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9" r:id="rId14"/>
    <p:sldId id="268" r:id="rId15"/>
    <p:sldId id="280" r:id="rId16"/>
    <p:sldId id="269" r:id="rId17"/>
    <p:sldId id="270" r:id="rId18"/>
    <p:sldId id="271" r:id="rId19"/>
    <p:sldId id="281" r:id="rId20"/>
    <p:sldId id="272" r:id="rId21"/>
    <p:sldId id="273" r:id="rId22"/>
    <p:sldId id="274" r:id="rId23"/>
    <p:sldId id="275" r:id="rId24"/>
    <p:sldId id="276" r:id="rId25"/>
    <p:sldId id="277" r:id="rId26"/>
    <p:sldId id="27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5B90-AE5A-4243-B9A9-363148CB0DD3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D526D53-6199-4FA2-B191-37127EB9F5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5B90-AE5A-4243-B9A9-363148CB0DD3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26D53-6199-4FA2-B191-37127EB9F5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5B90-AE5A-4243-B9A9-363148CB0DD3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26D53-6199-4FA2-B191-37127EB9F5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5B90-AE5A-4243-B9A9-363148CB0DD3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D526D53-6199-4FA2-B191-37127EB9F5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5B90-AE5A-4243-B9A9-363148CB0DD3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26D53-6199-4FA2-B191-37127EB9F5A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5B90-AE5A-4243-B9A9-363148CB0DD3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26D53-6199-4FA2-B191-37127EB9F5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5B90-AE5A-4243-B9A9-363148CB0DD3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D526D53-6199-4FA2-B191-37127EB9F5A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5B90-AE5A-4243-B9A9-363148CB0DD3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26D53-6199-4FA2-B191-37127EB9F5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5B90-AE5A-4243-B9A9-363148CB0DD3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26D53-6199-4FA2-B191-37127EB9F5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5B90-AE5A-4243-B9A9-363148CB0DD3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26D53-6199-4FA2-B191-37127EB9F5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5B90-AE5A-4243-B9A9-363148CB0DD3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26D53-6199-4FA2-B191-37127EB9F5A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8975B90-AE5A-4243-B9A9-363148CB0DD3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D526D53-6199-4FA2-B191-37127EB9F5A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Translation of Passive Structure</a:t>
            </a:r>
            <a:endParaRPr lang="en-US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60007" dir="1500000" sy="-30000" kx="800400" algn="bl" rotWithShape="0">
                  <a:prstClr val="black">
                    <a:alpha val="2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56792"/>
            <a:ext cx="86868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h-TH" b="1" dirty="0"/>
              <a:t>ความหมายเป็นกลาง</a:t>
            </a:r>
            <a:endParaRPr lang="en-US" dirty="0"/>
          </a:p>
          <a:p>
            <a:pPr>
              <a:buNone/>
            </a:pPr>
            <a:r>
              <a:rPr lang="en-US" dirty="0"/>
              <a:t>This book has been translated into 55 languages. </a:t>
            </a:r>
          </a:p>
          <a:p>
            <a:pPr>
              <a:buNone/>
            </a:pPr>
            <a:r>
              <a:rPr lang="th-TH" dirty="0"/>
              <a:t>หนังสือเล่มนี้ถูกแปลออกเป็น 55 ภาษา </a:t>
            </a:r>
            <a:endParaRPr lang="en-US" dirty="0"/>
          </a:p>
          <a:p>
            <a:pPr>
              <a:buNone/>
            </a:pPr>
            <a:r>
              <a:rPr lang="th-TH" dirty="0"/>
              <a:t>หนังสือเล่มนี้ได้รับการแปลออกเป็น 55 ภาษา </a:t>
            </a: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Coffee is cultivated in Brazil.</a:t>
            </a:r>
          </a:p>
          <a:p>
            <a:pPr>
              <a:buNone/>
            </a:pPr>
            <a:r>
              <a:rPr lang="th-TH" dirty="0"/>
              <a:t>กาแฟถูกปลูกในบราซิล</a:t>
            </a:r>
            <a:endParaRPr lang="en-US" dirty="0"/>
          </a:p>
          <a:p>
            <a:pPr>
              <a:buNone/>
            </a:pPr>
            <a:r>
              <a:rPr lang="th-TH" dirty="0"/>
              <a:t>กาแฟได้รับการปลูกในบราซิล </a:t>
            </a: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Modern military aircraft is designed to fly at supersonic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speeds</a:t>
            </a:r>
            <a:r>
              <a:rPr lang="en-US" dirty="0"/>
              <a:t>. </a:t>
            </a:r>
          </a:p>
          <a:p>
            <a:pPr>
              <a:buNone/>
            </a:pPr>
            <a:r>
              <a:rPr lang="th-TH" dirty="0"/>
              <a:t>เครื่องบินรบยุคใหม่ถูกออกแบบมาให้บินเร็วกว่าเสียง </a:t>
            </a:r>
            <a:endParaRPr lang="en-US" dirty="0"/>
          </a:p>
          <a:p>
            <a:pPr>
              <a:buNone/>
            </a:pPr>
            <a:r>
              <a:rPr lang="th-TH" dirty="0"/>
              <a:t>เครื่องบินรบยุคใหม่ได้รับการออกแบบมาให้บินเร็วกว่าเสียง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 startAt="3"/>
            </a:pPr>
            <a:r>
              <a:rPr lang="th-TH" dirty="0" smtClean="0"/>
              <a:t>ใช้คำว่า </a:t>
            </a:r>
            <a:r>
              <a:rPr lang="en-US" dirty="0" smtClean="0"/>
              <a:t>“</a:t>
            </a:r>
            <a:r>
              <a:rPr lang="th-TH" dirty="0" smtClean="0"/>
              <a:t>มีการ</a:t>
            </a:r>
            <a:r>
              <a:rPr lang="en-US" dirty="0" smtClean="0"/>
              <a:t>”</a:t>
            </a:r>
            <a:r>
              <a:rPr lang="th-TH" dirty="0" smtClean="0"/>
              <a:t>  ขึ้นต้นประโยคเสมือนหนึ่งเป็นประธานของประโยค</a:t>
            </a:r>
            <a:endParaRPr lang="en-US" dirty="0" smtClean="0"/>
          </a:p>
          <a:p>
            <a:pPr>
              <a:buNone/>
            </a:pPr>
            <a:r>
              <a:rPr lang="en-US" dirty="0"/>
              <a:t>New  Year’s Day is celebrated on the 1</a:t>
            </a:r>
            <a:r>
              <a:rPr lang="en-US" baseline="30000" dirty="0"/>
              <a:t>st</a:t>
            </a:r>
            <a:r>
              <a:rPr lang="en-US" dirty="0"/>
              <a:t> </a:t>
            </a:r>
            <a:r>
              <a:rPr lang="en-US" dirty="0" smtClean="0"/>
              <a:t>of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January every </a:t>
            </a:r>
            <a:r>
              <a:rPr lang="en-US" dirty="0"/>
              <a:t>year. </a:t>
            </a:r>
          </a:p>
          <a:p>
            <a:pPr>
              <a:buNone/>
            </a:pPr>
            <a:r>
              <a:rPr lang="th-TH" dirty="0" smtClean="0"/>
              <a:t>มีการ</a:t>
            </a:r>
            <a:r>
              <a:rPr lang="th-TH" dirty="0"/>
              <a:t>ฉลองวันขึ้นปีใหม่ในวันที่ 1 มกราคมของทุกปี </a:t>
            </a:r>
            <a:endParaRPr lang="en-US" dirty="0"/>
          </a:p>
          <a:p>
            <a:pPr>
              <a:buNone/>
            </a:pPr>
            <a:r>
              <a:rPr lang="en-US" dirty="0" smtClean="0"/>
              <a:t>Penicillin </a:t>
            </a:r>
            <a:r>
              <a:rPr lang="en-US" dirty="0"/>
              <a:t>was discovered in the 20</a:t>
            </a:r>
            <a:r>
              <a:rPr lang="en-US" baseline="30000" dirty="0"/>
              <a:t>th</a:t>
            </a:r>
            <a:r>
              <a:rPr lang="en-US" dirty="0"/>
              <a:t> century. </a:t>
            </a:r>
            <a:endParaRPr lang="th-TH" dirty="0" smtClean="0"/>
          </a:p>
          <a:p>
            <a:pPr>
              <a:buNone/>
            </a:pPr>
            <a:r>
              <a:rPr lang="th-TH" dirty="0" smtClean="0"/>
              <a:t>มี</a:t>
            </a:r>
            <a:r>
              <a:rPr lang="th-TH" dirty="0"/>
              <a:t>การค้นพบเพนิซิลินในศตวรรษที่ 20 </a:t>
            </a:r>
            <a:r>
              <a:rPr lang="th-TH" dirty="0" smtClean="0"/>
              <a:t>นี่เอง</a:t>
            </a:r>
          </a:p>
          <a:p>
            <a:pPr>
              <a:buNone/>
            </a:pPr>
            <a:r>
              <a:rPr lang="en-US" dirty="0" smtClean="0"/>
              <a:t>Today, </a:t>
            </a:r>
            <a:r>
              <a:rPr lang="en-US" dirty="0"/>
              <a:t>every tall skyscrapers are built </a:t>
            </a:r>
            <a:r>
              <a:rPr lang="en-US" dirty="0" smtClean="0"/>
              <a:t>in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New </a:t>
            </a:r>
            <a:r>
              <a:rPr lang="en-US" dirty="0"/>
              <a:t>York </a:t>
            </a:r>
            <a:r>
              <a:rPr lang="en-US" dirty="0" smtClean="0"/>
              <a:t>to</a:t>
            </a:r>
            <a:r>
              <a:rPr lang="th-TH" dirty="0" smtClean="0"/>
              <a:t> </a:t>
            </a:r>
            <a:r>
              <a:rPr lang="en-US" dirty="0" smtClean="0"/>
              <a:t>save </a:t>
            </a:r>
            <a:r>
              <a:rPr lang="en-US" dirty="0"/>
              <a:t>space</a:t>
            </a:r>
            <a:r>
              <a:rPr lang="en-US" dirty="0" smtClean="0"/>
              <a:t>.</a:t>
            </a:r>
            <a:endParaRPr lang="th-TH" dirty="0" smtClean="0"/>
          </a:p>
          <a:p>
            <a:pPr>
              <a:buNone/>
            </a:pPr>
            <a:r>
              <a:rPr lang="th-TH" dirty="0" smtClean="0"/>
              <a:t>ปัจจุบันนี้มีการสร้างตึกสูงระฟ้าในนิวยอร์คเพื่อเป็นการประหยัดพื้นที่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dirty="0"/>
              <a:t>4. ใช้คำกริยาแบบเดียวกับคำกริยาในโครงสร้างกรรตุวาจก แต่มีความหมายเป็นกรรมวาจก </a:t>
            </a:r>
          </a:p>
          <a:p>
            <a:pPr>
              <a:buNone/>
            </a:pPr>
            <a:r>
              <a:rPr lang="th-TH" dirty="0"/>
              <a:t>	</a:t>
            </a:r>
            <a:r>
              <a:rPr lang="th-TH" dirty="0" smtClean="0"/>
              <a:t>ข้าว</a:t>
            </a:r>
            <a:r>
              <a:rPr lang="th-TH" dirty="0"/>
              <a:t>ขายไม่ได้ราคา</a:t>
            </a:r>
            <a:endParaRPr lang="en-US" dirty="0"/>
          </a:p>
          <a:p>
            <a:pPr>
              <a:buNone/>
            </a:pPr>
            <a:r>
              <a:rPr lang="th-TH" dirty="0" smtClean="0"/>
              <a:t>	หนังสือพิมพ์</a:t>
            </a:r>
            <a:r>
              <a:rPr lang="th-TH" dirty="0"/>
              <a:t>อ่าน</a:t>
            </a:r>
            <a:r>
              <a:rPr lang="th-TH" dirty="0" smtClean="0"/>
              <a:t>แล้ว</a:t>
            </a:r>
            <a:endParaRPr lang="en-US" dirty="0"/>
          </a:p>
          <a:p>
            <a:pPr>
              <a:buNone/>
            </a:pPr>
            <a:r>
              <a:rPr lang="th-TH" dirty="0" smtClean="0"/>
              <a:t>	จดหมาย</a:t>
            </a:r>
            <a:r>
              <a:rPr lang="th-TH" dirty="0"/>
              <a:t>ส่งไปเมื่อวาน</a:t>
            </a:r>
            <a:r>
              <a:rPr lang="th-TH" dirty="0" smtClean="0"/>
              <a:t>นี้</a:t>
            </a:r>
          </a:p>
          <a:p>
            <a:pPr>
              <a:buNone/>
            </a:pPr>
            <a:r>
              <a:rPr lang="th-TH" dirty="0" smtClean="0"/>
              <a:t>	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/>
              <a:t>รถยี่ห้อนี้</a:t>
            </a:r>
            <a:r>
              <a:rPr lang="th-TH" b="1" dirty="0" smtClean="0"/>
              <a:t>ขับ</a:t>
            </a:r>
            <a:r>
              <a:rPr lang="th-TH" dirty="0" smtClean="0"/>
              <a:t>ไม่ได้ไกลหรอก </a:t>
            </a:r>
            <a:endParaRPr lang="en-US" dirty="0" smtClean="0"/>
          </a:p>
          <a:p>
            <a:pPr>
              <a:buNone/>
            </a:pPr>
            <a:r>
              <a:rPr lang="th-TH" dirty="0" smtClean="0"/>
              <a:t>เดี๋ยวนี้เรื่องซื้อขาย </a:t>
            </a:r>
            <a:r>
              <a:rPr lang="th-TH" b="1" dirty="0" smtClean="0"/>
              <a:t>ทำกัน</a:t>
            </a:r>
            <a:r>
              <a:rPr lang="th-TH" dirty="0" smtClean="0"/>
              <a:t>หน้าจอคอมพิวเตอร์ </a:t>
            </a:r>
            <a:endParaRPr lang="en-US" dirty="0" smtClean="0"/>
          </a:p>
          <a:p>
            <a:pPr>
              <a:buNone/>
            </a:pPr>
            <a:r>
              <a:rPr lang="th-TH" dirty="0" smtClean="0"/>
              <a:t>หลอดไฟ</a:t>
            </a:r>
            <a:r>
              <a:rPr lang="th-TH" b="1" dirty="0" smtClean="0"/>
              <a:t>ประดิษฐ์ขึ้น</a:t>
            </a:r>
            <a:r>
              <a:rPr lang="th-TH" dirty="0" smtClean="0"/>
              <a:t>โดยเอดิสัน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868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h-TH" dirty="0" smtClean="0"/>
              <a:t>ชา</a:t>
            </a:r>
            <a:r>
              <a:rPr lang="th-TH" b="1" dirty="0" smtClean="0"/>
              <a:t>ปลูก</a:t>
            </a:r>
            <a:r>
              <a:rPr lang="th-TH" dirty="0" smtClean="0"/>
              <a:t>ที่ประเทศจีน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Tea </a:t>
            </a:r>
            <a:r>
              <a:rPr lang="en-US" dirty="0"/>
              <a:t>is grown in </a:t>
            </a:r>
            <a:r>
              <a:rPr lang="en-US" dirty="0" smtClean="0"/>
              <a:t>China. </a:t>
            </a:r>
            <a:endParaRPr lang="en-US" dirty="0"/>
          </a:p>
          <a:p>
            <a:pPr>
              <a:buNone/>
            </a:pPr>
            <a:r>
              <a:rPr lang="th-TH" dirty="0" smtClean="0"/>
              <a:t>ทุกวันนี้โทรทัศน์</a:t>
            </a:r>
            <a:r>
              <a:rPr lang="th-TH" b="1" dirty="0" smtClean="0"/>
              <a:t>พบอยู่</a:t>
            </a:r>
            <a:r>
              <a:rPr lang="th-TH" dirty="0" smtClean="0"/>
              <a:t>แทบทุกบ้าน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A </a:t>
            </a:r>
            <a:r>
              <a:rPr lang="en-US" dirty="0"/>
              <a:t>television is found in most </a:t>
            </a:r>
            <a:r>
              <a:rPr lang="en-US" dirty="0" smtClean="0"/>
              <a:t>homes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nowadays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th-TH" dirty="0" smtClean="0"/>
              <a:t>คริกเก็ต</a:t>
            </a:r>
            <a:r>
              <a:rPr lang="th-TH" b="1" dirty="0" smtClean="0"/>
              <a:t>ไม่เล่นกัน</a:t>
            </a:r>
            <a:r>
              <a:rPr lang="th-TH" dirty="0" smtClean="0"/>
              <a:t>เป็นอาชีพในประเทศไทย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Cricket </a:t>
            </a:r>
            <a:r>
              <a:rPr lang="en-US" dirty="0"/>
              <a:t>is not played professionally </a:t>
            </a:r>
            <a:r>
              <a:rPr lang="en-US" dirty="0" smtClean="0"/>
              <a:t>in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Thailand</a:t>
            </a:r>
            <a:r>
              <a:rPr lang="en-US" dirty="0"/>
              <a:t>.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/>
              <a:t>1.เมื่อ</a:t>
            </a:r>
            <a:r>
              <a:rPr lang="th-TH" dirty="0"/>
              <a:t>เห็นคำกริยาที่หน้าตาดูเหมือนกรรตุวาจก  ผู้แปลอาจจะแปล</a:t>
            </a:r>
            <a:r>
              <a:rPr lang="th-TH" dirty="0" smtClean="0"/>
              <a:t>เป็น</a:t>
            </a:r>
          </a:p>
          <a:p>
            <a:pPr>
              <a:buNone/>
            </a:pPr>
            <a:r>
              <a:rPr lang="th-TH" dirty="0" smtClean="0"/>
              <a:t>กริยา</a:t>
            </a:r>
            <a:r>
              <a:rPr lang="th-TH" dirty="0"/>
              <a:t>กรรตุ</a:t>
            </a:r>
            <a:r>
              <a:rPr lang="th-TH" dirty="0" smtClean="0"/>
              <a:t>วาจกซึ่ง</a:t>
            </a:r>
            <a:r>
              <a:rPr lang="th-TH" dirty="0"/>
              <a:t>ทำให้ผิดความหมายไป</a:t>
            </a:r>
            <a:r>
              <a:rPr lang="th-TH" dirty="0" smtClean="0"/>
              <a:t>ได้</a:t>
            </a:r>
          </a:p>
          <a:p>
            <a:pPr>
              <a:buNone/>
            </a:pPr>
            <a:r>
              <a:rPr lang="th-TH" dirty="0" smtClean="0"/>
              <a:t>เสียงสัญญาณเตือนภัยครั้งแรก</a:t>
            </a:r>
            <a:r>
              <a:rPr lang="th-TH" b="1" dirty="0" smtClean="0"/>
              <a:t>ได้ยิน</a:t>
            </a:r>
            <a:r>
              <a:rPr lang="th-TH" dirty="0" smtClean="0"/>
              <a:t> เมื่อเวลา 4.40 น.  </a:t>
            </a:r>
            <a:endParaRPr lang="en-US" dirty="0" smtClean="0"/>
          </a:p>
          <a:p>
            <a:pPr>
              <a:buFont typeface="Wingdings 2"/>
              <a:buChar char="O"/>
            </a:pPr>
            <a:r>
              <a:rPr lang="en-US" dirty="0" smtClean="0"/>
              <a:t>The first false alarm </a:t>
            </a:r>
            <a:r>
              <a:rPr lang="en-US" b="1" dirty="0" smtClean="0"/>
              <a:t>heard</a:t>
            </a:r>
            <a:r>
              <a:rPr lang="en-US" dirty="0" smtClean="0"/>
              <a:t> at around</a:t>
            </a:r>
            <a:endParaRPr lang="th-TH" dirty="0" smtClean="0"/>
          </a:p>
          <a:p>
            <a:pPr>
              <a:buNone/>
            </a:pPr>
            <a:r>
              <a:rPr lang="th-TH" dirty="0" smtClean="0"/>
              <a:t>	</a:t>
            </a:r>
            <a:r>
              <a:rPr lang="en-US" dirty="0" smtClean="0"/>
              <a:t>4.40 a.m. </a:t>
            </a:r>
          </a:p>
          <a:p>
            <a:pPr>
              <a:buNone/>
            </a:pPr>
            <a:r>
              <a:rPr lang="th-TH" b="1" dirty="0" smtClean="0"/>
              <a:t>ปรับแก้	   </a:t>
            </a:r>
            <a:r>
              <a:rPr lang="en-US" b="1" dirty="0" smtClean="0"/>
              <a:t>:</a:t>
            </a:r>
            <a:r>
              <a:rPr lang="en-US" dirty="0" smtClean="0"/>
              <a:t>  	The first false alarm </a:t>
            </a:r>
            <a:r>
              <a:rPr lang="en-US" b="1" dirty="0" smtClean="0"/>
              <a:t>was heard</a:t>
            </a:r>
            <a:r>
              <a:rPr lang="en-US" dirty="0" smtClean="0"/>
              <a:t> at</a:t>
            </a:r>
            <a:endParaRPr lang="th-TH" dirty="0" smtClean="0"/>
          </a:p>
          <a:p>
            <a:pPr>
              <a:buNone/>
            </a:pPr>
            <a:r>
              <a:rPr lang="th-TH" dirty="0" smtClean="0"/>
              <a:t>			</a:t>
            </a:r>
            <a:r>
              <a:rPr lang="en-US" dirty="0" smtClean="0"/>
              <a:t>around</a:t>
            </a:r>
            <a:r>
              <a:rPr lang="th-TH" dirty="0" smtClean="0"/>
              <a:t> </a:t>
            </a:r>
            <a:r>
              <a:rPr lang="en-US" dirty="0" smtClean="0"/>
              <a:t>4.40 a.m. </a:t>
            </a:r>
          </a:p>
          <a:p>
            <a:pPr>
              <a:buNone/>
            </a:pPr>
            <a:endParaRPr lang="th-TH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h-TH" dirty="0" smtClean="0"/>
              <a:t>ประเทศ</a:t>
            </a:r>
            <a:r>
              <a:rPr lang="th-TH" dirty="0"/>
              <a:t>ที่</a:t>
            </a:r>
            <a:r>
              <a:rPr lang="th-TH" b="1" dirty="0"/>
              <a:t>ปกครอง</a:t>
            </a:r>
            <a:r>
              <a:rPr lang="th-TH" dirty="0"/>
              <a:t>โดยทหารกับพวกชนชั้นสูงจะไม่มีวันประสบความ</a:t>
            </a:r>
            <a:endParaRPr lang="en-US" dirty="0"/>
          </a:p>
          <a:p>
            <a:pPr>
              <a:buNone/>
            </a:pPr>
            <a:r>
              <a:rPr lang="th-TH" dirty="0"/>
              <a:t>เจริญรุ่งเรืองได้ในระยะยาว</a:t>
            </a:r>
            <a:endParaRPr lang="en-US" dirty="0"/>
          </a:p>
          <a:p>
            <a:pPr>
              <a:buFont typeface="Wingdings 2"/>
              <a:buChar char="O"/>
            </a:pPr>
            <a:r>
              <a:rPr lang="en-US" dirty="0" smtClean="0"/>
              <a:t>      A </a:t>
            </a:r>
            <a:r>
              <a:rPr lang="en-US" dirty="0"/>
              <a:t>country which</a:t>
            </a:r>
            <a:r>
              <a:rPr lang="en-US" b="1" dirty="0"/>
              <a:t> runs</a:t>
            </a:r>
            <a:r>
              <a:rPr lang="en-US" dirty="0"/>
              <a:t> by soldiers </a:t>
            </a:r>
            <a:r>
              <a:rPr lang="en-US" dirty="0" smtClean="0"/>
              <a:t>and</a:t>
            </a:r>
            <a:endParaRPr lang="th-TH" dirty="0" smtClean="0"/>
          </a:p>
          <a:p>
            <a:pPr>
              <a:buNone/>
            </a:pPr>
            <a:r>
              <a:rPr lang="th-TH" dirty="0" smtClean="0"/>
              <a:t>		</a:t>
            </a:r>
            <a:r>
              <a:rPr lang="en-US" dirty="0" smtClean="0"/>
              <a:t>the </a:t>
            </a:r>
            <a:r>
              <a:rPr lang="en-US" dirty="0"/>
              <a:t>elite </a:t>
            </a:r>
            <a:r>
              <a:rPr lang="en-US" dirty="0" smtClean="0"/>
              <a:t>can</a:t>
            </a:r>
            <a:r>
              <a:rPr lang="th-TH" dirty="0" smtClean="0"/>
              <a:t> </a:t>
            </a:r>
            <a:r>
              <a:rPr lang="en-US" dirty="0" smtClean="0"/>
              <a:t>never </a:t>
            </a:r>
            <a:r>
              <a:rPr lang="en-US" dirty="0"/>
              <a:t>achieve </a:t>
            </a:r>
            <a:r>
              <a:rPr lang="en-US" dirty="0" smtClean="0"/>
              <a:t>long- term</a:t>
            </a:r>
            <a:endParaRPr lang="th-TH" dirty="0" smtClean="0"/>
          </a:p>
          <a:p>
            <a:pPr>
              <a:buNone/>
            </a:pPr>
            <a:r>
              <a:rPr lang="th-TH" dirty="0" smtClean="0"/>
              <a:t>		</a:t>
            </a:r>
            <a:r>
              <a:rPr lang="en-US" dirty="0" smtClean="0"/>
              <a:t>prosperity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th-TH" b="1" dirty="0"/>
              <a:t>ปรับแก้   </a:t>
            </a:r>
            <a:r>
              <a:rPr lang="en-US" b="1" dirty="0"/>
              <a:t>:</a:t>
            </a:r>
            <a:r>
              <a:rPr lang="en-US" dirty="0"/>
              <a:t>  </a:t>
            </a:r>
            <a:r>
              <a:rPr lang="en-US" dirty="0" smtClean="0"/>
              <a:t>	A </a:t>
            </a:r>
            <a:r>
              <a:rPr lang="en-US" dirty="0"/>
              <a:t>country which </a:t>
            </a:r>
            <a:r>
              <a:rPr lang="en-US" b="1" dirty="0"/>
              <a:t>is run</a:t>
            </a:r>
            <a:r>
              <a:rPr lang="en-US" dirty="0"/>
              <a:t> by soldiers </a:t>
            </a:r>
            <a:r>
              <a:rPr lang="th-TH" dirty="0" smtClean="0"/>
              <a:t>		</a:t>
            </a:r>
            <a:r>
              <a:rPr lang="en-US" dirty="0" smtClean="0"/>
              <a:t>and the</a:t>
            </a:r>
            <a:r>
              <a:rPr lang="th-TH" dirty="0" smtClean="0"/>
              <a:t> </a:t>
            </a:r>
            <a:r>
              <a:rPr lang="en-US" dirty="0" smtClean="0"/>
              <a:t>elite </a:t>
            </a:r>
            <a:r>
              <a:rPr lang="en-US" dirty="0"/>
              <a:t>can never achieve </a:t>
            </a:r>
            <a:r>
              <a:rPr lang="th-TH" dirty="0" smtClean="0"/>
              <a:t>			</a:t>
            </a:r>
            <a:r>
              <a:rPr lang="en-US" dirty="0" smtClean="0"/>
              <a:t>long-term prosperity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thaiAlphaPeriod"/>
            </a:pPr>
            <a:r>
              <a:rPr lang="th-TH" dirty="0" smtClean="0"/>
              <a:t>หา</a:t>
            </a:r>
            <a:r>
              <a:rPr lang="th-TH" dirty="0"/>
              <a:t>ประธานแท้ให้ประโยค   แต่วิธีนี้เป็นวิธีที่เสี่ยงต่อข้อผิดพลาด เพราะการเติมประธานให้อาจจะ</a:t>
            </a:r>
            <a:r>
              <a:rPr lang="th-TH" dirty="0" smtClean="0"/>
              <a:t>ไม่สอดคล้อง</a:t>
            </a:r>
            <a:r>
              <a:rPr lang="th-TH" dirty="0"/>
              <a:t>กับข้อเท็จจริง   แล้วจึงแปลด้วยโครงสร้างกรรตุวาจก </a:t>
            </a:r>
            <a:endParaRPr lang="en-US" dirty="0" smtClean="0"/>
          </a:p>
          <a:p>
            <a:pPr>
              <a:buNone/>
            </a:pPr>
            <a:r>
              <a:rPr lang="th-TH" dirty="0" smtClean="0"/>
              <a:t>เชียงใหม่อยู่สบาย  </a:t>
            </a:r>
            <a:r>
              <a:rPr lang="en-US" dirty="0" smtClean="0"/>
              <a:t>  </a:t>
            </a:r>
            <a:r>
              <a:rPr lang="en-US" dirty="0" smtClean="0">
                <a:sym typeface="Wingdings"/>
              </a:rPr>
              <a:t> </a:t>
            </a:r>
            <a:r>
              <a:rPr lang="th-TH" dirty="0" smtClean="0"/>
              <a:t>	เชียงใหม่  (ผู้อยู่อาศัย)  อยู่สบาย </a:t>
            </a:r>
            <a:r>
              <a:rPr lang="en-US" dirty="0"/>
              <a:t> </a:t>
            </a:r>
          </a:p>
          <a:p>
            <a:pPr>
              <a:buFont typeface="Wingdings 2"/>
              <a:buChar char="O"/>
            </a:pPr>
            <a:r>
              <a:rPr lang="en-US" dirty="0" err="1" smtClean="0"/>
              <a:t>Chiangmai</a:t>
            </a:r>
            <a:r>
              <a:rPr lang="en-US" dirty="0" smtClean="0"/>
              <a:t> </a:t>
            </a:r>
            <a:r>
              <a:rPr lang="en-US" dirty="0"/>
              <a:t>lives comfortably. </a:t>
            </a:r>
            <a:endParaRPr lang="th-TH" dirty="0" smtClean="0"/>
          </a:p>
          <a:p>
            <a:pPr>
              <a:buNone/>
            </a:pPr>
            <a:r>
              <a:rPr lang="en-US" dirty="0" smtClean="0">
                <a:sym typeface="Symbol"/>
              </a:rPr>
              <a:t></a:t>
            </a:r>
            <a:r>
              <a:rPr lang="en-US" dirty="0" smtClean="0"/>
              <a:t>  </a:t>
            </a:r>
            <a:r>
              <a:rPr lang="en-US" dirty="0"/>
              <a:t>Residents live comfortably in </a:t>
            </a:r>
            <a:r>
              <a:rPr lang="en-US" dirty="0" err="1"/>
              <a:t>Chiangmai</a:t>
            </a:r>
            <a:r>
              <a:rPr lang="en-US" dirty="0" smtClean="0"/>
              <a:t>.</a:t>
            </a:r>
            <a:r>
              <a:rPr lang="en-US" dirty="0"/>
              <a:t>	</a:t>
            </a:r>
          </a:p>
          <a:p>
            <a:pPr>
              <a:buNone/>
            </a:pPr>
            <a:r>
              <a:rPr lang="th-TH" dirty="0" smtClean="0"/>
              <a:t>โต๊ะนั้นเมา</a:t>
            </a:r>
            <a:r>
              <a:rPr lang="th-TH" dirty="0" smtClean="0"/>
              <a:t> </a:t>
            </a:r>
            <a:r>
              <a:rPr lang="th-TH" dirty="0" smtClean="0"/>
              <a:t> 	</a:t>
            </a:r>
            <a:r>
              <a:rPr lang="en-US" dirty="0" smtClean="0">
                <a:sym typeface="Wingdings"/>
              </a:rPr>
              <a:t> </a:t>
            </a:r>
            <a:r>
              <a:rPr lang="th-TH" dirty="0"/>
              <a:t>	</a:t>
            </a:r>
            <a:r>
              <a:rPr lang="th-TH" dirty="0" smtClean="0"/>
              <a:t>(</a:t>
            </a:r>
            <a:r>
              <a:rPr lang="th-TH" dirty="0"/>
              <a:t>คนนั่ง)  โต๊ะนั้นเมา</a:t>
            </a:r>
            <a:endParaRPr lang="en-US" dirty="0"/>
          </a:p>
          <a:p>
            <a:pPr>
              <a:buNone/>
            </a:pPr>
            <a:r>
              <a:rPr lang="th-TH" dirty="0"/>
              <a:t>		</a:t>
            </a:r>
            <a:r>
              <a:rPr lang="th-TH" dirty="0" smtClean="0"/>
              <a:t>		(</a:t>
            </a:r>
            <a:r>
              <a:rPr lang="th-TH" dirty="0"/>
              <a:t>ลูกค้า) </a:t>
            </a:r>
            <a:r>
              <a:rPr lang="en-US" dirty="0"/>
              <a:t> </a:t>
            </a:r>
          </a:p>
          <a:p>
            <a:pPr>
              <a:buNone/>
            </a:pPr>
            <a:r>
              <a:rPr lang="en-US" dirty="0">
                <a:sym typeface="Wingdings 2"/>
              </a:rPr>
              <a:t></a:t>
            </a:r>
            <a:r>
              <a:rPr lang="th-TH" dirty="0"/>
              <a:t>   </a:t>
            </a:r>
            <a:r>
              <a:rPr lang="en-US" dirty="0"/>
              <a:t>The table was </a:t>
            </a:r>
            <a:r>
              <a:rPr lang="en-US" dirty="0" smtClean="0"/>
              <a:t>drunk</a:t>
            </a:r>
            <a:r>
              <a:rPr lang="th-TH" dirty="0" smtClean="0"/>
              <a:t>.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</a:t>
            </a:r>
            <a:r>
              <a:rPr lang="en-US" dirty="0" smtClean="0"/>
              <a:t> </a:t>
            </a:r>
            <a:r>
              <a:rPr lang="en-US" dirty="0"/>
              <a:t>Customers at that table were drunk.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thaiAlphaPeriod" startAt="2"/>
            </a:pPr>
            <a:r>
              <a:rPr lang="th-TH" dirty="0" smtClean="0"/>
              <a:t>ใช้</a:t>
            </a:r>
            <a:r>
              <a:rPr lang="th-TH" dirty="0"/>
              <a:t>โครงสร้างกรรมวาจก </a:t>
            </a:r>
            <a:endParaRPr lang="th-TH" dirty="0" smtClean="0"/>
          </a:p>
          <a:p>
            <a:pPr>
              <a:buNone/>
            </a:pPr>
            <a:r>
              <a:rPr lang="th-TH" dirty="0" smtClean="0"/>
              <a:t>ข้าวขายไม่ได้ราคา		</a:t>
            </a:r>
            <a:r>
              <a:rPr lang="en-US" dirty="0" smtClean="0"/>
              <a:t>The rice was not sold at a </a:t>
            </a:r>
            <a:r>
              <a:rPr lang="th-TH" dirty="0" smtClean="0"/>
              <a:t>				</a:t>
            </a:r>
            <a:r>
              <a:rPr lang="en-US" dirty="0" smtClean="0"/>
              <a:t>good price.</a:t>
            </a:r>
          </a:p>
          <a:p>
            <a:pPr>
              <a:buNone/>
            </a:pPr>
            <a:r>
              <a:rPr lang="th-TH" dirty="0" smtClean="0"/>
              <a:t>เพชร</a:t>
            </a:r>
            <a:r>
              <a:rPr lang="th-TH" dirty="0"/>
              <a:t>เม็ดใหญ่ขายยาก	</a:t>
            </a:r>
            <a:r>
              <a:rPr lang="th-TH" dirty="0" smtClean="0"/>
              <a:t>	</a:t>
            </a:r>
            <a:r>
              <a:rPr lang="en-US" dirty="0" smtClean="0"/>
              <a:t>A </a:t>
            </a:r>
            <a:r>
              <a:rPr lang="en-US" dirty="0"/>
              <a:t>big diamond is </a:t>
            </a:r>
            <a:r>
              <a:rPr lang="th-TH" dirty="0" smtClean="0"/>
              <a:t>						</a:t>
            </a:r>
            <a:r>
              <a:rPr lang="en-US" dirty="0" smtClean="0"/>
              <a:t>difficult </a:t>
            </a:r>
            <a:r>
              <a:rPr lang="en-US" dirty="0"/>
              <a:t>to be sold. </a:t>
            </a:r>
          </a:p>
          <a:p>
            <a:pPr>
              <a:buNone/>
            </a:pPr>
            <a:r>
              <a:rPr lang="th-TH" dirty="0" smtClean="0"/>
              <a:t>งาน</a:t>
            </a:r>
            <a:r>
              <a:rPr lang="th-TH" dirty="0"/>
              <a:t>จัดได้ไม่ดี		</a:t>
            </a:r>
            <a:r>
              <a:rPr lang="th-TH" dirty="0" smtClean="0"/>
              <a:t>	</a:t>
            </a:r>
            <a:r>
              <a:rPr lang="en-US" dirty="0" smtClean="0"/>
              <a:t>The </a:t>
            </a:r>
            <a:r>
              <a:rPr lang="en-US" dirty="0"/>
              <a:t>event was not well </a:t>
            </a:r>
            <a:r>
              <a:rPr lang="th-TH" dirty="0" smtClean="0"/>
              <a:t>					</a:t>
            </a:r>
            <a:r>
              <a:rPr lang="en-US" dirty="0" smtClean="0"/>
              <a:t>planned</a:t>
            </a:r>
            <a:r>
              <a:rPr lang="en-US" dirty="0"/>
              <a:t>. 	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 startAt="2"/>
            </a:pPr>
            <a:r>
              <a:rPr lang="th-TH" dirty="0" smtClean="0"/>
              <a:t>เมื่อเห็นคำว่า  </a:t>
            </a:r>
            <a:r>
              <a:rPr lang="en-US" dirty="0" smtClean="0"/>
              <a:t>“</a:t>
            </a:r>
            <a:r>
              <a:rPr lang="th-TH" dirty="0" smtClean="0"/>
              <a:t>มีการ</a:t>
            </a:r>
            <a:r>
              <a:rPr lang="en-US" dirty="0" smtClean="0"/>
              <a:t>”</a:t>
            </a:r>
            <a:r>
              <a:rPr lang="th-TH" dirty="0" smtClean="0"/>
              <a:t>  ขึ้นต้นประโยค ผู้แปลมักจะนึกถึง </a:t>
            </a:r>
            <a:r>
              <a:rPr lang="en-US" dirty="0" smtClean="0"/>
              <a:t>there is, there are, it has </a:t>
            </a:r>
            <a:r>
              <a:rPr lang="th-TH" dirty="0" smtClean="0"/>
              <a:t>ฯลฯ ก่อนเสมอโดยลืมโครงสร้างแบบ</a:t>
            </a:r>
          </a:p>
          <a:p>
            <a:pPr marL="514350" indent="-514350">
              <a:buNone/>
            </a:pPr>
            <a:r>
              <a:rPr lang="th-TH" dirty="0"/>
              <a:t>	</a:t>
            </a:r>
            <a:r>
              <a:rPr lang="th-TH" dirty="0" smtClean="0"/>
              <a:t>กรรมวาจก  ซึ่งจะทำให้แปลได้สละสลวยมากกว่า เช่น </a:t>
            </a:r>
            <a:endParaRPr lang="en-US" dirty="0" smtClean="0"/>
          </a:p>
          <a:p>
            <a:pPr>
              <a:buNone/>
            </a:pPr>
            <a:r>
              <a:rPr lang="th-TH" dirty="0" smtClean="0"/>
              <a:t>มีการสร้างเมืองเชียงใหม่เมื่อ  700 ปีก่อน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There was the construction of Chiang Mai 700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years ago.</a:t>
            </a:r>
            <a:r>
              <a:rPr lang="th-TH" dirty="0"/>
              <a:t> </a:t>
            </a:r>
            <a:r>
              <a:rPr lang="th-TH" dirty="0" smtClean="0"/>
              <a:t>(ไม่สละสลวย) </a:t>
            </a:r>
            <a:endParaRPr lang="en-US" dirty="0" smtClean="0"/>
          </a:p>
          <a:p>
            <a:pPr>
              <a:buNone/>
            </a:pPr>
            <a:r>
              <a:rPr lang="th-TH" b="1" dirty="0" smtClean="0"/>
              <a:t>ปรับแก้ </a:t>
            </a:r>
            <a:r>
              <a:rPr lang="en-US" b="1" dirty="0" smtClean="0"/>
              <a:t>:</a:t>
            </a:r>
            <a:r>
              <a:rPr lang="en-US" dirty="0" smtClean="0"/>
              <a:t>  Chiang Mai was built 700 years ago.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The press badly criticized </a:t>
            </a:r>
            <a:r>
              <a:rPr lang="en-US" dirty="0" smtClean="0"/>
              <a:t>President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Johnson</a:t>
            </a:r>
            <a:r>
              <a:rPr lang="en-US" dirty="0"/>
              <a:t>. </a:t>
            </a:r>
          </a:p>
          <a:p>
            <a:pPr>
              <a:buNone/>
            </a:pPr>
            <a:r>
              <a:rPr lang="en-US" dirty="0" smtClean="0"/>
              <a:t>President </a:t>
            </a:r>
            <a:r>
              <a:rPr lang="en-US" dirty="0"/>
              <a:t>Johnson was badly criticized (</a:t>
            </a:r>
            <a:r>
              <a:rPr lang="en-US" dirty="0" smtClean="0"/>
              <a:t>by</a:t>
            </a:r>
            <a:r>
              <a:rPr lang="th-TH" dirty="0" smtClean="0"/>
              <a:t> </a:t>
            </a:r>
          </a:p>
          <a:p>
            <a:pPr>
              <a:buNone/>
            </a:pPr>
            <a:r>
              <a:rPr lang="en-US" dirty="0" smtClean="0"/>
              <a:t>the press).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h-TH" dirty="0"/>
              <a:t>มีการนำจำเลยไปฝากขังไว้ก่อน  แล้วให้มีการนำตัวมาขึ้นศาลในวันศุกร์ </a:t>
            </a:r>
            <a:endParaRPr lang="en-US" dirty="0"/>
          </a:p>
          <a:p>
            <a:pPr>
              <a:buNone/>
            </a:pPr>
            <a:r>
              <a:rPr lang="en-US" dirty="0"/>
              <a:t>There will be the custody of the </a:t>
            </a:r>
            <a:r>
              <a:rPr lang="en-US" dirty="0" smtClean="0"/>
              <a:t>defendant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and then </a:t>
            </a:r>
            <a:r>
              <a:rPr lang="en-US" dirty="0"/>
              <a:t>they will bring him to courts </a:t>
            </a:r>
            <a:r>
              <a:rPr lang="en-US" dirty="0" smtClean="0"/>
              <a:t>on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Friday</a:t>
            </a:r>
            <a:r>
              <a:rPr lang="en-US" dirty="0"/>
              <a:t>. </a:t>
            </a:r>
            <a:r>
              <a:rPr lang="th-TH" dirty="0"/>
              <a:t>(</a:t>
            </a:r>
            <a:r>
              <a:rPr lang="th-TH" dirty="0" smtClean="0"/>
              <a:t>ไม่สละสลวย</a:t>
            </a:r>
            <a:r>
              <a:rPr lang="th-TH" dirty="0"/>
              <a:t>)  </a:t>
            </a:r>
            <a:r>
              <a:rPr lang="en-US" dirty="0"/>
              <a:t>	</a:t>
            </a:r>
          </a:p>
          <a:p>
            <a:pPr>
              <a:buNone/>
            </a:pPr>
            <a:r>
              <a:rPr lang="th-TH" b="1" dirty="0"/>
              <a:t>ปรับแก้  </a:t>
            </a:r>
            <a:r>
              <a:rPr lang="en-US" b="1" dirty="0"/>
              <a:t>:</a:t>
            </a:r>
            <a:r>
              <a:rPr lang="en-US" dirty="0"/>
              <a:t>  The defendant will be kept </a:t>
            </a:r>
            <a:r>
              <a:rPr lang="en-US" dirty="0" smtClean="0"/>
              <a:t>in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custody</a:t>
            </a:r>
            <a:r>
              <a:rPr lang="th-TH" dirty="0"/>
              <a:t> </a:t>
            </a:r>
            <a:r>
              <a:rPr lang="en-US" dirty="0" smtClean="0"/>
              <a:t>and </a:t>
            </a:r>
            <a:r>
              <a:rPr lang="en-US" dirty="0"/>
              <a:t>will be produced before </a:t>
            </a:r>
            <a:r>
              <a:rPr lang="en-US" dirty="0" smtClean="0"/>
              <a:t>courts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on </a:t>
            </a:r>
            <a:r>
              <a:rPr lang="en-US" dirty="0"/>
              <a:t>Friday.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 startAt="3"/>
            </a:pPr>
            <a:r>
              <a:rPr lang="th-TH" dirty="0" smtClean="0"/>
              <a:t>เมื่อ</a:t>
            </a:r>
            <a:r>
              <a:rPr lang="th-TH" dirty="0"/>
              <a:t>เห็นประธานของประโยคดูคลุมเครือ  ไม่ระบุถึงอะไร ผู้ใด หรือสิ่ง</a:t>
            </a:r>
            <a:r>
              <a:rPr lang="th-TH" dirty="0" smtClean="0"/>
              <a:t>ใดให้ชัดเจน  </a:t>
            </a:r>
            <a:r>
              <a:rPr lang="th-TH" dirty="0"/>
              <a:t>เช่น สรรพนาม </a:t>
            </a:r>
            <a:r>
              <a:rPr lang="en-US" dirty="0"/>
              <a:t>“</a:t>
            </a:r>
            <a:r>
              <a:rPr lang="th-TH" dirty="0"/>
              <a:t>เขา</a:t>
            </a:r>
            <a:r>
              <a:rPr lang="en-US" dirty="0"/>
              <a:t>”</a:t>
            </a:r>
            <a:r>
              <a:rPr lang="th-TH" dirty="0"/>
              <a:t>  บางครั้งไม่อาจระบุได้ว่า เป็นผู้ใด หรือ</a:t>
            </a:r>
            <a:r>
              <a:rPr lang="th-TH" dirty="0" smtClean="0"/>
              <a:t>อาจจะเป็น</a:t>
            </a:r>
            <a:r>
              <a:rPr lang="th-TH" dirty="0"/>
              <a:t>ประธานว่าง </a:t>
            </a:r>
            <a:r>
              <a:rPr lang="en-US" dirty="0"/>
              <a:t>(Empty </a:t>
            </a:r>
            <a:r>
              <a:rPr lang="en-US" dirty="0" smtClean="0"/>
              <a:t>subject)</a:t>
            </a:r>
            <a:r>
              <a:rPr lang="th-TH" dirty="0" smtClean="0"/>
              <a:t> หาก</a:t>
            </a:r>
            <a:r>
              <a:rPr lang="th-TH" dirty="0"/>
              <a:t>ผู้แปล แปลว่า  </a:t>
            </a:r>
            <a:r>
              <a:rPr lang="en-US" dirty="0"/>
              <a:t>he </a:t>
            </a:r>
            <a:r>
              <a:rPr lang="th-TH" dirty="0" smtClean="0"/>
              <a:t>หรือ</a:t>
            </a:r>
            <a:r>
              <a:rPr lang="en-US" dirty="0" smtClean="0"/>
              <a:t>they </a:t>
            </a:r>
            <a:r>
              <a:rPr lang="th-TH" dirty="0"/>
              <a:t>ก็อาจจะผิดได้  ผู้แปลควรใช้โครงสร้างกรรมวาจก เพื่อแก้ปัญหานี้ </a:t>
            </a:r>
            <a:r>
              <a:rPr lang="th-TH" dirty="0" smtClean="0"/>
              <a:t>เช่น</a:t>
            </a:r>
          </a:p>
          <a:p>
            <a:pPr marL="514350" indent="-514350">
              <a:buNone/>
            </a:pPr>
            <a:r>
              <a:rPr lang="th-TH" b="1" dirty="0" smtClean="0"/>
              <a:t>เขา</a:t>
            </a:r>
            <a:r>
              <a:rPr lang="th-TH" dirty="0"/>
              <a:t>บ่นกันแบบนี้อยู่บ่อย ๆ แหละ </a:t>
            </a:r>
            <a:endParaRPr lang="en-US" dirty="0"/>
          </a:p>
          <a:p>
            <a:pPr>
              <a:buFont typeface="Wingdings 2"/>
              <a:buChar char="O"/>
            </a:pPr>
            <a:r>
              <a:rPr lang="en-US" b="1" dirty="0" smtClean="0"/>
              <a:t>He</a:t>
            </a:r>
            <a:r>
              <a:rPr lang="en-US" dirty="0" smtClean="0"/>
              <a:t> </a:t>
            </a:r>
            <a:r>
              <a:rPr lang="en-US" dirty="0"/>
              <a:t>often complained like </a:t>
            </a:r>
            <a:r>
              <a:rPr lang="en-US" dirty="0" smtClean="0"/>
              <a:t>this.</a:t>
            </a:r>
            <a:endParaRPr lang="th-TH" dirty="0" smtClean="0"/>
          </a:p>
          <a:p>
            <a:pPr>
              <a:buNone/>
            </a:pPr>
            <a:r>
              <a:rPr lang="th-TH" b="1" dirty="0" smtClean="0"/>
              <a:t>ปรับแก้   </a:t>
            </a:r>
            <a:r>
              <a:rPr lang="en-US" b="1" dirty="0" smtClean="0"/>
              <a:t>:</a:t>
            </a:r>
            <a:r>
              <a:rPr lang="en-US" dirty="0" smtClean="0"/>
              <a:t>    Such complaints are often heard.</a:t>
            </a:r>
            <a:endParaRPr lang="th-TH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b="1" dirty="0" smtClean="0"/>
              <a:t>ใคร </a:t>
            </a:r>
            <a:r>
              <a:rPr lang="th-TH" b="1" dirty="0"/>
              <a:t>ๆ</a:t>
            </a:r>
            <a:r>
              <a:rPr lang="th-TH" dirty="0"/>
              <a:t> ก็ควรสนใจเรื่องปากท้องของประชาชน </a:t>
            </a:r>
            <a:endParaRPr lang="en-US" dirty="0"/>
          </a:p>
          <a:p>
            <a:pPr>
              <a:buFont typeface="Wingdings 2"/>
              <a:buChar char="O"/>
            </a:pPr>
            <a:r>
              <a:rPr lang="en-US" b="1" dirty="0" smtClean="0"/>
              <a:t>They</a:t>
            </a:r>
            <a:r>
              <a:rPr lang="en-US" dirty="0" smtClean="0"/>
              <a:t> </a:t>
            </a:r>
            <a:r>
              <a:rPr lang="en-US" dirty="0"/>
              <a:t>should focus on </a:t>
            </a:r>
            <a:r>
              <a:rPr lang="en-US" dirty="0" smtClean="0"/>
              <a:t>bread–and–butter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issues.</a:t>
            </a:r>
            <a:endParaRPr lang="th-TH" dirty="0" smtClean="0"/>
          </a:p>
          <a:p>
            <a:pPr>
              <a:buNone/>
            </a:pPr>
            <a:r>
              <a:rPr lang="th-TH" b="1" dirty="0" smtClean="0"/>
              <a:t>ปรับแก้  </a:t>
            </a:r>
            <a:r>
              <a:rPr lang="en-US" b="1" dirty="0"/>
              <a:t>:</a:t>
            </a:r>
            <a:r>
              <a:rPr lang="en-US" dirty="0"/>
              <a:t>  Bread–and–butter issues should be 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focused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/>
              <a:t>4</a:t>
            </a:r>
            <a:r>
              <a:rPr lang="th-TH" dirty="0"/>
              <a:t>. กรณีไม่พบประธาน (ผู้กระทำกริยา)  อยู่ในประโยค ผู้แปลพึง</a:t>
            </a:r>
            <a:r>
              <a:rPr lang="th-TH" dirty="0" smtClean="0"/>
              <a:t>ระวังให้</a:t>
            </a:r>
          </a:p>
          <a:p>
            <a:pPr>
              <a:buNone/>
            </a:pPr>
            <a:r>
              <a:rPr lang="th-TH" dirty="0" smtClean="0"/>
              <a:t>มาก </a:t>
            </a:r>
            <a:r>
              <a:rPr lang="th-TH" dirty="0"/>
              <a:t>ผู้แปลบางคนอาจจะหาประธานมาเติมให้   ซึ่งอาจจะทำให้ผิด</a:t>
            </a:r>
            <a:r>
              <a:rPr lang="th-TH" dirty="0" smtClean="0"/>
              <a:t>จาก</a:t>
            </a:r>
          </a:p>
          <a:p>
            <a:pPr>
              <a:buNone/>
            </a:pPr>
            <a:r>
              <a:rPr lang="th-TH" dirty="0" smtClean="0"/>
              <a:t>ข้อเท็จจริง </a:t>
            </a:r>
            <a:r>
              <a:rPr lang="th-TH" dirty="0"/>
              <a:t>และเป็นการกระทำที่ไม่จำเป็น เพราะผู้แปลสามารถ</a:t>
            </a:r>
            <a:r>
              <a:rPr lang="th-TH" dirty="0" smtClean="0"/>
              <a:t>ใช้</a:t>
            </a:r>
          </a:p>
          <a:p>
            <a:pPr>
              <a:buNone/>
            </a:pPr>
            <a:r>
              <a:rPr lang="th-TH" dirty="0" smtClean="0"/>
              <a:t>โครงสร้าง</a:t>
            </a:r>
            <a:r>
              <a:rPr lang="th-TH" dirty="0"/>
              <a:t>กรรมวาจก</a:t>
            </a:r>
            <a:r>
              <a:rPr lang="th-TH" dirty="0" smtClean="0"/>
              <a:t>ได้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h-TH" dirty="0" smtClean="0"/>
              <a:t>ถวายผ้าพันคอลูกเสือเจ้าชายวิลเลียม เมื่อเสด็จเปิดงานลูกเสือโลกครั้ง</a:t>
            </a:r>
          </a:p>
          <a:p>
            <a:pPr>
              <a:buNone/>
            </a:pPr>
            <a:r>
              <a:rPr lang="th-TH" dirty="0" smtClean="0"/>
              <a:t>ที่ 21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Prince </a:t>
            </a:r>
            <a:r>
              <a:rPr lang="en-US" dirty="0"/>
              <a:t>William was given several </a:t>
            </a:r>
            <a:r>
              <a:rPr lang="en-US" dirty="0" smtClean="0"/>
              <a:t>neckerchiefs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when </a:t>
            </a:r>
            <a:r>
              <a:rPr lang="en-US" dirty="0"/>
              <a:t>he helped open the 21</a:t>
            </a:r>
            <a:r>
              <a:rPr lang="en-US" baseline="30000" dirty="0"/>
              <a:t>st</a:t>
            </a:r>
            <a:r>
              <a:rPr lang="en-US" dirty="0"/>
              <a:t> World </a:t>
            </a:r>
            <a:r>
              <a:rPr lang="en-US" dirty="0" smtClean="0"/>
              <a:t>Scout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Jamboree.</a:t>
            </a:r>
            <a:endParaRPr lang="th-TH" dirty="0" smtClean="0"/>
          </a:p>
          <a:p>
            <a:pPr>
              <a:buNone/>
            </a:pPr>
            <a:r>
              <a:rPr lang="th-TH" dirty="0"/>
              <a:t>เรื่องนี้ถามกันให้แซ่ด </a:t>
            </a:r>
            <a:endParaRPr lang="en-US" dirty="0"/>
          </a:p>
          <a:p>
            <a:pPr>
              <a:buNone/>
            </a:pPr>
            <a:r>
              <a:rPr lang="en-US" dirty="0"/>
              <a:t>Questions on this topic were raised.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5. </a:t>
            </a:r>
            <a:r>
              <a:rPr lang="th-TH" dirty="0"/>
              <a:t>เมื่อพบคำว่า </a:t>
            </a:r>
            <a:r>
              <a:rPr lang="en-US" dirty="0"/>
              <a:t>“</a:t>
            </a:r>
            <a:r>
              <a:rPr lang="th-TH" dirty="0"/>
              <a:t>ถูก</a:t>
            </a:r>
            <a:r>
              <a:rPr lang="en-US" dirty="0"/>
              <a:t>”</a:t>
            </a:r>
            <a:r>
              <a:rPr lang="th-TH" dirty="0"/>
              <a:t>  </a:t>
            </a:r>
            <a:r>
              <a:rPr lang="en-US" dirty="0"/>
              <a:t>“</a:t>
            </a:r>
            <a:r>
              <a:rPr lang="th-TH" dirty="0"/>
              <a:t>โดน</a:t>
            </a:r>
            <a:r>
              <a:rPr lang="en-US" dirty="0"/>
              <a:t>”</a:t>
            </a:r>
            <a:r>
              <a:rPr lang="th-TH" dirty="0"/>
              <a:t>  หรือ </a:t>
            </a:r>
            <a:r>
              <a:rPr lang="en-US" dirty="0"/>
              <a:t>“</a:t>
            </a:r>
            <a:r>
              <a:rPr lang="th-TH" dirty="0"/>
              <a:t>ได้รับ</a:t>
            </a:r>
            <a:r>
              <a:rPr lang="en-US" dirty="0"/>
              <a:t>”</a:t>
            </a:r>
            <a:r>
              <a:rPr lang="th-TH" dirty="0"/>
              <a:t>  ในประโยคภาษาไทย </a:t>
            </a:r>
            <a:endParaRPr lang="th-TH" dirty="0" smtClean="0"/>
          </a:p>
          <a:p>
            <a:pPr>
              <a:buNone/>
            </a:pPr>
            <a:r>
              <a:rPr lang="th-TH" dirty="0" smtClean="0"/>
              <a:t>ผู้แปล</a:t>
            </a:r>
            <a:r>
              <a:rPr lang="th-TH" dirty="0"/>
              <a:t>ก็อาจแปลโดยใช้โครงสร้างกรรมวาจกได้  แต่โปรดระวังเรื่อง 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tenses </a:t>
            </a:r>
            <a:r>
              <a:rPr lang="th-TH" dirty="0"/>
              <a:t>ให้มาก  เพราะแม้จะได้ประโยคโครงสร้างแบบกรรมวาจก</a:t>
            </a:r>
            <a:r>
              <a:rPr lang="th-TH" dirty="0" smtClean="0"/>
              <a:t>ที่</a:t>
            </a:r>
          </a:p>
          <a:p>
            <a:pPr>
              <a:buNone/>
            </a:pPr>
            <a:r>
              <a:rPr lang="th-TH" dirty="0" smtClean="0"/>
              <a:t>ถูกต้อง  </a:t>
            </a:r>
            <a:r>
              <a:rPr lang="th-TH" dirty="0"/>
              <a:t>แต่การใช้ </a:t>
            </a:r>
            <a:r>
              <a:rPr lang="en-US" dirty="0"/>
              <a:t>tenses </a:t>
            </a:r>
            <a:r>
              <a:rPr lang="th-TH" dirty="0"/>
              <a:t>ผิดก็จะทำให้ความหมายเปลี่ยนไปได้อีก </a:t>
            </a:r>
            <a:endParaRPr lang="en-US" dirty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dirty="0" smtClean="0"/>
              <a:t>สอง</a:t>
            </a:r>
            <a:r>
              <a:rPr lang="th-TH" dirty="0"/>
              <a:t>หนุ่ม</a:t>
            </a:r>
            <a:r>
              <a:rPr lang="th-TH" b="1" dirty="0"/>
              <a:t>ถูกคุมตัว</a:t>
            </a:r>
            <a:r>
              <a:rPr lang="th-TH" dirty="0"/>
              <a:t>ไปโรงพักอยู่หลายชั่วโมงก่อน</a:t>
            </a:r>
            <a:r>
              <a:rPr lang="th-TH" b="1" dirty="0"/>
              <a:t>ถูกปล่อยตัว</a:t>
            </a:r>
            <a:endParaRPr lang="en-US" dirty="0"/>
          </a:p>
          <a:p>
            <a:pPr>
              <a:buNone/>
            </a:pPr>
            <a:r>
              <a:rPr lang="en-US" dirty="0" smtClean="0"/>
              <a:t>The </a:t>
            </a:r>
            <a:r>
              <a:rPr lang="en-US" dirty="0"/>
              <a:t>two men </a:t>
            </a:r>
            <a:r>
              <a:rPr lang="en-US" b="1" dirty="0"/>
              <a:t>were taken</a:t>
            </a:r>
            <a:r>
              <a:rPr lang="en-US" dirty="0"/>
              <a:t> to a police station for 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several </a:t>
            </a:r>
            <a:r>
              <a:rPr lang="en-US" dirty="0"/>
              <a:t>hours before </a:t>
            </a:r>
            <a:r>
              <a:rPr lang="en-US" b="1" dirty="0"/>
              <a:t>being </a:t>
            </a:r>
            <a:r>
              <a:rPr lang="en-US" b="1" dirty="0" smtClean="0"/>
              <a:t>released</a:t>
            </a:r>
            <a:r>
              <a:rPr lang="en-US" b="1" dirty="0"/>
              <a:t>.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6868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h-TH" dirty="0"/>
              <a:t>ประชาชนนับล้าน</a:t>
            </a:r>
            <a:r>
              <a:rPr lang="th-TH" b="1" dirty="0"/>
              <a:t>ได้รับผลกระทบ</a:t>
            </a:r>
            <a:r>
              <a:rPr lang="th-TH" dirty="0"/>
              <a:t>  จากปัญหาน้ำ-ไฟขาดแคลน </a:t>
            </a:r>
            <a:endParaRPr lang="en-US" dirty="0"/>
          </a:p>
          <a:p>
            <a:pPr>
              <a:buNone/>
            </a:pPr>
            <a:r>
              <a:rPr lang="en-US" dirty="0" smtClean="0"/>
              <a:t>Hundreds </a:t>
            </a:r>
            <a:r>
              <a:rPr lang="en-US" dirty="0"/>
              <a:t>of thousands of people </a:t>
            </a:r>
            <a:r>
              <a:rPr lang="en-US" b="1" dirty="0"/>
              <a:t>have </a:t>
            </a:r>
            <a:r>
              <a:rPr lang="en-US" b="1" dirty="0" smtClean="0"/>
              <a:t>been</a:t>
            </a:r>
            <a:endParaRPr lang="th-TH" b="1" dirty="0" smtClean="0"/>
          </a:p>
          <a:p>
            <a:pPr>
              <a:buNone/>
            </a:pPr>
            <a:r>
              <a:rPr lang="en-US" b="1" dirty="0" smtClean="0"/>
              <a:t>affected </a:t>
            </a:r>
            <a:r>
              <a:rPr lang="en-US" dirty="0"/>
              <a:t>by water and electricity </a:t>
            </a:r>
            <a:r>
              <a:rPr lang="en-US" dirty="0" smtClean="0"/>
              <a:t>shortages.</a:t>
            </a:r>
            <a:endParaRPr lang="th-TH" dirty="0" smtClean="0"/>
          </a:p>
          <a:p>
            <a:pPr>
              <a:buNone/>
            </a:pPr>
            <a:r>
              <a:rPr lang="th-TH" dirty="0"/>
              <a:t>ในบางกรณี ประโยคภาษาอังกฤษใช้กริยากรรตุวาจก แต่มี</a:t>
            </a:r>
            <a:r>
              <a:rPr lang="th-TH" dirty="0" smtClean="0"/>
              <a:t>ความหมาย</a:t>
            </a:r>
          </a:p>
          <a:p>
            <a:pPr>
              <a:buNone/>
            </a:pPr>
            <a:r>
              <a:rPr lang="th-TH" dirty="0" smtClean="0"/>
              <a:t>กรรม</a:t>
            </a:r>
            <a:r>
              <a:rPr lang="th-TH" dirty="0"/>
              <a:t>วาจก เช่น </a:t>
            </a:r>
            <a:endParaRPr lang="en-US" dirty="0"/>
          </a:p>
          <a:p>
            <a:pPr>
              <a:buNone/>
            </a:pPr>
            <a:r>
              <a:rPr lang="en-US" dirty="0"/>
              <a:t>T</a:t>
            </a:r>
            <a:r>
              <a:rPr lang="en-US" dirty="0" smtClean="0"/>
              <a:t>his </a:t>
            </a:r>
            <a:r>
              <a:rPr lang="en-US" dirty="0"/>
              <a:t>cake </a:t>
            </a:r>
            <a:r>
              <a:rPr lang="en-US" b="1" dirty="0"/>
              <a:t>sells</a:t>
            </a:r>
            <a:r>
              <a:rPr lang="en-US" dirty="0"/>
              <a:t> </a:t>
            </a:r>
            <a:r>
              <a:rPr lang="en-US" dirty="0" smtClean="0"/>
              <a:t>well.</a:t>
            </a:r>
          </a:p>
          <a:p>
            <a:pPr>
              <a:buNone/>
            </a:pPr>
            <a:r>
              <a:rPr lang="en-US" dirty="0"/>
              <a:t>s</a:t>
            </a:r>
            <a:r>
              <a:rPr lang="en-US" dirty="0" smtClean="0"/>
              <a:t>ells = is sold</a:t>
            </a:r>
          </a:p>
          <a:p>
            <a:pPr>
              <a:buNone/>
            </a:pPr>
            <a:r>
              <a:rPr lang="th-TH" dirty="0" smtClean="0"/>
              <a:t>เค้กนั้นขายดี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การใช้กรรมวาจกก็เนื่องจากสาเหตุสองประการ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th-TH" dirty="0"/>
              <a:t>1. ไม่ทราบว่าประธาน </a:t>
            </a:r>
            <a:r>
              <a:rPr lang="en-US" dirty="0"/>
              <a:t>(subject - doer - </a:t>
            </a:r>
            <a:r>
              <a:rPr lang="th-TH" dirty="0"/>
              <a:t>ผู้กระทำ)  เป็นผู้ใดหรือเป็นการยากที่จะระบุได้ว่าประธานเป็น</a:t>
            </a:r>
            <a:r>
              <a:rPr lang="th-TH" dirty="0" smtClean="0"/>
              <a:t>ผู้ใด</a:t>
            </a:r>
            <a:endParaRPr lang="en-US" dirty="0" smtClean="0"/>
          </a:p>
          <a:p>
            <a:pPr>
              <a:buNone/>
            </a:pPr>
            <a:r>
              <a:rPr lang="th-TH" dirty="0" smtClean="0"/>
              <a:t>เชื่อว่าข้อกล่าวหาทั้งหมดไม่มีมูล </a:t>
            </a:r>
          </a:p>
          <a:p>
            <a:pPr>
              <a:buNone/>
            </a:pPr>
            <a:r>
              <a:rPr lang="en-US" dirty="0" smtClean="0"/>
              <a:t>It </a:t>
            </a:r>
            <a:r>
              <a:rPr lang="en-US" dirty="0"/>
              <a:t>is believed that all the accusations </a:t>
            </a:r>
            <a:r>
              <a:rPr lang="en-US" dirty="0" smtClean="0"/>
              <a:t>are </a:t>
            </a:r>
          </a:p>
          <a:p>
            <a:pPr>
              <a:buNone/>
            </a:pPr>
            <a:r>
              <a:rPr lang="en-US" dirty="0" smtClean="0"/>
              <a:t>groundless</a:t>
            </a:r>
            <a:r>
              <a:rPr lang="en-US" dirty="0"/>
              <a:t>. </a:t>
            </a:r>
          </a:p>
          <a:p>
            <a:pPr>
              <a:buNone/>
            </a:pPr>
            <a:r>
              <a:rPr lang="th-TH" dirty="0" smtClean="0"/>
              <a:t>ชีวิตของพวกเขาอาจตกอยู่ในอันตราย</a:t>
            </a:r>
          </a:p>
          <a:p>
            <a:pPr>
              <a:buNone/>
            </a:pPr>
            <a:r>
              <a:rPr lang="en-US" dirty="0" smtClean="0"/>
              <a:t>Their lives could be put in danger.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h-TH" dirty="0"/>
              <a:t>2.  ใช้กรรมวาจกเมื่อต้องการเน้นที่สิ่งที่เกิดขึ้น  มิใช่ที่ใครหรืออะไรเป็นผู้กระทำให้สิ่งนั้นเกิดขึ้น  เช่น </a:t>
            </a:r>
            <a:endParaRPr lang="en-US" dirty="0"/>
          </a:p>
          <a:p>
            <a:pPr>
              <a:buNone/>
            </a:pPr>
            <a:r>
              <a:rPr lang="en-US" dirty="0"/>
              <a:t>This Foundation was established in 1998. </a:t>
            </a:r>
          </a:p>
          <a:p>
            <a:pPr>
              <a:buNone/>
            </a:pPr>
            <a:r>
              <a:rPr lang="th-TH" dirty="0" smtClean="0"/>
              <a:t>มูลนิธิ</a:t>
            </a:r>
            <a:r>
              <a:rPr lang="th-TH" dirty="0"/>
              <a:t>นี้ก่อตั้งขึ้นในปี </a:t>
            </a:r>
            <a:r>
              <a:rPr lang="th-TH" dirty="0" smtClean="0"/>
              <a:t>1998</a:t>
            </a:r>
            <a:endParaRPr lang="en-US" dirty="0" smtClean="0"/>
          </a:p>
          <a:p>
            <a:pPr>
              <a:buNone/>
            </a:pPr>
            <a:r>
              <a:rPr lang="en-US" dirty="0"/>
              <a:t>Beer is not drunk with water. </a:t>
            </a:r>
          </a:p>
          <a:p>
            <a:pPr>
              <a:buNone/>
            </a:pPr>
            <a:r>
              <a:rPr lang="th-TH" dirty="0" smtClean="0"/>
              <a:t>เบียร์</a:t>
            </a:r>
            <a:r>
              <a:rPr lang="th-TH" dirty="0"/>
              <a:t>ไม่ดื่มกับ</a:t>
            </a:r>
            <a:r>
              <a:rPr lang="th-TH" dirty="0" smtClean="0"/>
              <a:t>น้ำ</a:t>
            </a:r>
            <a:endParaRPr lang="en-US" dirty="0" smtClean="0"/>
          </a:p>
          <a:p>
            <a:pPr>
              <a:buNone/>
            </a:pPr>
            <a:r>
              <a:rPr lang="en-US" dirty="0" err="1"/>
              <a:t>Caviare</a:t>
            </a:r>
            <a:r>
              <a:rPr lang="en-US" dirty="0"/>
              <a:t> is made from the roe of sturgeon. </a:t>
            </a:r>
          </a:p>
          <a:p>
            <a:pPr>
              <a:buNone/>
            </a:pPr>
            <a:r>
              <a:rPr lang="th-TH" dirty="0" smtClean="0"/>
              <a:t>คา</a:t>
            </a:r>
            <a:r>
              <a:rPr lang="th-TH" dirty="0"/>
              <a:t>เวียร์ทำจากไข่ปลาสเตอเจียน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วิธีแปลจากภาษาอังกฤษเป็นภาษาไทย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th-TH" dirty="0" smtClean="0"/>
              <a:t>ย้าย</a:t>
            </a:r>
            <a:r>
              <a:rPr lang="th-TH" dirty="0"/>
              <a:t>ที่ผู้กระทำขึ้นมาเป็นประธานของประโยค หรือหากไม่พบประธานผู้กระทำกริยาในประโยคก็อาจเติมประธานว่าง  </a:t>
            </a:r>
            <a:r>
              <a:rPr lang="en-US" dirty="0"/>
              <a:t>(Empty subject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th-TH" dirty="0"/>
              <a:t>เรื่องนี้ถูกพูดกันมานานแล้ว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 </a:t>
            </a:r>
            <a:r>
              <a:rPr lang="th-TH" dirty="0"/>
              <a:t>เรื่องนี้เขาพูดกันมานานแล้ว </a:t>
            </a:r>
            <a:endParaRPr lang="en-US" dirty="0"/>
          </a:p>
          <a:p>
            <a:pPr>
              <a:buNone/>
            </a:pPr>
            <a:r>
              <a:rPr lang="th-TH" dirty="0"/>
              <a:t>เธออาจจะถูกเพื่อนตัดสัมพันธ์ 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 </a:t>
            </a:r>
            <a:r>
              <a:rPr lang="th-TH" dirty="0"/>
              <a:t>เพื่อนอาจจะตัดสัมพันธ์เธอ </a:t>
            </a:r>
            <a:endParaRPr lang="en-US" dirty="0"/>
          </a:p>
          <a:p>
            <a:pPr>
              <a:buNone/>
            </a:pPr>
            <a:r>
              <a:rPr lang="th-TH" dirty="0" smtClean="0"/>
              <a:t>เงิน</a:t>
            </a:r>
            <a:r>
              <a:rPr lang="th-TH" dirty="0"/>
              <a:t>จำนวนมากถูกใช้ไปในการซื้อเสียง </a:t>
            </a:r>
            <a:r>
              <a:rPr lang="en-US" dirty="0">
                <a:sym typeface="Wingdings"/>
              </a:rPr>
              <a:t></a:t>
            </a:r>
            <a:r>
              <a:rPr lang="th-TH" dirty="0"/>
              <a:t>  มีการใช้เงินเป็นจำนวนมากใน</a:t>
            </a:r>
            <a:r>
              <a:rPr lang="th-TH" dirty="0" smtClean="0"/>
              <a:t>การ</a:t>
            </a:r>
            <a:endParaRPr lang="en-US" dirty="0" smtClean="0"/>
          </a:p>
          <a:p>
            <a:pPr>
              <a:buNone/>
            </a:pPr>
            <a:r>
              <a:rPr lang="th-TH" dirty="0" smtClean="0"/>
              <a:t>ซื้อ</a:t>
            </a:r>
            <a:r>
              <a:rPr lang="th-TH" dirty="0"/>
              <a:t>เสียง</a:t>
            </a:r>
            <a:endParaRPr lang="en-US" dirty="0"/>
          </a:p>
          <a:p>
            <a:pPr>
              <a:buNone/>
            </a:pPr>
            <a:r>
              <a:rPr lang="th-TH" dirty="0" smtClean="0"/>
              <a:t>จดหมาย</a:t>
            </a:r>
            <a:r>
              <a:rPr lang="th-TH" dirty="0"/>
              <a:t>ของเขาถูกเพื่อนแอบเปิด </a:t>
            </a:r>
            <a:r>
              <a:rPr lang="en-US" dirty="0">
                <a:sym typeface="Wingdings"/>
              </a:rPr>
              <a:t></a:t>
            </a:r>
            <a:r>
              <a:rPr lang="th-TH" dirty="0"/>
              <a:t>  เพื่อนแอบเปิดจดหมายของเขา </a:t>
            </a:r>
            <a:endParaRPr lang="en-US" dirty="0"/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Marijuana is most used by teenagers </a:t>
            </a:r>
            <a:r>
              <a:rPr lang="en-US" dirty="0" smtClean="0"/>
              <a:t>in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many countries</a:t>
            </a:r>
            <a:r>
              <a:rPr lang="en-US" dirty="0"/>
              <a:t>. </a:t>
            </a:r>
          </a:p>
          <a:p>
            <a:pPr>
              <a:buNone/>
            </a:pPr>
            <a:r>
              <a:rPr lang="th-TH" dirty="0"/>
              <a:t>กัญชาถูกใช้มากโดยวัยรุ่นในหลายประเทศ </a:t>
            </a:r>
            <a:endParaRPr lang="en-US" dirty="0"/>
          </a:p>
          <a:p>
            <a:pPr>
              <a:buNone/>
            </a:pPr>
            <a:r>
              <a:rPr lang="th-TH" b="1" dirty="0"/>
              <a:t>ปรับแก้  </a:t>
            </a:r>
            <a:r>
              <a:rPr lang="en-US" b="1" dirty="0"/>
              <a:t>:</a:t>
            </a:r>
            <a:r>
              <a:rPr lang="en-US" dirty="0"/>
              <a:t>    </a:t>
            </a:r>
            <a:r>
              <a:rPr lang="th-TH" dirty="0"/>
              <a:t>วัยรุ่นในหลายประเทศเสพกัญชากันมาก 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How soon will this problem be </a:t>
            </a:r>
            <a:r>
              <a:rPr lang="en-US" dirty="0" smtClean="0"/>
              <a:t>addressed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by </a:t>
            </a:r>
            <a:r>
              <a:rPr lang="en-US" dirty="0"/>
              <a:t>the </a:t>
            </a:r>
            <a:r>
              <a:rPr lang="en-US" dirty="0" smtClean="0"/>
              <a:t>government</a:t>
            </a:r>
            <a:r>
              <a:rPr lang="en-US" dirty="0"/>
              <a:t>? </a:t>
            </a:r>
          </a:p>
          <a:p>
            <a:pPr>
              <a:buNone/>
            </a:pPr>
            <a:r>
              <a:rPr lang="th-TH" dirty="0"/>
              <a:t>อีกนานเท่าใดปัญหานี้จึงจะถูกแก้โดยรัฐบาล </a:t>
            </a:r>
            <a:endParaRPr lang="en-US" dirty="0"/>
          </a:p>
          <a:p>
            <a:pPr>
              <a:buNone/>
            </a:pPr>
            <a:r>
              <a:rPr lang="th-TH" b="1" dirty="0"/>
              <a:t>ปรับแก้ </a:t>
            </a:r>
            <a:r>
              <a:rPr lang="en-US" b="1" dirty="0"/>
              <a:t>:</a:t>
            </a:r>
            <a:r>
              <a:rPr lang="en-US" dirty="0"/>
              <a:t>   </a:t>
            </a:r>
            <a:r>
              <a:rPr lang="th-TH" dirty="0"/>
              <a:t>อีกนานเท่าใดรัฐบาลจึงจะแก้ปัญหานี้ 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h-TH" dirty="0"/>
              <a:t>2. ใช้คำว่า </a:t>
            </a:r>
            <a:r>
              <a:rPr lang="en-US" dirty="0"/>
              <a:t>“</a:t>
            </a:r>
            <a:r>
              <a:rPr lang="th-TH" dirty="0"/>
              <a:t>ถูก</a:t>
            </a:r>
            <a:r>
              <a:rPr lang="en-US" dirty="0"/>
              <a:t>”</a:t>
            </a:r>
            <a:r>
              <a:rPr lang="th-TH" dirty="0"/>
              <a:t>  </a:t>
            </a:r>
            <a:r>
              <a:rPr lang="en-US" dirty="0"/>
              <a:t>“</a:t>
            </a:r>
            <a:r>
              <a:rPr lang="th-TH" dirty="0"/>
              <a:t>โดน</a:t>
            </a:r>
            <a:r>
              <a:rPr lang="en-US" dirty="0"/>
              <a:t>”</a:t>
            </a:r>
            <a:r>
              <a:rPr lang="th-TH" dirty="0"/>
              <a:t>  หรือ </a:t>
            </a:r>
            <a:r>
              <a:rPr lang="en-US" dirty="0"/>
              <a:t>“</a:t>
            </a:r>
            <a:r>
              <a:rPr lang="th-TH" dirty="0"/>
              <a:t>ได้รับ</a:t>
            </a:r>
            <a:r>
              <a:rPr lang="en-US" dirty="0"/>
              <a:t>”</a:t>
            </a:r>
            <a:r>
              <a:rPr lang="th-TH" dirty="0"/>
              <a:t>  เพื่อแสดงความหมายกรรม</a:t>
            </a:r>
            <a:r>
              <a:rPr lang="th-TH" dirty="0" smtClean="0"/>
              <a:t>วาจก</a:t>
            </a:r>
            <a:endParaRPr lang="en-US" dirty="0" smtClean="0"/>
          </a:p>
          <a:p>
            <a:pPr>
              <a:buNone/>
            </a:pPr>
            <a:r>
              <a:rPr lang="th-TH" b="1" dirty="0"/>
              <a:t>ความหมายเชิงลบ</a:t>
            </a:r>
            <a:endParaRPr lang="en-US" dirty="0"/>
          </a:p>
          <a:p>
            <a:pPr>
              <a:buNone/>
            </a:pPr>
            <a:r>
              <a:rPr lang="en-US" dirty="0"/>
              <a:t>The girl has been raped since she was </a:t>
            </a:r>
            <a:r>
              <a:rPr lang="en-US" dirty="0" smtClean="0"/>
              <a:t>five-years-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old. </a:t>
            </a:r>
          </a:p>
          <a:p>
            <a:pPr>
              <a:buNone/>
            </a:pPr>
            <a:r>
              <a:rPr lang="th-TH" dirty="0" smtClean="0"/>
              <a:t>เด็กหญิง</a:t>
            </a:r>
            <a:r>
              <a:rPr lang="th-TH" dirty="0"/>
              <a:t>ผู้นี้โดนข่มขืนมาตั้งแต่อายุ 5 ขวบ</a:t>
            </a:r>
            <a:r>
              <a:rPr lang="th-TH" dirty="0" smtClean="0"/>
              <a:t>แล้ว</a:t>
            </a:r>
            <a:r>
              <a:rPr lang="th-TH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The </a:t>
            </a:r>
            <a:r>
              <a:rPr lang="en-US" dirty="0"/>
              <a:t>women were sold and forced to work </a:t>
            </a:r>
            <a:r>
              <a:rPr lang="en-US" dirty="0" smtClean="0"/>
              <a:t>as</a:t>
            </a:r>
          </a:p>
          <a:p>
            <a:pPr>
              <a:buNone/>
            </a:pPr>
            <a:r>
              <a:rPr lang="en-US" dirty="0" smtClean="0"/>
              <a:t>prostitutes</a:t>
            </a:r>
            <a:r>
              <a:rPr lang="en-US" dirty="0"/>
              <a:t>. </a:t>
            </a:r>
          </a:p>
          <a:p>
            <a:pPr>
              <a:buNone/>
            </a:pPr>
            <a:r>
              <a:rPr lang="th-TH" dirty="0" smtClean="0"/>
              <a:t>หญิง</a:t>
            </a:r>
            <a:r>
              <a:rPr lang="th-TH" dirty="0" smtClean="0"/>
              <a:t>เหล่านี้ถูกนำไปขาย และถูกบังคับให้</a:t>
            </a:r>
            <a:r>
              <a:rPr lang="th-TH" dirty="0" smtClean="0"/>
              <a:t>ขาย</a:t>
            </a:r>
            <a:r>
              <a:rPr lang="th-TH" dirty="0" smtClean="0"/>
              <a:t>ตัว </a:t>
            </a:r>
          </a:p>
          <a:p>
            <a:pPr>
              <a:buNone/>
            </a:pPr>
            <a:r>
              <a:rPr lang="en-US" dirty="0" smtClean="0"/>
              <a:t>The </a:t>
            </a:r>
            <a:r>
              <a:rPr lang="en-US" dirty="0"/>
              <a:t>boy was assaulted by his own father. </a:t>
            </a:r>
          </a:p>
          <a:p>
            <a:pPr>
              <a:buNone/>
            </a:pPr>
            <a:r>
              <a:rPr lang="th-TH" dirty="0"/>
              <a:t>เ</a:t>
            </a:r>
            <a:r>
              <a:rPr lang="th-TH" dirty="0" smtClean="0"/>
              <a:t>ด็กชาย</a:t>
            </a:r>
            <a:r>
              <a:rPr lang="th-TH" dirty="0"/>
              <a:t>ถูกพ่อของเขาทำร้าย 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56792"/>
            <a:ext cx="86868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h-TH" b="1" dirty="0"/>
              <a:t>ความหมายเชิงบวก </a:t>
            </a:r>
            <a:endParaRPr lang="en-US" dirty="0"/>
          </a:p>
          <a:p>
            <a:pPr>
              <a:buNone/>
            </a:pPr>
            <a:r>
              <a:rPr lang="en-US" dirty="0"/>
              <a:t>Ivan Lendl was paid $</a:t>
            </a:r>
            <a:r>
              <a:rPr lang="th-TH" dirty="0"/>
              <a:t>200</a:t>
            </a:r>
            <a:r>
              <a:rPr lang="en-US" dirty="0"/>
              <a:t>,</a:t>
            </a:r>
            <a:r>
              <a:rPr lang="th-TH" dirty="0"/>
              <a:t>000 </a:t>
            </a:r>
            <a:r>
              <a:rPr lang="en-US" dirty="0"/>
              <a:t> for winning the </a:t>
            </a:r>
            <a:r>
              <a:rPr lang="en-US" dirty="0" smtClean="0"/>
              <a:t>1985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U.S</a:t>
            </a:r>
            <a:r>
              <a:rPr lang="en-US" dirty="0"/>
              <a:t>. </a:t>
            </a:r>
            <a:r>
              <a:rPr lang="en-US" dirty="0" smtClean="0"/>
              <a:t>Tennis</a:t>
            </a:r>
            <a:r>
              <a:rPr lang="th-TH" dirty="0" smtClean="0"/>
              <a:t> </a:t>
            </a:r>
            <a:r>
              <a:rPr lang="en-US" dirty="0" smtClean="0"/>
              <a:t>Championship. </a:t>
            </a:r>
            <a:endParaRPr lang="en-US" dirty="0"/>
          </a:p>
          <a:p>
            <a:pPr>
              <a:buNone/>
            </a:pPr>
            <a:r>
              <a:rPr lang="th-TH" dirty="0"/>
              <a:t>อิวาน  เลนด์ล  ได้รับเงิน 200</a:t>
            </a:r>
            <a:r>
              <a:rPr lang="en-US" dirty="0"/>
              <a:t>,</a:t>
            </a:r>
            <a:r>
              <a:rPr lang="th-TH" dirty="0"/>
              <a:t>000 เหรียญสหรัฐเป็นรางวัลชนะเลิศจากการแข่งขันยู</a:t>
            </a:r>
            <a:r>
              <a:rPr lang="th-TH" dirty="0" smtClean="0"/>
              <a:t>เอส</a:t>
            </a:r>
            <a:endParaRPr lang="en-US" dirty="0" smtClean="0"/>
          </a:p>
          <a:p>
            <a:pPr>
              <a:buNone/>
            </a:pPr>
            <a:r>
              <a:rPr lang="th-TH" dirty="0" smtClean="0"/>
              <a:t>เทนนิสแชม </a:t>
            </a:r>
            <a:r>
              <a:rPr lang="th-TH" dirty="0"/>
              <a:t>เปี้ย</a:t>
            </a:r>
            <a:r>
              <a:rPr lang="th-TH" dirty="0" smtClean="0"/>
              <a:t>นชิพ</a:t>
            </a:r>
            <a:endParaRPr lang="en-US" dirty="0"/>
          </a:p>
          <a:p>
            <a:pPr>
              <a:buNone/>
            </a:pPr>
            <a:r>
              <a:rPr lang="en-US" dirty="0"/>
              <a:t>Buildings may be protected  against earthquakes </a:t>
            </a:r>
          </a:p>
          <a:p>
            <a:pPr>
              <a:buNone/>
            </a:pPr>
            <a:r>
              <a:rPr lang="th-TH" dirty="0"/>
              <a:t>ตึกทั้งหลายอาจได้รับการปกป้องจากแผ่นดินไหว   </a:t>
            </a: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All streets were decorated for the celebration of </a:t>
            </a:r>
            <a:r>
              <a:rPr lang="en-US" dirty="0" smtClean="0"/>
              <a:t>the</a:t>
            </a:r>
          </a:p>
          <a:p>
            <a:pPr>
              <a:buNone/>
            </a:pPr>
            <a:r>
              <a:rPr lang="en-US" dirty="0" smtClean="0"/>
              <a:t>King’s </a:t>
            </a:r>
            <a:r>
              <a:rPr lang="en-US" dirty="0"/>
              <a:t>birthday. </a:t>
            </a:r>
          </a:p>
          <a:p>
            <a:pPr>
              <a:buNone/>
            </a:pPr>
            <a:r>
              <a:rPr lang="th-TH" dirty="0"/>
              <a:t>ถนนทุกสายได้รับการตกแต่งประดับประดาเพื่อเฉลิมฉลองวันเฉลิมพระชนมพรรษา 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117</TotalTime>
  <Words>1161</Words>
  <Application>Microsoft Office PowerPoint</Application>
  <PresentationFormat>On-screen Show (4:3)</PresentationFormat>
  <Paragraphs>164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Trek</vt:lpstr>
      <vt:lpstr>Translation of Passive Structure</vt:lpstr>
      <vt:lpstr>Slide 2</vt:lpstr>
      <vt:lpstr>การใช้กรรมวาจกก็เนื่องจากสาเหตุสองประการ</vt:lpstr>
      <vt:lpstr>Slide 4</vt:lpstr>
      <vt:lpstr>วิธีแปลจากภาษาอังกฤษเป็นภาษาไทย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Company>Viettel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Translation of Passive</dc:title>
  <dc:creator>Se7ven</dc:creator>
  <cp:lastModifiedBy>Se7ven</cp:lastModifiedBy>
  <cp:revision>16</cp:revision>
  <dcterms:created xsi:type="dcterms:W3CDTF">2012-10-29T06:09:55Z</dcterms:created>
  <dcterms:modified xsi:type="dcterms:W3CDTF">2012-10-29T08:07:22Z</dcterms:modified>
</cp:coreProperties>
</file>