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71" r:id="rId9"/>
    <p:sldId id="272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4" r:id="rId19"/>
    <p:sldId id="273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73" d="100"/>
          <a:sy n="73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1266030-FF4F-46AB-A704-B50E9BCD113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9C6CB3-FE17-4460-AC60-DD09E64A26B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001489</a:t>
            </a:r>
            <a:br>
              <a:rPr lang="en-US" dirty="0" smtClean="0"/>
            </a:br>
            <a:r>
              <a:rPr lang="en-US" dirty="0" smtClean="0"/>
              <a:t>Translation and Interpretation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87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Make sure that you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understand </a:t>
            </a:r>
            <a:r>
              <a:rPr lang="en-US" u="sng" dirty="0" smtClean="0"/>
              <a:t>everything </a:t>
            </a:r>
            <a:r>
              <a:rPr lang="en-US" dirty="0" smtClean="0"/>
              <a:t>you’re about to study</a:t>
            </a:r>
          </a:p>
          <a:p>
            <a:pPr lvl="3"/>
            <a:r>
              <a:rPr lang="en-US" dirty="0" smtClean="0"/>
              <a:t>Text and Context</a:t>
            </a:r>
          </a:p>
          <a:p>
            <a:pPr lvl="3"/>
            <a:r>
              <a:rPr lang="en-US" dirty="0" smtClean="0"/>
              <a:t>Theoretical Framework</a:t>
            </a:r>
          </a:p>
          <a:p>
            <a:pPr lvl="3"/>
            <a:r>
              <a:rPr lang="en-US" dirty="0" smtClean="0"/>
              <a:t>What has been done on similar issues (i.e. text, linguistic aspect, theoretical framework) </a:t>
            </a:r>
          </a:p>
          <a:p>
            <a:pPr marL="914400" lvl="2" indent="0">
              <a:buNone/>
            </a:pPr>
            <a:r>
              <a:rPr lang="en-US" dirty="0" smtClean="0"/>
              <a:t>- know why you choose certain frameworks for your work and what are the advantages/disadvantages in using it.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061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Good Lit Review should</a:t>
            </a:r>
          </a:p>
          <a:p>
            <a:pPr lvl="1"/>
            <a:r>
              <a:rPr lang="en-US" dirty="0" smtClean="0"/>
              <a:t>Have a clear presentation of the concepts</a:t>
            </a:r>
          </a:p>
          <a:p>
            <a:pPr lvl="2"/>
            <a:r>
              <a:rPr lang="en-US" dirty="0" smtClean="0"/>
              <a:t>Demonstrating good knowledge of the theory with clear examples given</a:t>
            </a:r>
          </a:p>
          <a:p>
            <a:pPr lvl="1"/>
            <a:r>
              <a:rPr lang="en-US" dirty="0" smtClean="0"/>
              <a:t> Be cohesive and coherent</a:t>
            </a:r>
          </a:p>
          <a:p>
            <a:pPr lvl="2"/>
            <a:r>
              <a:rPr lang="en-US" dirty="0" smtClean="0"/>
              <a:t>Having links between each chunk of sentences</a:t>
            </a:r>
          </a:p>
          <a:p>
            <a:pPr lvl="2"/>
            <a:r>
              <a:rPr lang="en-US" dirty="0" smtClean="0"/>
              <a:t>Ideas do not contradict with one another</a:t>
            </a:r>
          </a:p>
          <a:p>
            <a:pPr lvl="3"/>
            <a:r>
              <a:rPr lang="en-US" dirty="0" smtClean="0"/>
              <a:t>The theories chosen must be on the same ground</a:t>
            </a:r>
          </a:p>
          <a:p>
            <a:r>
              <a:rPr lang="en-US" dirty="0" smtClean="0"/>
              <a:t>It is not a collage of notecards being put loosely together</a:t>
            </a:r>
          </a:p>
        </p:txBody>
      </p:sp>
    </p:spTree>
    <p:extLst>
      <p:ext uri="{BB962C8B-B14F-4D97-AF65-F5344CB8AC3E}">
        <p14:creationId xmlns:p14="http://schemas.microsoft.com/office/powerpoint/2010/main" val="3856513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Lacking sufficient knowledge on the theories used can result in</a:t>
            </a:r>
          </a:p>
          <a:p>
            <a:pPr lvl="1"/>
            <a:r>
              <a:rPr lang="en-US" dirty="0" smtClean="0"/>
              <a:t>Inaccuracy of data analysis</a:t>
            </a:r>
          </a:p>
          <a:p>
            <a:pPr lvl="1"/>
            <a:r>
              <a:rPr lang="en-US" dirty="0" smtClean="0"/>
              <a:t>Inability to carry on the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350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 (for Comp. Study)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</a:p>
          <a:p>
            <a:pPr lvl="1"/>
            <a:r>
              <a:rPr lang="en-US" dirty="0" smtClean="0"/>
              <a:t>Source</a:t>
            </a:r>
          </a:p>
          <a:p>
            <a:pPr lvl="1"/>
            <a:r>
              <a:rPr lang="en-US" dirty="0" smtClean="0"/>
              <a:t>How many items/pages/chapters are studied?</a:t>
            </a:r>
          </a:p>
          <a:p>
            <a:r>
              <a:rPr lang="en-US" dirty="0" smtClean="0"/>
              <a:t>Data Analysis</a:t>
            </a:r>
          </a:p>
          <a:p>
            <a:pPr lvl="1"/>
            <a:r>
              <a:rPr lang="en-US" dirty="0" smtClean="0"/>
              <a:t>Describe how the frameworks will be used to </a:t>
            </a:r>
            <a:r>
              <a:rPr lang="en-US" dirty="0" err="1" smtClean="0"/>
              <a:t>analyse</a:t>
            </a:r>
            <a:r>
              <a:rPr lang="en-US" dirty="0" smtClean="0"/>
              <a:t> the data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44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 Analysis (for Translation)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get a good understanding of every linguistic and cultural aspect of the ST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Target reader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etc.</a:t>
            </a:r>
          </a:p>
          <a:p>
            <a:r>
              <a:rPr lang="en-US" dirty="0" smtClean="0"/>
              <a:t>Selected model must be reviewed in Chapter 2</a:t>
            </a:r>
          </a:p>
        </p:txBody>
      </p:sp>
    </p:spTree>
    <p:extLst>
      <p:ext uri="{BB962C8B-B14F-4D97-AF65-F5344CB8AC3E}">
        <p14:creationId xmlns:p14="http://schemas.microsoft.com/office/powerpoint/2010/main" val="2376456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Nord’s Model of Text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Intratextual</a:t>
            </a:r>
            <a:r>
              <a:rPr lang="en-US" dirty="0" smtClean="0"/>
              <a:t> Factors</a:t>
            </a:r>
          </a:p>
          <a:p>
            <a:r>
              <a:rPr lang="en-US" dirty="0" err="1" smtClean="0"/>
              <a:t>Extratextual</a:t>
            </a:r>
            <a:r>
              <a:rPr lang="en-US" dirty="0" smtClean="0"/>
              <a:t>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9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Newmark’s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Intentions</a:t>
            </a:r>
          </a:p>
          <a:p>
            <a:r>
              <a:rPr lang="en-US" dirty="0" smtClean="0"/>
              <a:t>Styles</a:t>
            </a:r>
          </a:p>
          <a:p>
            <a:r>
              <a:rPr lang="en-US" dirty="0" smtClean="0"/>
              <a:t>Readership</a:t>
            </a:r>
          </a:p>
          <a:p>
            <a:r>
              <a:rPr lang="en-US" dirty="0" smtClean="0"/>
              <a:t>Attitude</a:t>
            </a:r>
          </a:p>
          <a:p>
            <a:r>
              <a:rPr lang="en-US" dirty="0" smtClean="0"/>
              <a:t>Setting</a:t>
            </a:r>
          </a:p>
          <a:p>
            <a:r>
              <a:rPr lang="en-US" dirty="0" smtClean="0"/>
              <a:t>Quality</a:t>
            </a:r>
          </a:p>
          <a:p>
            <a:r>
              <a:rPr lang="en-US" dirty="0" smtClean="0"/>
              <a:t>Connotation and Denotation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38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relationship w/ </a:t>
            </a:r>
            <a:r>
              <a:rPr lang="en-US" dirty="0" err="1" smtClean="0"/>
              <a:t>LitReview</a:t>
            </a:r>
            <a:endParaRPr lang="en-US" dirty="0" smtClean="0"/>
          </a:p>
          <a:p>
            <a:r>
              <a:rPr lang="en-US" dirty="0" smtClean="0"/>
              <a:t>For translation work, this chapter might include translator’s comment</a:t>
            </a:r>
          </a:p>
          <a:p>
            <a:pPr lvl="1"/>
            <a:r>
              <a:rPr lang="en-US" dirty="0" smtClean="0"/>
              <a:t>Problem-solving</a:t>
            </a:r>
          </a:p>
        </p:txBody>
      </p:sp>
    </p:spTree>
    <p:extLst>
      <p:ext uri="{BB962C8B-B14F-4D97-AF65-F5344CB8AC3E}">
        <p14:creationId xmlns:p14="http://schemas.microsoft.com/office/powerpoint/2010/main" val="1552201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of the findings in a communicative </a:t>
            </a:r>
            <a:r>
              <a:rPr lang="en-US" dirty="0" err="1" smtClean="0"/>
              <a:t>channwl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92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Baker, </a:t>
            </a:r>
            <a:r>
              <a:rPr lang="en-US" dirty="0" smtClean="0"/>
              <a:t>M. </a:t>
            </a:r>
            <a:r>
              <a:rPr lang="en-US" dirty="0"/>
              <a:t>(1992). In Other Words.</a:t>
            </a:r>
          </a:p>
          <a:p>
            <a:r>
              <a:rPr lang="en-US" dirty="0" smtClean="0"/>
              <a:t>Baker, M. (2008). </a:t>
            </a:r>
            <a:r>
              <a:rPr lang="en-US" dirty="0" err="1" smtClean="0"/>
              <a:t>Routledge</a:t>
            </a:r>
            <a:r>
              <a:rPr lang="en-US" dirty="0" smtClean="0"/>
              <a:t> encyclopedia of translation studies.</a:t>
            </a:r>
          </a:p>
          <a:p>
            <a:r>
              <a:rPr lang="en-US" dirty="0" err="1"/>
              <a:t>Bassnett</a:t>
            </a:r>
            <a:r>
              <a:rPr lang="en-US" dirty="0"/>
              <a:t>, S. (2002). </a:t>
            </a:r>
            <a:r>
              <a:rPr lang="en-US" i="1" dirty="0"/>
              <a:t>Translation studies</a:t>
            </a:r>
            <a:r>
              <a:rPr lang="en-US" dirty="0"/>
              <a:t>. </a:t>
            </a:r>
          </a:p>
          <a:p>
            <a:r>
              <a:rPr lang="en-US" dirty="0"/>
              <a:t>Fawcett, P. (1997). </a:t>
            </a:r>
            <a:r>
              <a:rPr lang="en-US" i="1" dirty="0"/>
              <a:t>Translation and language</a:t>
            </a:r>
          </a:p>
          <a:p>
            <a:r>
              <a:rPr lang="en-US" dirty="0" err="1"/>
              <a:t>Munday</a:t>
            </a:r>
            <a:r>
              <a:rPr lang="en-US" dirty="0"/>
              <a:t>, J. (2008). Introducing translation studies theories and application.</a:t>
            </a:r>
          </a:p>
          <a:p>
            <a:r>
              <a:rPr lang="en-US" dirty="0" err="1"/>
              <a:t>Munday</a:t>
            </a:r>
            <a:r>
              <a:rPr lang="en-US" dirty="0"/>
              <a:t>, J. (2009). The </a:t>
            </a:r>
            <a:r>
              <a:rPr lang="en-US" dirty="0" err="1"/>
              <a:t>Routledge</a:t>
            </a:r>
            <a:r>
              <a:rPr lang="en-US" dirty="0"/>
              <a:t> companion to translation studies.</a:t>
            </a:r>
          </a:p>
          <a:p>
            <a:r>
              <a:rPr lang="en-US" dirty="0" err="1" smtClean="0"/>
              <a:t>Newmark</a:t>
            </a:r>
            <a:r>
              <a:rPr lang="en-US" dirty="0" smtClean="0"/>
              <a:t>, P. (1988). A textbook of translation.</a:t>
            </a:r>
          </a:p>
          <a:p>
            <a:r>
              <a:rPr lang="en-US" dirty="0" err="1" smtClean="0"/>
              <a:t>Newmark</a:t>
            </a:r>
            <a:r>
              <a:rPr lang="en-US" dirty="0" smtClean="0"/>
              <a:t>, P. (2008)Approaches to translation. </a:t>
            </a:r>
          </a:p>
          <a:p>
            <a:r>
              <a:rPr lang="en-US" dirty="0" smtClean="0"/>
              <a:t>Nord, C. (1991). Text analysis in translation.</a:t>
            </a:r>
          </a:p>
          <a:p>
            <a:r>
              <a:rPr lang="en-US" dirty="0" err="1" smtClean="0"/>
              <a:t>Venuti</a:t>
            </a:r>
            <a:r>
              <a:rPr lang="en-US" dirty="0"/>
              <a:t>, L. (2000). </a:t>
            </a:r>
            <a:r>
              <a:rPr lang="en-US" i="1" dirty="0"/>
              <a:t>The Translation studies reader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179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Components of Independent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Rationale and Introduction</a:t>
            </a:r>
          </a:p>
          <a:p>
            <a:r>
              <a:rPr lang="en-US" dirty="0" smtClean="0"/>
              <a:t>Literature Review</a:t>
            </a:r>
          </a:p>
          <a:p>
            <a:r>
              <a:rPr lang="en-US" dirty="0" smtClean="0"/>
              <a:t>Methodology / Text Analysis (for translation and interpretation section only)</a:t>
            </a:r>
          </a:p>
          <a:p>
            <a:r>
              <a:rPr lang="en-US" dirty="0" smtClean="0"/>
              <a:t>Data Analysis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93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9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Translation - Translation work with analysis of the translated text</a:t>
            </a:r>
          </a:p>
          <a:p>
            <a:pPr marL="40005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- you don’t need to translate the whole text, just 	enough of it to get the whole picture and 	sufficient data for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Comparative Study - Analysis of chosen translated text(s) </a:t>
            </a:r>
            <a:r>
              <a:rPr lang="en-US" dirty="0"/>
              <a:t>u</a:t>
            </a:r>
            <a:r>
              <a:rPr lang="en-US" dirty="0" smtClean="0"/>
              <a:t>sing certain conceptual frameworks.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05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1. Pick appropriate text</a:t>
            </a:r>
          </a:p>
          <a:p>
            <a:pPr lvl="1"/>
            <a:r>
              <a:rPr lang="en-US" dirty="0" smtClean="0"/>
              <a:t>well-written/translated , clear, interesting</a:t>
            </a:r>
          </a:p>
          <a:p>
            <a:pPr lvl="2"/>
            <a:r>
              <a:rPr lang="en-US" dirty="0" smtClean="0"/>
              <a:t>E.g. fictions, plays, documentaries, films or animations</a:t>
            </a:r>
          </a:p>
          <a:p>
            <a:pPr lvl="1"/>
            <a:endParaRPr lang="en-US" dirty="0"/>
          </a:p>
          <a:p>
            <a:r>
              <a:rPr lang="en-US" dirty="0" smtClean="0"/>
              <a:t>2.  Pick an issue you’d like to study about</a:t>
            </a:r>
          </a:p>
          <a:p>
            <a:pPr lvl="1"/>
            <a:r>
              <a:rPr lang="en-US" dirty="0" smtClean="0"/>
              <a:t>Translational phenomena</a:t>
            </a:r>
          </a:p>
          <a:p>
            <a:pPr lvl="2"/>
            <a:r>
              <a:rPr lang="en-US" dirty="0" smtClean="0"/>
              <a:t>E.g. metaphor translation, pun translation, jargon translation, cultural translation, poetry translation</a:t>
            </a:r>
          </a:p>
          <a:p>
            <a:pPr lvl="1"/>
            <a:r>
              <a:rPr lang="en-US" dirty="0" smtClean="0"/>
              <a:t> Employing certain frameworks to help translate/ analyze the text</a:t>
            </a:r>
          </a:p>
          <a:p>
            <a:pPr lvl="2"/>
            <a:r>
              <a:rPr lang="en-US" dirty="0" smtClean="0"/>
              <a:t>E.g. employing </a:t>
            </a:r>
            <a:r>
              <a:rPr lang="en-US" dirty="0" err="1" smtClean="0"/>
              <a:t>Skopos</a:t>
            </a:r>
            <a:r>
              <a:rPr lang="en-US" dirty="0" smtClean="0"/>
              <a:t>/ Dynamic Equivalence</a:t>
            </a:r>
          </a:p>
          <a:p>
            <a:pPr marL="1371600" lvl="3" indent="0">
              <a:buNone/>
            </a:pPr>
            <a:r>
              <a:rPr lang="en-US" dirty="0"/>
              <a:t> </a:t>
            </a:r>
            <a:r>
              <a:rPr lang="en-US" dirty="0" smtClean="0"/>
              <a:t>    linguistic frameworks e.g. theories in semantics, pragmatics,  </a:t>
            </a:r>
          </a:p>
          <a:p>
            <a:pPr marL="1371600" lvl="3" indent="0">
              <a:buNone/>
            </a:pPr>
            <a:r>
              <a:rPr lang="en-US" dirty="0"/>
              <a:t> </a:t>
            </a:r>
            <a:r>
              <a:rPr lang="en-US" dirty="0" smtClean="0"/>
              <a:t>     sociolinguistics and discourse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5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a text that you are familiar with.</a:t>
            </a:r>
          </a:p>
          <a:p>
            <a:pPr lvl="1"/>
            <a:r>
              <a:rPr lang="en-US" dirty="0" smtClean="0"/>
              <a:t>Having read it/ about it before or having background on the subject matter</a:t>
            </a:r>
          </a:p>
          <a:p>
            <a:r>
              <a:rPr lang="en-US" dirty="0" smtClean="0"/>
              <a:t>Read A LOT of previous studies</a:t>
            </a:r>
          </a:p>
          <a:p>
            <a:pPr lvl="1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Know more </a:t>
            </a:r>
            <a:r>
              <a:rPr lang="en-US" dirty="0" err="1" smtClean="0">
                <a:sym typeface="Wingdings" pitchFamily="2" charset="2"/>
              </a:rPr>
              <a:t>abt</a:t>
            </a:r>
            <a:r>
              <a:rPr lang="en-US" dirty="0" smtClean="0">
                <a:sym typeface="Wingdings" pitchFamily="2" charset="2"/>
              </a:rPr>
              <a:t> the framework, methodology and data analysis</a:t>
            </a:r>
          </a:p>
          <a:p>
            <a:pPr lvl="1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Be able to adapt the frameworks/methods employed to your own study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4387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Choosing Source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Literary works</a:t>
            </a:r>
          </a:p>
          <a:p>
            <a:pPr lvl="1"/>
            <a:r>
              <a:rPr lang="en-US" dirty="0" smtClean="0"/>
              <a:t>Novels, plays, poetry</a:t>
            </a:r>
          </a:p>
          <a:p>
            <a:r>
              <a:rPr lang="en-US" dirty="0" smtClean="0"/>
              <a:t>Documentary writing</a:t>
            </a:r>
          </a:p>
          <a:p>
            <a:r>
              <a:rPr lang="en-US" dirty="0" smtClean="0"/>
              <a:t>Manuals, Instructions, Regulations</a:t>
            </a:r>
          </a:p>
          <a:p>
            <a:r>
              <a:rPr lang="en-US" dirty="0" smtClean="0"/>
              <a:t>Ads</a:t>
            </a:r>
          </a:p>
          <a:p>
            <a:r>
              <a:rPr lang="en-US" dirty="0" smtClean="0"/>
              <a:t>Textbooks</a:t>
            </a:r>
          </a:p>
          <a:p>
            <a:r>
              <a:rPr lang="en-US" dirty="0" smtClean="0"/>
              <a:t>Audiovisual media</a:t>
            </a:r>
          </a:p>
          <a:p>
            <a:pPr lvl="1"/>
            <a:r>
              <a:rPr lang="en-US" dirty="0" smtClean="0"/>
              <a:t>Film, TV show, documentaries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779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Up Good RQs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RQs = crucial part of the proposal </a:t>
            </a:r>
            <a:r>
              <a:rPr lang="en-US" dirty="0" smtClean="0">
                <a:sym typeface="Wingdings" pitchFamily="2" charset="2"/>
              </a:rPr>
              <a:t> convince your advisor that your topic is coherent, interesting and feasible.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Help outline the overall paper = what you must find out, eventually leading to conclusions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Conclusions always come back to answer RQs </a:t>
            </a:r>
          </a:p>
        </p:txBody>
      </p:sp>
    </p:spTree>
    <p:extLst>
      <p:ext uri="{BB962C8B-B14F-4D97-AF65-F5344CB8AC3E}">
        <p14:creationId xmlns:p14="http://schemas.microsoft.com/office/powerpoint/2010/main" val="1303768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Choosing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translation work</a:t>
            </a:r>
          </a:p>
          <a:p>
            <a:pPr lvl="1"/>
            <a:r>
              <a:rPr lang="en-US" dirty="0" smtClean="0"/>
              <a:t>Translation approach of the overall text</a:t>
            </a:r>
          </a:p>
          <a:p>
            <a:pPr lvl="2"/>
            <a:r>
              <a:rPr lang="en-US" dirty="0" smtClean="0"/>
              <a:t>Semantic/Communicative approach</a:t>
            </a:r>
          </a:p>
          <a:p>
            <a:pPr lvl="2"/>
            <a:r>
              <a:rPr lang="en-US" dirty="0" err="1" smtClean="0"/>
              <a:t>Skopos</a:t>
            </a:r>
            <a:endParaRPr lang="en-US" dirty="0" smtClean="0"/>
          </a:p>
          <a:p>
            <a:pPr lvl="1"/>
            <a:r>
              <a:rPr lang="en-US" dirty="0" smtClean="0"/>
              <a:t>Equivalence</a:t>
            </a:r>
          </a:p>
          <a:p>
            <a:pPr lvl="2"/>
            <a:r>
              <a:rPr lang="en-US" dirty="0" smtClean="0"/>
              <a:t>Formal/Dynamic equivalence</a:t>
            </a:r>
          </a:p>
          <a:p>
            <a:pPr lvl="2"/>
            <a:r>
              <a:rPr lang="en-US" dirty="0" smtClean="0"/>
              <a:t>Textual/Pragmatic equivalence</a:t>
            </a:r>
          </a:p>
          <a:p>
            <a:pPr lvl="1"/>
            <a:r>
              <a:rPr lang="en-US" dirty="0" smtClean="0"/>
              <a:t>Translation Procedure</a:t>
            </a:r>
          </a:p>
          <a:p>
            <a:pPr lvl="2"/>
            <a:r>
              <a:rPr lang="en-US" dirty="0" smtClean="0"/>
              <a:t>Componential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30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Choosing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Comp Study</a:t>
            </a:r>
          </a:p>
          <a:p>
            <a:pPr lvl="1"/>
            <a:r>
              <a:rPr lang="en-US" dirty="0" smtClean="0"/>
              <a:t>Translation Procedures</a:t>
            </a:r>
          </a:p>
          <a:p>
            <a:pPr lvl="2"/>
            <a:r>
              <a:rPr lang="en-US" dirty="0" smtClean="0"/>
              <a:t>Cultural terms</a:t>
            </a:r>
          </a:p>
          <a:p>
            <a:pPr lvl="2"/>
            <a:r>
              <a:rPr lang="en-US" dirty="0" smtClean="0"/>
              <a:t>Componential Analysis</a:t>
            </a:r>
          </a:p>
          <a:p>
            <a:pPr lvl="1"/>
            <a:r>
              <a:rPr lang="en-US" dirty="0" smtClean="0"/>
              <a:t>Linguistics Frameworks</a:t>
            </a:r>
          </a:p>
          <a:p>
            <a:pPr lvl="2"/>
            <a:r>
              <a:rPr lang="en-US" dirty="0" smtClean="0"/>
              <a:t>Cohesion and coherence</a:t>
            </a:r>
          </a:p>
          <a:p>
            <a:pPr lvl="3"/>
            <a:r>
              <a:rPr lang="en-US" dirty="0" smtClean="0"/>
              <a:t>Devices </a:t>
            </a:r>
          </a:p>
          <a:p>
            <a:pPr lvl="2"/>
            <a:r>
              <a:rPr lang="en-US" dirty="0" smtClean="0"/>
              <a:t>Presupposition </a:t>
            </a:r>
          </a:p>
          <a:p>
            <a:pPr lvl="2"/>
            <a:r>
              <a:rPr lang="en-US" dirty="0" err="1" smtClean="0"/>
              <a:t>Implicatures</a:t>
            </a:r>
            <a:r>
              <a:rPr lang="en-US" dirty="0" smtClean="0"/>
              <a:t> (Cooperative Principles)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720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357</TotalTime>
  <Words>529</Words>
  <Application>Microsoft Office PowerPoint</Application>
  <PresentationFormat>On-screen Show 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Verve</vt:lpstr>
      <vt:lpstr>001489 Translation and Interpretation</vt:lpstr>
      <vt:lpstr>Components of Independent Study</vt:lpstr>
      <vt:lpstr>Organization</vt:lpstr>
      <vt:lpstr>Finding Topic</vt:lpstr>
      <vt:lpstr>Tips </vt:lpstr>
      <vt:lpstr>Choosing Source Text</vt:lpstr>
      <vt:lpstr>Set Up Good RQs</vt:lpstr>
      <vt:lpstr>Choosing Frameworks</vt:lpstr>
      <vt:lpstr>Choosing Frameworks</vt:lpstr>
      <vt:lpstr>Literature Review</vt:lpstr>
      <vt:lpstr>Literature Review</vt:lpstr>
      <vt:lpstr>Literature Review</vt:lpstr>
      <vt:lpstr>Methodology (for Comp. Study)</vt:lpstr>
      <vt:lpstr>Text Analysis (for Translation)</vt:lpstr>
      <vt:lpstr>Nord’s Model of Text Analysis</vt:lpstr>
      <vt:lpstr>Newmark’s Model</vt:lpstr>
      <vt:lpstr>Data Analysis</vt:lpstr>
      <vt:lpstr>Communication Project</vt:lpstr>
      <vt:lpstr>Suggested Readings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001489 Translation and Interpretation</dc:title>
  <dc:creator>Share10s</dc:creator>
  <cp:lastModifiedBy>user</cp:lastModifiedBy>
  <cp:revision>19</cp:revision>
  <dcterms:created xsi:type="dcterms:W3CDTF">2013-09-01T18:23:36Z</dcterms:created>
  <dcterms:modified xsi:type="dcterms:W3CDTF">2013-09-03T03:49:45Z</dcterms:modified>
</cp:coreProperties>
</file>