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265" r:id="rId5"/>
    <p:sldId id="259" r:id="rId6"/>
    <p:sldId id="261" r:id="rId7"/>
    <p:sldId id="262" r:id="rId8"/>
    <p:sldId id="266" r:id="rId9"/>
    <p:sldId id="284" r:id="rId10"/>
    <p:sldId id="285" r:id="rId11"/>
    <p:sldId id="260" r:id="rId12"/>
    <p:sldId id="263" r:id="rId13"/>
    <p:sldId id="278" r:id="rId14"/>
    <p:sldId id="273" r:id="rId15"/>
    <p:sldId id="275" r:id="rId16"/>
    <p:sldId id="276" r:id="rId17"/>
    <p:sldId id="271" r:id="rId18"/>
    <p:sldId id="267" r:id="rId19"/>
    <p:sldId id="269" r:id="rId20"/>
    <p:sldId id="270" r:id="rId21"/>
    <p:sldId id="279" r:id="rId22"/>
    <p:sldId id="281" r:id="rId23"/>
    <p:sldId id="283" r:id="rId24"/>
    <p:sldId id="282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465676"/>
    <a:srgbClr val="AA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-64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4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D76F6-0D07-4A57-8345-0443217407AD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205DC-DCF5-418A-BBB5-3D1E2E2F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4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DE4AE-7F70-4F47-8245-51324EB5B054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CD04B-72E2-4456-974D-524CCA08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8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D04B-72E2-4456-974D-524CCA08A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782"/>
            <a:ext cx="12203662" cy="6858000"/>
            <a:chOff x="0" y="0"/>
            <a:chExt cx="12203662" cy="6858000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4710" y="764614"/>
              <a:ext cx="12188952" cy="5610848"/>
              <a:chOff x="-8736" y="776337"/>
              <a:chExt cx="12188952" cy="561084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8736" y="776337"/>
                <a:ext cx="12188952" cy="457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-8736" y="6341465"/>
                <a:ext cx="12188952" cy="457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2786066"/>
            <a:ext cx="10750549" cy="1470025"/>
          </a:xfrm>
        </p:spPr>
        <p:txBody>
          <a:bodyPr anchor="b">
            <a:normAutofit/>
          </a:bodyPr>
          <a:lstStyle>
            <a:lvl1pPr marL="0" indent="0"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4260057"/>
            <a:ext cx="10750549" cy="1752600"/>
          </a:xfrm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 b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D269C3-FB0C-44E4-B457-44879C5CF650}" type="datetime1">
              <a:rPr lang="en-US" smtClean="0"/>
              <a:t>11/24/2016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4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1"/>
            <a:ext cx="10972800" cy="3962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DE8C-0D4C-414F-AE98-CDF50219B6F0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2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914400"/>
            <a:ext cx="2540000" cy="53340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8331200" cy="5334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0AC4-41C4-4A5C-82A9-5D25B4287AB1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3962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637427D6-09A4-402A-B633-758B3E91E469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5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23925"/>
            <a:ext cx="9652000" cy="1362075"/>
          </a:xfrm>
        </p:spPr>
        <p:txBody>
          <a:bodyPr anchor="ctr"/>
          <a:lstStyle>
            <a:lvl1pPr marL="0" algn="l">
              <a:buNone/>
              <a:defRPr sz="36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8599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65553239-11C3-4191-845D-E438BBAE51EE}" type="datetime1">
              <a:rPr lang="en-US" smtClean="0"/>
              <a:t>11/24/2016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7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396240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396240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F8C5724C-45B9-46B6-804E-9C5CB290BE40}" type="datetime1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8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1143731" cy="5334000"/>
          </a:xfrm>
        </p:spPr>
        <p:txBody>
          <a:bodyPr vert="vert270" anchor="b">
            <a:noAutofit/>
          </a:bodyPr>
          <a:lstStyle>
            <a:lvl1pPr marL="0" algn="ctr">
              <a:defRPr kumimoji="0" lang="en-US" sz="2800" b="0" kern="1200" cap="none" baseline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331" y="947220"/>
            <a:ext cx="774699" cy="25603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753331" y="3685030"/>
            <a:ext cx="774699" cy="25603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29630" y="947220"/>
            <a:ext cx="8990870" cy="25603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29630" y="3685030"/>
            <a:ext cx="8990870" cy="256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D0DFE408-3453-44DF-A6C2-6249932503AE}" type="datetime1">
              <a:rPr lang="en-US" smtClean="0"/>
              <a:t>11/24/2016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7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AF56-305E-41EA-9EC9-182F55DAC8F0}" type="datetime1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8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15A95D43-CD83-4228-8B06-BD7C3264D555}" type="datetime1">
              <a:rPr lang="en-US" smtClean="0"/>
              <a:t>11/24/2016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8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914400"/>
            <a:ext cx="1219200" cy="5396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914400"/>
            <a:ext cx="3251200" cy="5334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914400"/>
            <a:ext cx="7034784" cy="53949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FDFB5FFE-8A77-4C6A-AA8E-E660F201C2C3}" type="datetime1">
              <a:rPr lang="en-US" smtClean="0"/>
              <a:t>11/24/2016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914400"/>
            <a:ext cx="1219200" cy="53340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913478"/>
            <a:ext cx="9777984" cy="465678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571183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33FD7774-EC78-4D7A-8A7D-B6F490B6BD99}" type="datetime1">
              <a:rPr lang="en-US" smtClean="0"/>
              <a:t>11/24/2016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1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pic>
          <p:nvPicPr>
            <p:cNvPr id="12" name="Picture 11"/>
            <p:cNvPicPr preferRelativeResize="0">
              <a:picLocks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0" y="776337"/>
              <a:ext cx="12188952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295562"/>
              <a:ext cx="12188952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931333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86000"/>
            <a:ext cx="10972800" cy="416129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56BFAA1-094C-4C32-B945-F838BED9DF01}" type="datetime1">
              <a:rPr lang="en-US" smtClean="0"/>
              <a:t>11/24/2016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53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indent="0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bg2"/>
        </a:buClr>
        <a:buSzPct val="80000"/>
        <a:buFont typeface="Wingdings 3" panose="05040102010807070707" pitchFamily="18" charset="2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bg2"/>
        </a:buClr>
        <a:buSzPct val="95000"/>
        <a:buFont typeface="Wingdings 3" panose="05040102010807070707" pitchFamily="18" charset="2"/>
        <a:buChar char="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320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40422"/>
            <a:ext cx="3965924" cy="41757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 Thai – </a:t>
            </a:r>
            <a:r>
              <a:rPr lang="en-US" sz="1800" dirty="0"/>
              <a:t>English </a:t>
            </a:r>
            <a:r>
              <a:rPr lang="en-US" sz="1800" dirty="0" smtClean="0"/>
              <a:t>/ English </a:t>
            </a:r>
            <a:r>
              <a:rPr lang="en-US" sz="1800" dirty="0"/>
              <a:t>– Thai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52" y="2858156"/>
            <a:ext cx="9774280" cy="1360338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 A good translation reconstructs the cultural context of the original.</a:t>
            </a:r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096000" y="4976244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buSzPct val="100000"/>
            </a:pP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</a:rPr>
              <a:t>By</a:t>
            </a:r>
          </a:p>
          <a:p>
            <a:pPr algn="r">
              <a:lnSpc>
                <a:spcPct val="120000"/>
              </a:lnSpc>
              <a:buSzPct val="100000"/>
            </a:pPr>
            <a:r>
              <a:rPr lang="en-US" sz="2200" b="1" dirty="0" err="1" smtClean="0">
                <a:solidFill>
                  <a:schemeClr val="tx1">
                    <a:lumMod val="75000"/>
                  </a:schemeClr>
                </a:solidFill>
              </a:rPr>
              <a:t>Narawadee</a:t>
            </a: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</a:rPr>
              <a:t> Omani 560110041</a:t>
            </a:r>
          </a:p>
          <a:p>
            <a:pPr algn="r">
              <a:lnSpc>
                <a:spcPct val="120000"/>
              </a:lnSpc>
              <a:buSzPct val="100000"/>
            </a:pPr>
            <a:r>
              <a:rPr lang="en-US" sz="2200" b="1" dirty="0" err="1" smtClean="0">
                <a:solidFill>
                  <a:schemeClr val="tx1">
                    <a:lumMod val="75000"/>
                  </a:schemeClr>
                </a:solidFill>
              </a:rPr>
              <a:t>Panrawee</a:t>
            </a: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</a:schemeClr>
                </a:solidFill>
              </a:rPr>
              <a:t>Jearananthana</a:t>
            </a: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</a:rPr>
              <a:t> 560110054</a:t>
            </a:r>
            <a:endParaRPr lang="en-US" sz="22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2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62" y="172994"/>
            <a:ext cx="8822726" cy="6164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process of Translation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522" y="1157415"/>
            <a:ext cx="10972800" cy="3962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Nida and Taber (</a:t>
            </a:r>
            <a:r>
              <a:rPr lang="en-US" dirty="0" smtClean="0">
                <a:solidFill>
                  <a:schemeClr val="bg2"/>
                </a:solidFill>
              </a:rPr>
              <a:t>1969) introduced </a:t>
            </a:r>
            <a:r>
              <a:rPr lang="en-US" dirty="0">
                <a:solidFill>
                  <a:schemeClr val="bg2"/>
                </a:solidFill>
              </a:rPr>
              <a:t>three stages in the process of </a:t>
            </a:r>
            <a:r>
              <a:rPr lang="en-US" dirty="0" smtClean="0">
                <a:solidFill>
                  <a:schemeClr val="bg2"/>
                </a:solidFill>
              </a:rPr>
              <a:t>translation</a:t>
            </a:r>
          </a:p>
          <a:p>
            <a:pPr marL="64008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64008" indent="0">
              <a:buNone/>
            </a:pPr>
            <a:endParaRPr lang="th-TH" dirty="0"/>
          </a:p>
        </p:txBody>
      </p:sp>
      <p:graphicFrame>
        <p:nvGraphicFramePr>
          <p:cNvPr id="5" name="วัตถุ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071359"/>
              </p:ext>
            </p:extLst>
          </p:nvPr>
        </p:nvGraphicFramePr>
        <p:xfrm>
          <a:off x="2555875" y="2255838"/>
          <a:ext cx="6986588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Bitmap Image" r:id="rId3" imgW="11763360" imgH="4952880" progId="PBrush">
                  <p:embed/>
                </p:oleObj>
              </mc:Choice>
              <mc:Fallback>
                <p:oleObj name="Bitmap Image" r:id="rId3" imgW="11763360" imgH="495288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55838"/>
                        <a:ext cx="6986588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81" y="2381482"/>
            <a:ext cx="10816281" cy="2063578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“ A translator has to consider not only the two languages but also the two cultures.” </a:t>
            </a:r>
            <a:b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(Larson, 1984) </a:t>
            </a:r>
            <a:endParaRPr lang="th-TH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99" y="2615683"/>
            <a:ext cx="11181184" cy="1707502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of cultural substitution to reconstruct the cultural context of the original. </a:t>
            </a:r>
            <a:endParaRPr lang="th-TH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40" y="4472475"/>
            <a:ext cx="1872838" cy="17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655" y="1138261"/>
            <a:ext cx="6351373" cy="4214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People</a:t>
            </a:r>
            <a:endParaRPr lang="th-TH" b="1" dirty="0">
              <a:solidFill>
                <a:schemeClr val="bg1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1" y="1966244"/>
            <a:ext cx="10972800" cy="3962400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ST: 	</a:t>
            </a:r>
            <a:r>
              <a:rPr lang="en-US" sz="4000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Here </a:t>
            </a:r>
            <a:r>
              <a:rPr lang="en-US" sz="4000" dirty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comes our Casanova! </a:t>
            </a:r>
            <a: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TT:	</a:t>
            </a:r>
            <a: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พ่อ</a:t>
            </a:r>
            <a:r>
              <a:rPr lang="th-TH" sz="4000" dirty="0">
                <a:solidFill>
                  <a:schemeClr val="bg1"/>
                </a:solidFill>
                <a:latin typeface="Arial" panose="020B0604020202020204" pitchFamily="34" charset="0"/>
              </a:rPr>
              <a:t>ขุนแผนของเรามาแล้ว</a:t>
            </a:r>
          </a:p>
          <a:p>
            <a:pPr marL="0" indent="0" fontAlgn="t">
              <a:spcBef>
                <a:spcPts val="0"/>
              </a:spcBef>
              <a:buNone/>
            </a:pPr>
            <a:endParaRPr lang="th-TH" sz="4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ST: </a:t>
            </a:r>
            <a:r>
              <a:rPr lang="en-US" sz="4000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	</a:t>
            </a:r>
            <a:r>
              <a:rPr lang="th-TH" sz="4000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What a beauty queen! </a:t>
            </a:r>
            <a: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TT:	</a:t>
            </a:r>
            <a: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สวย</a:t>
            </a:r>
            <a:r>
              <a:rPr lang="th-TH" sz="4000" dirty="0">
                <a:solidFill>
                  <a:schemeClr val="bg1"/>
                </a:solidFill>
                <a:latin typeface="Arial" panose="020B0604020202020204" pitchFamily="34" charset="0"/>
              </a:rPr>
              <a:t>ยังกะอา</a:t>
            </a:r>
            <a:r>
              <a:rPr lang="th-TH" sz="4000" dirty="0" err="1">
                <a:solidFill>
                  <a:schemeClr val="bg1"/>
                </a:solidFill>
                <a:latin typeface="Arial" panose="020B0604020202020204" pitchFamily="34" charset="0"/>
              </a:rPr>
              <a:t>ภัส</a:t>
            </a:r>
            <a:r>
              <a:rPr lang="th-TH" sz="4000" dirty="0">
                <a:solidFill>
                  <a:schemeClr val="bg1"/>
                </a:solidFill>
                <a:latin typeface="Arial" panose="020B0604020202020204" pitchFamily="34" charset="0"/>
              </a:rPr>
              <a:t>ราเชียวนะ</a:t>
            </a:r>
            <a:endParaRPr lang="th-TH" sz="4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330" y="181231"/>
            <a:ext cx="10239632" cy="55053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</a:rPr>
              <a:t>A good translation reconstructed the cultural context of the original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97" y="1087395"/>
            <a:ext cx="188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Example</a:t>
            </a:r>
            <a:endParaRPr lang="th-TH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053">
            <a:off x="7585025" y="852870"/>
            <a:ext cx="1907223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630">
            <a:off x="9457127" y="902707"/>
            <a:ext cx="175260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28" y="3426576"/>
            <a:ext cx="2528372" cy="2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7528544" y="6407909"/>
            <a:ext cx="4663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tabLst>
                <a:tab pos="633413" algn="l"/>
                <a:tab pos="1519238" algn="l"/>
              </a:tabLst>
            </a:pPr>
            <a:r>
              <a:rPr lang="th-TH" sz="2000" i="1" dirty="0">
                <a:latin typeface="Cordia New" pitchFamily="34" charset="-34"/>
                <a:cs typeface="Cordia New" pitchFamily="34" charset="-34"/>
              </a:rPr>
              <a:t>การแปลสิ่งทดแทนทางวัฒนธรรมจากภาษาอังกฤษเป็นภาษาไทย</a:t>
            </a:r>
            <a:endParaRPr lang="en-US" sz="2000" i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2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655" y="1138261"/>
            <a:ext cx="6351373" cy="4214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Animals</a:t>
            </a:r>
            <a:endParaRPr lang="th-TH" b="1" dirty="0">
              <a:solidFill>
                <a:schemeClr val="bg1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1" y="1966244"/>
            <a:ext cx="10972800" cy="3962400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ST: 	</a:t>
            </a:r>
            <a:r>
              <a:rPr lang="en-US" sz="4000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What a turkey!</a:t>
            </a:r>
            <a: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TT:	</a:t>
            </a:r>
            <a:r>
              <a:rPr lang="th-TH" sz="4000" dirty="0" err="1">
                <a:solidFill>
                  <a:schemeClr val="bg1"/>
                </a:solidFill>
              </a:rPr>
              <a:t>ทําไม</a:t>
            </a:r>
            <a:r>
              <a:rPr lang="th-TH" sz="4000" dirty="0">
                <a:solidFill>
                  <a:schemeClr val="bg1"/>
                </a:solidFill>
              </a:rPr>
              <a:t>โง่เป็นควาย</a:t>
            </a:r>
            <a:r>
              <a:rPr lang="th-TH" sz="4000" dirty="0" err="1">
                <a:solidFill>
                  <a:schemeClr val="bg1"/>
                </a:solidFill>
              </a:rPr>
              <a:t>ยังงี้</a:t>
            </a:r>
            <a:r>
              <a:rPr lang="th-TH" sz="4000" dirty="0" smtClean="0">
                <a:solidFill>
                  <a:schemeClr val="bg1"/>
                </a:solidFill>
              </a:rPr>
              <a:t>วะ</a:t>
            </a:r>
            <a:br>
              <a:rPr lang="th-TH" sz="4000" dirty="0" smtClean="0">
                <a:solidFill>
                  <a:schemeClr val="bg1"/>
                </a:solidFill>
              </a:rPr>
            </a:br>
            <a:endParaRPr lang="th-TH" sz="4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ST: </a:t>
            </a:r>
            <a:r>
              <a:rPr lang="en-US" sz="4000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	</a:t>
            </a:r>
            <a:r>
              <a:rPr lang="th-TH" sz="4000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So you’ve became the sheep</a:t>
            </a:r>
            <a: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TT:	</a:t>
            </a:r>
            <a: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ในที่สุดแกก็ตกเป็นแพะรับบาป </a:t>
            </a:r>
            <a:endParaRPr lang="th-TH" sz="4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330" y="181231"/>
            <a:ext cx="10239632" cy="55053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</a:rPr>
              <a:t>A good translation reconstructed the cultural context of the original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97" y="1087395"/>
            <a:ext cx="188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Example</a:t>
            </a:r>
            <a:endParaRPr lang="th-TH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51" y="994089"/>
            <a:ext cx="3232669" cy="24460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68" y="3585203"/>
            <a:ext cx="3836128" cy="2343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ผืนผ้า 7"/>
          <p:cNvSpPr/>
          <p:nvPr/>
        </p:nvSpPr>
        <p:spPr>
          <a:xfrm>
            <a:off x="7528544" y="6407909"/>
            <a:ext cx="4663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tabLst>
                <a:tab pos="633413" algn="l"/>
                <a:tab pos="1519238" algn="l"/>
              </a:tabLst>
            </a:pPr>
            <a:r>
              <a:rPr lang="th-TH" sz="2000" i="1" dirty="0">
                <a:latin typeface="Cordia New" pitchFamily="34" charset="-34"/>
                <a:cs typeface="Cordia New" pitchFamily="34" charset="-34"/>
              </a:rPr>
              <a:t>การแปลสิ่งทดแทนทางวัฒนธรรมจากภาษาอังกฤษเป็นภาษาไทย</a:t>
            </a:r>
            <a:endParaRPr lang="en-US" sz="2000" i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15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655" y="1138261"/>
            <a:ext cx="6351373" cy="4214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Objects</a:t>
            </a:r>
            <a:endParaRPr lang="th-TH" b="1" dirty="0">
              <a:solidFill>
                <a:schemeClr val="bg1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7" y="1933371"/>
            <a:ext cx="10972800" cy="3962400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ST: 	</a:t>
            </a:r>
            <a:r>
              <a:rPr lang="en-US" sz="4000" dirty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Clearing away </a:t>
            </a:r>
            <a:r>
              <a:rPr lang="en-US" sz="4000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basins and </a:t>
            </a:r>
            <a:r>
              <a:rPr lang="en-US" sz="4000" dirty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bloody </a:t>
            </a:r>
            <a:r>
              <a:rPr lang="en-US" sz="4000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</a:br>
            <a:r>
              <a:rPr lang="en-US" sz="4000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	sheets</a:t>
            </a:r>
            <a:r>
              <a:rPr lang="en-US" sz="4000" dirty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. </a:t>
            </a:r>
            <a: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TT:	</a:t>
            </a:r>
            <a:r>
              <a:rPr lang="th-TH" sz="4000" dirty="0">
                <a:solidFill>
                  <a:schemeClr val="bg1"/>
                </a:solidFill>
                <a:latin typeface="Arial" panose="020B0604020202020204" pitchFamily="34" charset="0"/>
              </a:rPr>
              <a:t>เก็บกะละมังและผ้าเปื้อนเลือด</a:t>
            </a:r>
            <a:r>
              <a:rPr lang="th-TH" sz="4000" dirty="0" smtClean="0">
                <a:solidFill>
                  <a:schemeClr val="bg1"/>
                </a:solidFill>
              </a:rPr>
              <a:t/>
            </a:r>
            <a:br>
              <a:rPr lang="th-TH" sz="4000" dirty="0" smtClean="0">
                <a:solidFill>
                  <a:schemeClr val="bg1"/>
                </a:solidFill>
              </a:rPr>
            </a:br>
            <a:endParaRPr lang="th-TH" sz="4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ST: </a:t>
            </a:r>
            <a:r>
              <a:rPr lang="en-US" sz="4000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	</a:t>
            </a:r>
            <a:r>
              <a:rPr lang="th-TH" sz="4000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The brand new Volkswagen </a:t>
            </a:r>
            <a:r>
              <a:rPr lang="en-US" sz="4000" dirty="0" smtClean="0">
                <a:solidFill>
                  <a:schemeClr val="bg1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Beatle</a:t>
            </a:r>
            <a: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th-TH" sz="40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TT:	</a:t>
            </a:r>
            <a:r>
              <a:rPr lang="th-TH" sz="4000" dirty="0">
                <a:solidFill>
                  <a:schemeClr val="bg1"/>
                </a:solidFill>
                <a:latin typeface="Arial" panose="020B0604020202020204" pitchFamily="34" charset="0"/>
              </a:rPr>
              <a:t>รถ</a:t>
            </a:r>
            <a:r>
              <a:rPr lang="th-TH" sz="4000" dirty="0" err="1">
                <a:solidFill>
                  <a:schemeClr val="bg1"/>
                </a:solidFill>
                <a:latin typeface="Arial" panose="020B0604020202020204" pitchFamily="34" charset="0"/>
              </a:rPr>
              <a:t>โฟล์ค</a:t>
            </a:r>
            <a:r>
              <a:rPr lang="th-TH" sz="4000" dirty="0">
                <a:solidFill>
                  <a:schemeClr val="bg1"/>
                </a:solidFill>
                <a:latin typeface="Arial" panose="020B0604020202020204" pitchFamily="34" charset="0"/>
              </a:rPr>
              <a:t>เต่าคันใหม่เอี่ยม</a:t>
            </a:r>
            <a:endParaRPr lang="th-TH" sz="4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330" y="181231"/>
            <a:ext cx="10239632" cy="55053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</a:rPr>
              <a:t>A good translation reconstructed the cultural context of the original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97" y="1087395"/>
            <a:ext cx="188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Example</a:t>
            </a:r>
            <a:endParaRPr lang="th-TH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48" y="806411"/>
            <a:ext cx="2612573" cy="261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321" y="971263"/>
            <a:ext cx="2779538" cy="1997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56" y="4090687"/>
            <a:ext cx="2710941" cy="187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7528544" y="6407909"/>
            <a:ext cx="4663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tabLst>
                <a:tab pos="633413" algn="l"/>
                <a:tab pos="1519238" algn="l"/>
              </a:tabLst>
            </a:pPr>
            <a:r>
              <a:rPr lang="th-TH" sz="2000" i="1" dirty="0">
                <a:latin typeface="Cordia New" pitchFamily="34" charset="-34"/>
                <a:cs typeface="Cordia New" pitchFamily="34" charset="-34"/>
              </a:rPr>
              <a:t>การแปลสิ่งทดแทนทางวัฒนธรรมจากภาษาอังกฤษเป็นภาษาไทย</a:t>
            </a:r>
            <a:endParaRPr lang="en-US" sz="2000" i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60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0" y="181231"/>
            <a:ext cx="10239632" cy="5505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good translation reconstructed the cultural context of the original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50" y="992659"/>
            <a:ext cx="10972800" cy="471616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3200" dirty="0" smtClean="0">
                <a:solidFill>
                  <a:srgbClr val="0000CC"/>
                </a:solidFill>
              </a:rPr>
              <a:t>Example 		  	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Religion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and beliefs 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64008" indent="0">
              <a:buNone/>
            </a:pPr>
            <a:endParaRPr lang="en-US" sz="3200" dirty="0" smtClean="0">
              <a:solidFill>
                <a:srgbClr val="0000CC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24095"/>
              </p:ext>
            </p:extLst>
          </p:nvPr>
        </p:nvGraphicFramePr>
        <p:xfrm>
          <a:off x="1836168" y="2140130"/>
          <a:ext cx="8527038" cy="37064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63519"/>
                <a:gridCol w="4263519"/>
              </a:tblGrid>
              <a:tr h="6314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</a:t>
                      </a:r>
                      <a:endParaRPr lang="th-TH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TL</a:t>
                      </a:r>
                      <a:endParaRPr lang="th-TH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2510">
                <a:tc>
                  <a:txBody>
                    <a:bodyPr/>
                    <a:lstStyle/>
                    <a:p>
                      <a:r>
                        <a:rPr lang="en-US" dirty="0" smtClean="0"/>
                        <a:t>Dear Lord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008" indent="0">
                        <a:buNone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สิ่งศักดิ์สิทธิ์ทั้งหลาย </a:t>
                      </a:r>
                      <a:endParaRPr lang="en-US" sz="240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512510">
                <a:tc>
                  <a:txBody>
                    <a:bodyPr/>
                    <a:lstStyle/>
                    <a:p>
                      <a:r>
                        <a:rPr lang="en-US" dirty="0" smtClean="0"/>
                        <a:t>good V.S evil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ธรรมะกับอธรรม </a:t>
                      </a:r>
                      <a:endParaRPr lang="en-US" sz="240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512510">
                <a:tc>
                  <a:txBody>
                    <a:bodyPr/>
                    <a:lstStyle/>
                    <a:p>
                      <a:r>
                        <a:rPr lang="en-US" dirty="0" smtClean="0"/>
                        <a:t>guardian angel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พระภูมิเจ้าที่ </a:t>
                      </a:r>
                      <a:endParaRPr lang="en-US" sz="240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512510">
                <a:tc>
                  <a:txBody>
                    <a:bodyPr/>
                    <a:lstStyle/>
                    <a:p>
                      <a:r>
                        <a:rPr lang="en-US" dirty="0" smtClean="0"/>
                        <a:t>destiny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เวรกรรม </a:t>
                      </a:r>
                      <a:endParaRPr lang="en-US" sz="240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51251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วันพระ </a:t>
                      </a:r>
                      <a:endParaRPr lang="en-US" sz="240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512510">
                <a:tc>
                  <a:txBody>
                    <a:bodyPr/>
                    <a:lstStyle/>
                    <a:p>
                      <a:r>
                        <a:rPr lang="en-US" dirty="0" smtClean="0"/>
                        <a:t>go to church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ไปวัดฟังเทศน์ฟังธรรม</a:t>
                      </a:r>
                      <a:endParaRPr lang="en-US" sz="2400" dirty="0" smtClean="0">
                        <a:solidFill>
                          <a:srgbClr val="0000CC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7528544" y="6407909"/>
            <a:ext cx="4663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tabLst>
                <a:tab pos="633413" algn="l"/>
                <a:tab pos="1519238" algn="l"/>
              </a:tabLst>
            </a:pPr>
            <a:r>
              <a:rPr lang="th-TH" sz="2000" i="1" dirty="0">
                <a:latin typeface="Cordia New" pitchFamily="34" charset="-34"/>
                <a:cs typeface="Cordia New" pitchFamily="34" charset="-34"/>
              </a:rPr>
              <a:t>การแปลสิ่งทดแทนทางวัฒนธรรมจากภาษาอังกฤษเป็นภาษาไทย</a:t>
            </a:r>
            <a:endParaRPr lang="en-US" sz="2000" i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แผนผังลำดับงาน: กระบวนการ 5"/>
          <p:cNvSpPr/>
          <p:nvPr/>
        </p:nvSpPr>
        <p:spPr>
          <a:xfrm>
            <a:off x="7800109" y="2161308"/>
            <a:ext cx="817418" cy="346363"/>
          </a:xfrm>
          <a:prstGeom prst="flowChartProcess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TT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0" y="181231"/>
            <a:ext cx="10239632" cy="5505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good translation reconstructed the cultural context of the original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55" y="1001272"/>
            <a:ext cx="10972800" cy="5205565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>
                <a:solidFill>
                  <a:srgbClr val="0000CC"/>
                </a:solidFill>
              </a:rPr>
              <a:t>Example</a:t>
            </a:r>
            <a:endParaRPr lang="en-US" sz="4000" dirty="0">
              <a:solidFill>
                <a:srgbClr val="0000CC"/>
              </a:solidFill>
            </a:endParaRPr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r>
              <a:rPr lang="en-US" sz="5700" dirty="0" smtClean="0">
                <a:solidFill>
                  <a:schemeClr val="bg1"/>
                </a:solidFill>
              </a:rPr>
              <a:t>	</a:t>
            </a:r>
            <a:r>
              <a:rPr lang="th-TH" sz="5100" dirty="0" smtClean="0">
                <a:solidFill>
                  <a:schemeClr val="bg1"/>
                </a:solidFill>
              </a:rPr>
              <a:t>น้ำตาเม็ดโตๆ ก็ร่วงจากนัยน์ตาของคุณเชย</a:t>
            </a:r>
            <a:r>
              <a:rPr lang="th-TH" sz="5100" dirty="0">
                <a:solidFill>
                  <a:schemeClr val="bg1"/>
                </a:solidFill>
              </a:rPr>
              <a:t> </a:t>
            </a:r>
            <a:r>
              <a:rPr lang="th-TH" sz="5100" dirty="0" smtClean="0">
                <a:solidFill>
                  <a:schemeClr val="bg1"/>
                </a:solidFill>
              </a:rPr>
              <a:t>และ</a:t>
            </a:r>
            <a:r>
              <a:rPr lang="th-TH" sz="5100" dirty="0">
                <a:solidFill>
                  <a:schemeClr val="bg1"/>
                </a:solidFill>
              </a:rPr>
              <a:t>ไหลลงมาถูกแขนของ</a:t>
            </a:r>
            <a:r>
              <a:rPr lang="th-TH" sz="5100" dirty="0" smtClean="0">
                <a:solidFill>
                  <a:schemeClr val="bg1"/>
                </a:solidFill>
              </a:rPr>
              <a:t>พลอยหลายเม็ด </a:t>
            </a:r>
            <a:r>
              <a:rPr lang="th-TH" sz="51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th-TH" sz="51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โธ่แม่พลอย</a:t>
            </a:r>
            <a:r>
              <a:rPr lang="th-TH" sz="51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th-TH" sz="5100" dirty="0">
                <a:solidFill>
                  <a:schemeClr val="bg1"/>
                </a:solidFill>
              </a:rPr>
              <a:t>คุณเชยพูดเสียง</a:t>
            </a:r>
            <a:r>
              <a:rPr lang="th-TH" sz="5100" dirty="0" smtClean="0">
                <a:solidFill>
                  <a:schemeClr val="bg1"/>
                </a:solidFill>
              </a:rPr>
              <a:t>เครือ </a:t>
            </a:r>
            <a:r>
              <a:rPr lang="th-TH" sz="5100" dirty="0">
                <a:solidFill>
                  <a:schemeClr val="bg1"/>
                </a:solidFill>
              </a:rPr>
              <a:t>"</a:t>
            </a:r>
            <a:r>
              <a:rPr lang="th-TH" sz="5100" dirty="0" smtClean="0">
                <a:solidFill>
                  <a:schemeClr val="bg1"/>
                </a:solidFill>
              </a:rPr>
              <a:t>แม่พลอย</a:t>
            </a:r>
            <a:r>
              <a:rPr lang="th-TH" sz="5100" dirty="0">
                <a:solidFill>
                  <a:schemeClr val="bg1"/>
                </a:solidFill>
              </a:rPr>
              <a:t>ไป</a:t>
            </a:r>
            <a:r>
              <a:rPr lang="th-TH" sz="5100" dirty="0" smtClean="0">
                <a:solidFill>
                  <a:schemeClr val="bg1"/>
                </a:solidFill>
              </a:rPr>
              <a:t>เสียแล้ว</a:t>
            </a:r>
            <a:r>
              <a:rPr lang="th-TH" sz="5100" dirty="0">
                <a:solidFill>
                  <a:schemeClr val="bg1"/>
                </a:solidFill>
              </a:rPr>
              <a:t>ฉันจะ</a:t>
            </a:r>
            <a:r>
              <a:rPr lang="th-TH" sz="5100" dirty="0" smtClean="0">
                <a:solidFill>
                  <a:schemeClr val="bg1"/>
                </a:solidFill>
              </a:rPr>
              <a:t>เล่น</a:t>
            </a:r>
            <a:r>
              <a:rPr lang="th-TH" sz="5100" dirty="0">
                <a:solidFill>
                  <a:schemeClr val="bg1"/>
                </a:solidFill>
              </a:rPr>
              <a:t>กับใคร</a:t>
            </a:r>
            <a:r>
              <a:rPr lang="th-TH" sz="5100" dirty="0" smtClean="0">
                <a:solidFill>
                  <a:schemeClr val="bg1"/>
                </a:solidFill>
              </a:rPr>
              <a:t>ล่ะ แม่พลอยอย่าลืม</a:t>
            </a:r>
            <a:r>
              <a:rPr lang="th-TH" sz="5100" dirty="0">
                <a:solidFill>
                  <a:schemeClr val="bg1"/>
                </a:solidFill>
              </a:rPr>
              <a:t>ฉันนะ" คุณเชย</a:t>
            </a:r>
            <a:r>
              <a:rPr lang="th-TH" sz="5100" dirty="0" smtClean="0">
                <a:solidFill>
                  <a:schemeClr val="bg1"/>
                </a:solidFill>
              </a:rPr>
              <a:t>พูดซ้ำๆ อยู่หลายหน</a:t>
            </a:r>
            <a:endParaRPr lang="en-US" sz="2600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lnSpc>
                <a:spcPct val="140000"/>
              </a:lnSpc>
              <a:buNone/>
            </a:pP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Big </a:t>
            </a:r>
            <a:r>
              <a:rPr lang="en-US" sz="3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tears rolled out of </a:t>
            </a:r>
            <a:r>
              <a:rPr lang="en-US" sz="3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Khun</a:t>
            </a:r>
            <a:r>
              <a:rPr lang="en-US" sz="3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Cheui’s</a:t>
            </a:r>
            <a:r>
              <a:rPr lang="en-US" sz="3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eyes when she saw her nod and several of them fell on </a:t>
            </a:r>
            <a:r>
              <a:rPr lang="en-US" sz="3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Phloi’s</a:t>
            </a:r>
            <a:r>
              <a:rPr lang="en-US" sz="3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arm. </a:t>
            </a:r>
            <a:r>
              <a:rPr lang="en-US" sz="37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‘Oh dear, Mae </a:t>
            </a:r>
            <a:r>
              <a:rPr lang="en-US" sz="37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Phloi</a:t>
            </a:r>
            <a:r>
              <a:rPr lang="en-US" sz="37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!’ </a:t>
            </a:r>
            <a:r>
              <a:rPr lang="en-US" sz="3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she said in a shaky voice. ‘Who am I to play with when you’re gone? You won’t forget me, will you?’ She kept repeating those </a:t>
            </a:r>
            <a:r>
              <a:rPr lang="en-US" sz="3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words. </a:t>
            </a:r>
          </a:p>
          <a:p>
            <a:pPr marL="64008" indent="0" algn="r">
              <a:lnSpc>
                <a:spcPct val="140000"/>
              </a:lnSpc>
              <a:buNone/>
            </a:pPr>
            <a:r>
              <a:rPr lang="th-TH" sz="3700" i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สี่แผ่นดิน</a:t>
            </a:r>
            <a:endParaRPr lang="th-TH" sz="3700" i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47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0" y="181231"/>
            <a:ext cx="10239632" cy="5505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good translation reconstructed the cultural context of the original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023" y="954841"/>
            <a:ext cx="10972800" cy="530741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0000CC"/>
                </a:solidFill>
              </a:rPr>
              <a:t>Example</a:t>
            </a:r>
            <a:endParaRPr lang="en-US" sz="3900" dirty="0" smtClean="0">
              <a:latin typeface="Cordia New" pitchFamily="34" charset="-34"/>
            </a:endParaRPr>
          </a:p>
          <a:p>
            <a:pPr marL="64008" indent="0">
              <a:lnSpc>
                <a:spcPct val="120000"/>
              </a:lnSpc>
              <a:buNone/>
            </a:pPr>
            <a:r>
              <a:rPr lang="en-US" sz="3900" dirty="0">
                <a:solidFill>
                  <a:schemeClr val="bg1"/>
                </a:solidFill>
                <a:latin typeface="Cordia New" pitchFamily="34" charset="-34"/>
              </a:rPr>
              <a:t>	</a:t>
            </a:r>
            <a:r>
              <a:rPr lang="th-TH" sz="3900" dirty="0" smtClean="0">
                <a:solidFill>
                  <a:schemeClr val="bg1"/>
                </a:solidFill>
                <a:latin typeface="Cordia New" pitchFamily="34" charset="-34"/>
              </a:rPr>
              <a:t>“กินอะไรกันก่อนเถิดพลอย แม่ก็หิวเหมือนกัน อยู่ที่นี่ไม่ต้องกลัวใครเขามาดูถูกหรอก ต้องถือเสียว่า </a:t>
            </a:r>
            <a:r>
              <a:rPr lang="th-TH" sz="3900" b="1" dirty="0" smtClean="0">
                <a:solidFill>
                  <a:srgbClr val="C00000"/>
                </a:solidFill>
                <a:latin typeface="Cordia New" pitchFamily="34" charset="-34"/>
              </a:rPr>
              <a:t>ที่นี่เป็นบ้านของแม่</a:t>
            </a:r>
            <a:r>
              <a:rPr lang="th-TH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 </a:t>
            </a:r>
            <a:r>
              <a:rPr lang="th-TH" sz="3900" dirty="0" smtClean="0">
                <a:solidFill>
                  <a:schemeClr val="bg1"/>
                </a:solidFill>
                <a:latin typeface="Cordia New" pitchFamily="34" charset="-34"/>
              </a:rPr>
              <a:t>ดีกว่าบ้านฟากโน้นเป็นไหนๆ” แล้วแม่ก็เปิดชามฝาสองใบนั้นขึ้นดู </a:t>
            </a:r>
            <a:r>
              <a:rPr lang="th-TH" sz="3900" b="1" dirty="0" smtClean="0">
                <a:solidFill>
                  <a:srgbClr val="008000"/>
                </a:solidFill>
                <a:latin typeface="Cordia New" pitchFamily="34" charset="-34"/>
              </a:rPr>
              <a:t>“</a:t>
            </a:r>
            <a:r>
              <a:rPr lang="th-TH" sz="3900" b="1" dirty="0">
                <a:solidFill>
                  <a:srgbClr val="008000"/>
                </a:solidFill>
                <a:latin typeface="Cordia New" pitchFamily="34" charset="-34"/>
              </a:rPr>
              <a:t>แหม</a:t>
            </a:r>
            <a:r>
              <a:rPr lang="en-US" sz="3900" b="1" dirty="0">
                <a:solidFill>
                  <a:srgbClr val="008000"/>
                </a:solidFill>
                <a:latin typeface="Cordia New" pitchFamily="34" charset="-34"/>
              </a:rPr>
              <a:t>!</a:t>
            </a:r>
            <a:r>
              <a:rPr lang="th-TH" sz="3900" b="1" dirty="0">
                <a:solidFill>
                  <a:srgbClr val="008000"/>
                </a:solidFill>
                <a:latin typeface="Cordia New" pitchFamily="34" charset="-34"/>
              </a:rPr>
              <a:t> ดีจริง ไม่ได้กินมาเสียนาน</a:t>
            </a:r>
            <a:r>
              <a:rPr lang="th-TH" sz="3900" b="1" dirty="0" smtClean="0">
                <a:solidFill>
                  <a:srgbClr val="008000"/>
                </a:solidFill>
                <a:latin typeface="Cordia New" pitchFamily="34" charset="-34"/>
              </a:rPr>
              <a:t>”</a:t>
            </a:r>
            <a:endParaRPr lang="en-US" sz="3900" b="1" dirty="0" smtClean="0">
              <a:solidFill>
                <a:srgbClr val="008000"/>
              </a:solidFill>
              <a:latin typeface="Cordia New" pitchFamily="34" charset="-34"/>
            </a:endParaRPr>
          </a:p>
          <a:p>
            <a:pPr marL="64008" indent="0">
              <a:buNone/>
            </a:pPr>
            <a:endParaRPr lang="en-US" dirty="0"/>
          </a:p>
          <a:p>
            <a:pPr marL="64008" indent="0">
              <a:lnSpc>
                <a:spcPct val="130000"/>
              </a:lnSpc>
              <a:buNone/>
            </a:pPr>
            <a:r>
              <a:rPr lang="en-US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Eat something first,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Phloi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I’m hungry too. Here we don’t have to be afraid someone will look down on us.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Just think that this is home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and a better one than the one over there.’ Then Mother opened the two bowls to have a look.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‘Golly! I haven’t had those in years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.’</a:t>
            </a:r>
          </a:p>
          <a:p>
            <a:pPr marL="64008" indent="0" algn="r">
              <a:lnSpc>
                <a:spcPct val="130000"/>
              </a:lnSpc>
              <a:buNone/>
            </a:pPr>
            <a:r>
              <a:rPr lang="th-TH" i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สี่แผ่นดิน</a:t>
            </a:r>
            <a:endParaRPr lang="th-TH" i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92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0" y="181231"/>
            <a:ext cx="10239632" cy="5505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good translation reconstructed the cultural context of the original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68" y="954841"/>
            <a:ext cx="10972800" cy="48502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Example</a:t>
            </a:r>
          </a:p>
          <a:p>
            <a:pPr marL="64008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64008" indent="0">
              <a:buNone/>
            </a:pPr>
            <a:r>
              <a:rPr lang="th-TH" sz="4500" dirty="0" smtClean="0">
                <a:solidFill>
                  <a:schemeClr val="bg1"/>
                </a:solidFill>
              </a:rPr>
              <a:t>	</a:t>
            </a:r>
            <a:r>
              <a:rPr lang="th-TH" sz="4000" dirty="0" smtClean="0">
                <a:solidFill>
                  <a:schemeClr val="bg1"/>
                </a:solidFill>
              </a:rPr>
              <a:t>ชามใบหนึ่งนั้นใส่ไข่แมงดาทะเล ซึ่งพลอยเคยเห็นแต่เขา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แกงคั่วสับปะรด</a:t>
            </a:r>
            <a:r>
              <a:rPr lang="th-TH" sz="4000" dirty="0" smtClean="0">
                <a:solidFill>
                  <a:schemeClr val="bg1"/>
                </a:solidFill>
              </a:rPr>
              <a:t>และชามอีกใบหนึ่งนั้น ใส่กุ้งตะเข็บ</a:t>
            </a:r>
          </a:p>
          <a:p>
            <a:pPr marL="64008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bowl contained horseshoe crab roe, which she had only seen served 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pineapple sautéed curry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and the other small flat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shrimps…</a:t>
            </a:r>
          </a:p>
          <a:p>
            <a:pPr marL="64008" indent="0">
              <a:buNone/>
            </a:pPr>
            <a:endParaRPr lang="th-TH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4008" indent="0" algn="r">
              <a:buNone/>
            </a:pPr>
            <a:r>
              <a:rPr lang="th-TH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สี่แผ่นดิน</a:t>
            </a:r>
            <a:endParaRPr lang="en-US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53052" y="1240970"/>
            <a:ext cx="10972800" cy="4439393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SzPct val="100000"/>
              <a:buAutoNum type="romanUcPeriod"/>
            </a:pPr>
            <a:r>
              <a:rPr lang="en-US" dirty="0">
                <a:solidFill>
                  <a:schemeClr val="bg2"/>
                </a:solidFill>
              </a:rPr>
              <a:t>Definition of </a:t>
            </a:r>
            <a:r>
              <a:rPr lang="en-US" dirty="0" smtClean="0">
                <a:solidFill>
                  <a:schemeClr val="bg2"/>
                </a:solidFill>
              </a:rPr>
              <a:t>translation</a:t>
            </a:r>
          </a:p>
          <a:p>
            <a:pPr marL="571500" indent="-571500">
              <a:lnSpc>
                <a:spcPct val="150000"/>
              </a:lnSpc>
              <a:buFont typeface="Wingdings 3" panose="05040102010807070707" pitchFamily="18" charset="2"/>
              <a:buAutoNum type="romanUcPeriod"/>
            </a:pPr>
            <a:r>
              <a:rPr lang="en-US" dirty="0">
                <a:solidFill>
                  <a:schemeClr val="bg2"/>
                </a:solidFill>
              </a:rPr>
              <a:t>Criteria for a good </a:t>
            </a:r>
            <a:r>
              <a:rPr lang="en-US" dirty="0" smtClean="0">
                <a:solidFill>
                  <a:schemeClr val="bg2"/>
                </a:solidFill>
              </a:rPr>
              <a:t>translation</a:t>
            </a:r>
          </a:p>
          <a:p>
            <a:pPr marL="571500" indent="-571500">
              <a:lnSpc>
                <a:spcPct val="150000"/>
              </a:lnSpc>
              <a:buFont typeface="Wingdings 3" panose="05040102010807070707" pitchFamily="18" charset="2"/>
              <a:buAutoNum type="romanUcPeriod"/>
            </a:pPr>
            <a:r>
              <a:rPr lang="en-US" dirty="0">
                <a:solidFill>
                  <a:schemeClr val="bg2"/>
                </a:solidFill>
              </a:rPr>
              <a:t>Culture and translation</a:t>
            </a:r>
          </a:p>
          <a:p>
            <a:pPr marL="571500" indent="-571500">
              <a:lnSpc>
                <a:spcPct val="150000"/>
              </a:lnSpc>
              <a:buFont typeface="Wingdings 3" panose="05040102010807070707" pitchFamily="18" charset="2"/>
              <a:buAutoNum type="romanUcPeriod"/>
            </a:pPr>
            <a:r>
              <a:rPr lang="en-US" dirty="0" smtClean="0">
                <a:solidFill>
                  <a:schemeClr val="bg2"/>
                </a:solidFill>
              </a:rPr>
              <a:t>Process of Translation</a:t>
            </a:r>
          </a:p>
          <a:p>
            <a:pPr marL="571500" indent="-571500">
              <a:lnSpc>
                <a:spcPct val="150000"/>
              </a:lnSpc>
              <a:buFont typeface="Wingdings 3" panose="05040102010807070707" pitchFamily="18" charset="2"/>
              <a:buAutoNum type="romanUcPeriod"/>
            </a:pP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use of cultural substitution to reconstruct the cultural context of the original. </a:t>
            </a: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7086" y="265607"/>
            <a:ext cx="9555892" cy="3583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Outline of presentation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0" y="181231"/>
            <a:ext cx="10239632" cy="5505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good translation reconstructed the cultural context of the original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777" y="982552"/>
            <a:ext cx="11382445" cy="51411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Example</a:t>
            </a:r>
            <a:endParaRPr lang="th-TH" dirty="0" smtClean="0">
              <a:solidFill>
                <a:srgbClr val="0000CC"/>
              </a:solidFill>
            </a:endParaRPr>
          </a:p>
          <a:p>
            <a:endParaRPr lang="en-US" sz="2000" dirty="0" smtClean="0">
              <a:solidFill>
                <a:srgbClr val="0000CC"/>
              </a:solidFill>
            </a:endParaRPr>
          </a:p>
          <a:p>
            <a:pPr marL="0" indent="0">
              <a:buNone/>
              <a:tabLst>
                <a:tab pos="633413" algn="l"/>
                <a:tab pos="1519238" algn="l"/>
              </a:tabLst>
            </a:pPr>
            <a:r>
              <a:rPr lang="en-US" dirty="0"/>
              <a:t> </a:t>
            </a:r>
            <a:r>
              <a:rPr lang="en-US" dirty="0" smtClean="0"/>
              <a:t>		</a:t>
            </a: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George</a:t>
            </a: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	Oh god, please help me </a:t>
            </a:r>
          </a:p>
          <a:p>
            <a:pPr marL="0" indent="0">
              <a:buNone/>
              <a:tabLst>
                <a:tab pos="633413" algn="l"/>
                <a:tab pos="1519238" algn="l"/>
              </a:tabLst>
            </a:pP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	Sarah</a:t>
            </a: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	Hold your calm! </a:t>
            </a:r>
          </a:p>
          <a:p>
            <a:pPr marL="0" indent="0">
              <a:buNone/>
              <a:tabLst>
                <a:tab pos="633413" algn="l"/>
                <a:tab pos="1519238" algn="l"/>
              </a:tabLst>
            </a:pPr>
            <a:r>
              <a:rPr lang="en-US" sz="4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  <a:tabLst>
                <a:tab pos="633413" algn="l"/>
                <a:tab pos="1519238" algn="l"/>
              </a:tabLst>
            </a:pPr>
            <a:r>
              <a:rPr lang="en-US" sz="3600" b="1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600" b="1" dirty="0" smtClean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3600" dirty="0" smtClean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สมชาย</a:t>
            </a:r>
            <a:r>
              <a:rPr lang="en-US" sz="36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:</a:t>
            </a:r>
            <a:r>
              <a:rPr lang="th-TH" sz="36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	พระพุทธ พระธรรม พระสงฆ์ช่วยลูกด้วยเถิด</a:t>
            </a:r>
            <a:endParaRPr lang="en-US" sz="3600" dirty="0">
              <a:solidFill>
                <a:schemeClr val="bg2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  <a:tabLst>
                <a:tab pos="633413" algn="l"/>
                <a:tab pos="1519238" algn="l"/>
              </a:tabLst>
            </a:pPr>
            <a:r>
              <a:rPr lang="en-US" sz="3600" dirty="0" smtClean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3600" dirty="0" smtClean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สมศรี</a:t>
            </a:r>
            <a:r>
              <a:rPr lang="en-US" sz="36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:	</a:t>
            </a:r>
            <a:r>
              <a:rPr lang="th-TH" sz="36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ท่องนะโมไว้</a:t>
            </a:r>
            <a:r>
              <a:rPr lang="en-US" sz="36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!</a:t>
            </a:r>
          </a:p>
          <a:p>
            <a:pPr marL="0" indent="0">
              <a:buNone/>
              <a:tabLst>
                <a:tab pos="633413" algn="l"/>
                <a:tab pos="1519238" algn="l"/>
              </a:tabLst>
            </a:pPr>
            <a:endParaRPr lang="en-US" sz="1600" dirty="0">
              <a:solidFill>
                <a:schemeClr val="bg2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 algn="r">
              <a:buNone/>
              <a:tabLst>
                <a:tab pos="633413" algn="l"/>
                <a:tab pos="1519238" algn="l"/>
              </a:tabLst>
            </a:pPr>
            <a:r>
              <a:rPr lang="en-US" sz="18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Adapted from</a:t>
            </a:r>
            <a:r>
              <a:rPr lang="en-US" sz="24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รศ.ดร.พัชรี </a:t>
            </a:r>
            <a:r>
              <a:rPr lang="th-TH" sz="2400" dirty="0" err="1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โภ</a:t>
            </a:r>
            <a:r>
              <a:rPr lang="th-TH" sz="24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คาสัมฤทธิ์ </a:t>
            </a:r>
            <a:r>
              <a:rPr lang="en-US" sz="18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(2013) </a:t>
            </a:r>
            <a:endParaRPr lang="th-TH" sz="2400" dirty="0">
              <a:solidFill>
                <a:schemeClr val="bg2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 algn="r">
              <a:buNone/>
              <a:tabLst>
                <a:tab pos="633413" algn="l"/>
                <a:tab pos="1519238" algn="l"/>
              </a:tabLst>
            </a:pPr>
            <a:r>
              <a:rPr lang="th-TH" sz="24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จาก</a:t>
            </a:r>
            <a:r>
              <a:rPr lang="en-US" sz="24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i="1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การแปลสิ่งทดแทนทางวัฒนธรรมจากภาษาอังกฤษเป็นภาษาไทย</a:t>
            </a:r>
            <a:endParaRPr lang="en-US" sz="2400" i="1" dirty="0">
              <a:solidFill>
                <a:schemeClr val="bg2"/>
              </a:solidFill>
              <a:latin typeface="Cordia New" pitchFamily="34" charset="-34"/>
              <a:cs typeface="Cordia New" pitchFamily="34" charset="-34"/>
            </a:endParaRPr>
          </a:p>
          <a:p>
            <a:pPr marL="64008" indent="0">
              <a:buNone/>
            </a:pPr>
            <a:endParaRPr lang="en-US" sz="3600" dirty="0">
              <a:solidFill>
                <a:srgbClr val="00206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74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0" y="181231"/>
            <a:ext cx="10239632" cy="5505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good translation reconstructed the cultural context of the original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12" y="885565"/>
            <a:ext cx="11368591" cy="563992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rgbClr val="0000CC"/>
                </a:solidFill>
              </a:rPr>
              <a:t>Example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54013" indent="0" algn="ctr">
              <a:lnSpc>
                <a:spcPct val="120000"/>
              </a:lnSpc>
              <a:buNone/>
              <a:tabLst>
                <a:tab pos="633413" algn="l"/>
              </a:tabLst>
            </a:pPr>
            <a:r>
              <a:rPr lang="en-US" sz="33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 quality of </a:t>
            </a:r>
            <a:r>
              <a:rPr lang="en-US" sz="3300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mercy is not </a:t>
            </a:r>
            <a:r>
              <a:rPr lang="en-US" sz="3300" i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strain'd</a:t>
            </a:r>
            <a:r>
              <a:rPr lang="en-US" sz="3300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en-US" sz="3300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3300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3300" i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droppeth</a:t>
            </a:r>
            <a:r>
              <a:rPr lang="en-US" sz="3300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as the gentle rain from </a:t>
            </a:r>
            <a:r>
              <a:rPr lang="en-US" sz="33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heaven</a:t>
            </a:r>
            <a:endParaRPr lang="en-US" sz="33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54013" indent="546100">
              <a:lnSpc>
                <a:spcPct val="120000"/>
              </a:lnSpc>
              <a:buNone/>
              <a:tabLst>
                <a:tab pos="633413" algn="l"/>
              </a:tabLst>
            </a:pPr>
            <a:endParaRPr lang="th-TH" sz="2400" dirty="0">
              <a:solidFill>
                <a:schemeClr val="bg2"/>
              </a:solidFill>
              <a:latin typeface="Arial" pitchFamily="34" charset="0"/>
            </a:endParaRPr>
          </a:p>
          <a:p>
            <a:pPr marL="354013" indent="546100">
              <a:lnSpc>
                <a:spcPct val="120000"/>
              </a:lnSpc>
              <a:buNone/>
              <a:tabLst>
                <a:tab pos="633413" algn="l"/>
              </a:tabLst>
            </a:pPr>
            <a:endParaRPr lang="th-TH" sz="2400" dirty="0">
              <a:solidFill>
                <a:schemeClr val="bg2"/>
              </a:solidFill>
              <a:latin typeface="Arial" pitchFamily="34" charset="0"/>
            </a:endParaRPr>
          </a:p>
          <a:p>
            <a:pPr marL="354013" indent="546100">
              <a:lnSpc>
                <a:spcPct val="120000"/>
              </a:lnSpc>
              <a:buNone/>
              <a:tabLst>
                <a:tab pos="633413" algn="l"/>
              </a:tabLst>
            </a:pPr>
            <a:endParaRPr lang="th-TH" sz="2400" dirty="0">
              <a:solidFill>
                <a:schemeClr val="bg2"/>
              </a:solidFill>
              <a:latin typeface="Arial" pitchFamily="34" charset="0"/>
            </a:endParaRPr>
          </a:p>
          <a:p>
            <a:pPr marL="354013" indent="546100">
              <a:buNone/>
              <a:tabLst>
                <a:tab pos="633413" algn="l"/>
              </a:tabLst>
            </a:pPr>
            <a:endParaRPr lang="th-TH" sz="2400" dirty="0">
              <a:solidFill>
                <a:schemeClr val="bg2"/>
              </a:solidFill>
              <a:latin typeface="Arial" pitchFamily="34" charset="0"/>
            </a:endParaRPr>
          </a:p>
          <a:p>
            <a:pPr marL="354013" indent="900113">
              <a:buNone/>
              <a:tabLst>
                <a:tab pos="633413" algn="l"/>
              </a:tabLst>
            </a:pPr>
            <a:r>
              <a:rPr lang="th-TH" sz="4100" dirty="0">
                <a:solidFill>
                  <a:schemeClr val="bg2"/>
                </a:solidFill>
                <a:latin typeface="Arial" pitchFamily="34" charset="0"/>
              </a:rPr>
              <a:t/>
            </a:r>
            <a:br>
              <a:rPr lang="th-TH" sz="4100" dirty="0">
                <a:solidFill>
                  <a:schemeClr val="bg2"/>
                </a:solidFill>
                <a:latin typeface="Arial" pitchFamily="34" charset="0"/>
              </a:rPr>
            </a:br>
            <a:r>
              <a:rPr lang="th-TH" sz="4100" dirty="0">
                <a:solidFill>
                  <a:schemeClr val="bg2"/>
                </a:solidFill>
                <a:latin typeface="Arial" pitchFamily="34" charset="0"/>
              </a:rPr>
              <a:t>		</a:t>
            </a:r>
            <a:r>
              <a:rPr lang="en-US" sz="4100" dirty="0" smtClean="0">
                <a:solidFill>
                  <a:schemeClr val="bg2"/>
                </a:solidFill>
                <a:latin typeface="Arial" pitchFamily="34" charset="0"/>
              </a:rPr>
              <a:t>		</a:t>
            </a:r>
            <a:r>
              <a:rPr lang="th-TH" sz="3900" dirty="0" smtClean="0">
                <a:solidFill>
                  <a:schemeClr val="bg2"/>
                </a:solidFill>
                <a:latin typeface="Arial" pitchFamily="34" charset="0"/>
              </a:rPr>
              <a:t>อัน</a:t>
            </a:r>
            <a:r>
              <a:rPr lang="th-TH" sz="3900" dirty="0">
                <a:solidFill>
                  <a:schemeClr val="bg2"/>
                </a:solidFill>
                <a:latin typeface="Arial" pitchFamily="34" charset="0"/>
              </a:rPr>
              <a:t>ว่าความกรุณาปรานี     จะมีใครบังคับก็หาไม่</a:t>
            </a:r>
            <a:br>
              <a:rPr lang="th-TH" sz="3900" dirty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3900" dirty="0" smtClean="0">
                <a:solidFill>
                  <a:schemeClr val="bg2"/>
                </a:solidFill>
                <a:latin typeface="Arial" pitchFamily="34" charset="0"/>
              </a:rPr>
              <a:t>			</a:t>
            </a:r>
            <a:r>
              <a:rPr lang="th-TH" sz="3900" dirty="0" smtClean="0">
                <a:solidFill>
                  <a:schemeClr val="bg2"/>
                </a:solidFill>
                <a:latin typeface="Arial" pitchFamily="34" charset="0"/>
              </a:rPr>
              <a:t>หลั่ง</a:t>
            </a:r>
            <a:r>
              <a:rPr lang="th-TH" sz="3900" dirty="0">
                <a:solidFill>
                  <a:schemeClr val="bg2"/>
                </a:solidFill>
                <a:latin typeface="Arial" pitchFamily="34" charset="0"/>
              </a:rPr>
              <a:t>มาเองเหมือนฝนอันชื่นใจ    </a:t>
            </a:r>
            <a:r>
              <a:rPr lang="en-US" sz="3900" dirty="0" smtClean="0">
                <a:solidFill>
                  <a:schemeClr val="bg2"/>
                </a:solidFill>
                <a:latin typeface="Arial" pitchFamily="34" charset="0"/>
              </a:rPr>
              <a:t>	  </a:t>
            </a:r>
            <a:r>
              <a:rPr lang="th-TH" sz="3900" dirty="0" smtClean="0">
                <a:solidFill>
                  <a:srgbClr val="C00000"/>
                </a:solidFill>
                <a:latin typeface="Arial" pitchFamily="34" charset="0"/>
              </a:rPr>
              <a:t>จาก</a:t>
            </a:r>
            <a:r>
              <a:rPr lang="th-TH" sz="3900" dirty="0">
                <a:solidFill>
                  <a:srgbClr val="C00000"/>
                </a:solidFill>
                <a:latin typeface="Arial" pitchFamily="34" charset="0"/>
              </a:rPr>
              <a:t>ฟากฟ้าสุราลัย</a:t>
            </a:r>
            <a:r>
              <a:rPr lang="th-TH" sz="3900" dirty="0">
                <a:solidFill>
                  <a:schemeClr val="bg2"/>
                </a:solidFill>
                <a:latin typeface="Arial" pitchFamily="34" charset="0"/>
              </a:rPr>
              <a:t>สู่แดนดิน</a:t>
            </a:r>
          </a:p>
          <a:p>
            <a:pPr marL="354013" indent="546100" algn="r">
              <a:buNone/>
              <a:tabLst>
                <a:tab pos="633413" algn="l"/>
              </a:tabLst>
            </a:pPr>
            <a:r>
              <a:rPr lang="th-TH" sz="3300" i="1" dirty="0" err="1">
                <a:solidFill>
                  <a:schemeClr val="bg2"/>
                </a:solidFill>
                <a:latin typeface="Arial" pitchFamily="34" charset="0"/>
              </a:rPr>
              <a:t>เ</a:t>
            </a:r>
            <a:r>
              <a:rPr lang="th-TH" i="1" dirty="0" err="1">
                <a:solidFill>
                  <a:schemeClr val="bg2"/>
                </a:solidFill>
                <a:latin typeface="Arial" pitchFamily="34" charset="0"/>
              </a:rPr>
              <a:t>ว</a:t>
            </a:r>
            <a:r>
              <a:rPr lang="th-TH" i="1" dirty="0">
                <a:solidFill>
                  <a:schemeClr val="bg2"/>
                </a:solidFill>
                <a:latin typeface="Arial" pitchFamily="34" charset="0"/>
              </a:rPr>
              <a:t>นิ</a:t>
            </a:r>
            <a:r>
              <a:rPr lang="th-TH" i="1" dirty="0" err="1">
                <a:solidFill>
                  <a:schemeClr val="bg2"/>
                </a:solidFill>
                <a:latin typeface="Arial" pitchFamily="34" charset="0"/>
              </a:rPr>
              <a:t>สวาณิช</a:t>
            </a:r>
            <a:r>
              <a:rPr lang="th-TH" i="1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th-TH" dirty="0">
                <a:solidFill>
                  <a:schemeClr val="bg2"/>
                </a:solidFill>
                <a:latin typeface="Arial" pitchFamily="34" charset="0"/>
              </a:rPr>
              <a:t>พระบาทสมเด็จพระมงกุฎเกล้า</a:t>
            </a:r>
            <a:r>
              <a:rPr lang="th-TH" dirty="0" smtClean="0">
                <a:solidFill>
                  <a:schemeClr val="bg2"/>
                </a:solidFill>
                <a:latin typeface="Arial" pitchFamily="34" charset="0"/>
              </a:rPr>
              <a:t>เจ้าอยู่หัว</a:t>
            </a:r>
            <a:endParaRPr lang="th-TH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4" name="Picture 2" descr="C:\Users\ASUS\Desktop\PRODUCT28825531448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 b="3044"/>
          <a:stretch/>
        </p:blipFill>
        <p:spPr bwMode="auto">
          <a:xfrm>
            <a:off x="4211559" y="2539749"/>
            <a:ext cx="1413387" cy="206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SUS\Desktop\4460375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74" y="2544666"/>
            <a:ext cx="1342170" cy="206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0" y="181231"/>
            <a:ext cx="10239632" cy="5505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good translation reconstructed the cultural context of the original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16" y="954842"/>
            <a:ext cx="11507136" cy="5155016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en-US" dirty="0" smtClean="0">
                <a:solidFill>
                  <a:srgbClr val="0000CC"/>
                </a:solidFill>
              </a:rPr>
              <a:t>Example</a:t>
            </a:r>
          </a:p>
          <a:p>
            <a:pPr marL="0" indent="0">
              <a:buNone/>
            </a:pPr>
            <a:r>
              <a:rPr lang="th-TH" dirty="0" smtClean="0"/>
              <a:t>	</a:t>
            </a:r>
            <a:r>
              <a:rPr lang="en-US" sz="32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…</a:t>
            </a:r>
            <a:r>
              <a:rPr lang="th-TH" sz="32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เมื่อโอกพรรษา</a:t>
            </a:r>
            <a:r>
              <a:rPr lang="th-TH" sz="3200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กรานกฐิน</a:t>
            </a:r>
            <a:r>
              <a:rPr lang="th-TH" sz="32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เดือน</a:t>
            </a:r>
            <a:r>
              <a:rPr lang="th-TH" sz="3200" dirty="0" err="1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ณึ่งจึ่ง</a:t>
            </a:r>
            <a:r>
              <a:rPr lang="th-TH" sz="32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แล้ว เมื่อกรานกฐิน มีพนมเบี้ย มีพนมหมาก มีพนมดอกไม้ มีหมอนนั่งหมอนโนน</a:t>
            </a:r>
            <a:r>
              <a:rPr lang="en-US" sz="32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…</a:t>
            </a:r>
          </a:p>
          <a:p>
            <a:pPr marL="0" indent="0">
              <a:buNone/>
            </a:pPr>
            <a:endParaRPr lang="en-US" sz="1600" dirty="0">
              <a:solidFill>
                <a:schemeClr val="bg2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 algn="r">
              <a:buNone/>
            </a:pPr>
            <a:r>
              <a:rPr lang="th-TH" sz="2600" dirty="0" smtClean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หลัก</a:t>
            </a:r>
            <a:r>
              <a:rPr lang="th-TH" sz="26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ศิลาจารึกพ่อขุนรามคำแหงหลักที่ </a:t>
            </a:r>
            <a:r>
              <a:rPr lang="en-US" sz="26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26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 ด้านที่</a:t>
            </a:r>
            <a:r>
              <a:rPr lang="en-US" sz="26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 2</a:t>
            </a:r>
            <a:endParaRPr lang="en-US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When 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 rainy season is concluded, they 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celebrate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Kathina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ceremonies, the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processions to throw presents to the priests 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during one month, and then it is finished.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solemnize this festival, they contribute heaps of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cowries ;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collect the fruits of areca ; they bring flowers ; they bring cushions ; 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will reap the fruits of meritorious rewards. Those who present 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cushions will 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sleep on costly canopy 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couches</a:t>
            </a:r>
            <a:endParaRPr lang="th-TH" sz="2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Bastian, 1864; </a:t>
            </a:r>
            <a:r>
              <a:rPr lang="en-US" sz="20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Terwiel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2010)</a:t>
            </a:r>
            <a:endParaRPr lang="en-U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thaiDist">
              <a:lnSpc>
                <a:spcPct val="120000"/>
              </a:lnSpc>
              <a:buNone/>
            </a:pPr>
            <a:endParaRPr lang="th-TH" sz="24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0" y="181231"/>
            <a:ext cx="10239632" cy="5505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good translation reconstructed the cultural context of the original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13" y="899422"/>
            <a:ext cx="11507136" cy="533512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dirty="0" smtClean="0">
                <a:solidFill>
                  <a:srgbClr val="0000CC"/>
                </a:solidFill>
              </a:rPr>
              <a:t>Example</a:t>
            </a:r>
          </a:p>
          <a:p>
            <a:pPr marL="0" indent="0" algn="thaiDist">
              <a:lnSpc>
                <a:spcPct val="120000"/>
              </a:lnSpc>
              <a:buNone/>
            </a:pPr>
            <a:r>
              <a:rPr lang="th-TH" dirty="0" smtClean="0"/>
              <a:t>	</a:t>
            </a:r>
            <a:r>
              <a:rPr lang="th-TH" sz="3200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เบื้องตะวันตกเมืองสุโขทัยนี้มี</a:t>
            </a:r>
            <a:r>
              <a:rPr lang="th-TH" sz="3200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อรัญญิก</a:t>
            </a:r>
            <a:r>
              <a:rPr lang="th-TH" sz="3200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พ่อขุนรามคำแหงกระทำ</a:t>
            </a:r>
            <a:r>
              <a:rPr lang="th-TH" sz="3200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โอยทาน</a:t>
            </a:r>
            <a:r>
              <a:rPr lang="th-TH" sz="3200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แก่</a:t>
            </a:r>
            <a:r>
              <a:rPr lang="th-TH" sz="3200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มหาเถรสังฆราช</a:t>
            </a:r>
            <a:r>
              <a:rPr lang="th-TH" sz="3200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ปราชญ์เรียนจบ</a:t>
            </a:r>
            <a:r>
              <a:rPr lang="th-TH" sz="3200" dirty="0" err="1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ปีฎก</a:t>
            </a:r>
            <a:r>
              <a:rPr lang="th-TH" sz="3200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ไตร หลวกกว่าปู่ครูในเมืองนี้ทุกคน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th-TH" sz="2400" dirty="0" smtClean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หลัก</a:t>
            </a:r>
            <a:r>
              <a:rPr lang="th-TH" sz="24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ศิลาจารึกพ่อขุนรามคำแหงหลักที่ </a:t>
            </a:r>
            <a:r>
              <a:rPr lang="en-US" sz="24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24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 ด้านที่</a:t>
            </a:r>
            <a:r>
              <a:rPr lang="en-US" sz="2400" dirty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rPr>
              <a:t>2</a:t>
            </a:r>
            <a:endParaRPr lang="en-US" sz="32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To the west of the town of </a:t>
            </a:r>
            <a:r>
              <a:rPr lang="en-US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Sukhotay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there is a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jungle-monastery (of hermits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). The father-benefactor </a:t>
            </a:r>
            <a:r>
              <a:rPr lang="en-US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Ramkhamhaeng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bestows alms 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on the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high priest (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Maha-thero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or the great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Thero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).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Amongst the aged teachers there is a learned one, who has read through the </a:t>
            </a:r>
            <a:r>
              <a:rPr lang="en-US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Pidok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in all its three parts. He is the head of the tribe of </a:t>
            </a:r>
            <a:r>
              <a:rPr lang="en-US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savans</a:t>
            </a:r>
            <a:endParaRPr lang="en-US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13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(Bastian, 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1864)</a:t>
            </a:r>
          </a:p>
          <a:p>
            <a:pPr marL="0" indent="0">
              <a:lnSpc>
                <a:spcPct val="130000"/>
              </a:lnSpc>
              <a:buNone/>
            </a:pPr>
            <a:endParaRPr lang="en-US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h-TH" sz="2000" dirty="0" smtClean="0">
              <a:solidFill>
                <a:schemeClr val="bg2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8154" y="6308826"/>
            <a:ext cx="681308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อรัญญิก</a:t>
            </a:r>
            <a:r>
              <a:rPr lang="en-US" sz="2600" dirty="0">
                <a:latin typeface="Cordia New" pitchFamily="34" charset="-34"/>
                <a:cs typeface="Cordia New" pitchFamily="34" charset="-34"/>
              </a:rPr>
              <a:t>=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วัดป่า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   โอย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ทาน</a:t>
            </a:r>
            <a:r>
              <a:rPr lang="en-US" sz="2600" dirty="0">
                <a:latin typeface="Cordia New" pitchFamily="34" charset="-34"/>
                <a:cs typeface="Cordia New" pitchFamily="34" charset="-34"/>
              </a:rPr>
              <a:t>=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ทำทาน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     หล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วก</a:t>
            </a:r>
            <a:r>
              <a:rPr lang="en-US" sz="2600" dirty="0" smtClean="0">
                <a:latin typeface="Cordia New" pitchFamily="34" charset="-34"/>
                <a:cs typeface="Cordia New" pitchFamily="34" charset="-34"/>
              </a:rPr>
              <a:t>=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ฉลา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ด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หลัก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แหลม</a:t>
            </a:r>
            <a:endParaRPr lang="en-US" sz="26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0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613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652" y="205946"/>
            <a:ext cx="9918357" cy="6823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Definition of translation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60" y="3638865"/>
            <a:ext cx="7474281" cy="2466111"/>
          </a:xfrm>
        </p:spPr>
        <p:txBody>
          <a:bodyPr>
            <a:normAutofit/>
          </a:bodyPr>
          <a:lstStyle/>
          <a:p>
            <a:pPr marL="64008" indent="0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H Krub" panose="02000506040000020004" pitchFamily="2" charset="-34"/>
              </a:rPr>
              <a:t>“Translate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cs typeface="TH Krub" panose="02000506040000020004" pitchFamily="2" charset="-34"/>
              </a:rPr>
              <a:t>is to duplicate the target language to the most equivalent nature of the source text, firstly in terms of meaning and secondly in terms of style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H Krub" panose="02000506040000020004" pitchFamily="2" charset="-34"/>
              </a:rPr>
              <a:t>.” (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  <a:cs typeface="TH Krub" panose="02000506040000020004" pitchFamily="2" charset="-34"/>
              </a:rPr>
              <a:t>Nida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H Krub" panose="02000506040000020004" pitchFamily="2" charset="-34"/>
              </a:rPr>
              <a:t>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cs typeface="TH Krub" panose="02000506040000020004" pitchFamily="2" charset="-34"/>
              </a:rPr>
              <a:t>and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H Krub" panose="02000506040000020004" pitchFamily="2" charset="-34"/>
              </a:rPr>
              <a:t>Taber, 1969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cs typeface="TH Krub" panose="02000506040000020004" pitchFamily="2" charset="-34"/>
              </a:rPr>
              <a:t>) </a:t>
            </a:r>
          </a:p>
          <a:p>
            <a:pPr marL="64008" indent="0">
              <a:buNone/>
            </a:pPr>
            <a:endParaRPr lang="th-TH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2826" y="1028470"/>
            <a:ext cx="6885709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CC"/>
                </a:solidFill>
                <a:cs typeface="TH Krub" panose="02000506040000020004" pitchFamily="2" charset="-34"/>
              </a:rPr>
              <a:t>“</a:t>
            </a:r>
            <a:r>
              <a:rPr lang="en-US" sz="2800" dirty="0">
                <a:solidFill>
                  <a:srgbClr val="0000CC"/>
                </a:solidFill>
                <a:cs typeface="TH Krub" panose="02000506040000020004" pitchFamily="2" charset="-34"/>
              </a:rPr>
              <a:t>T</a:t>
            </a:r>
            <a:r>
              <a:rPr lang="en-US" sz="2800" dirty="0" smtClean="0">
                <a:solidFill>
                  <a:srgbClr val="0000CC"/>
                </a:solidFill>
                <a:cs typeface="TH Krub" panose="02000506040000020004" pitchFamily="2" charset="-34"/>
              </a:rPr>
              <a:t>he </a:t>
            </a:r>
            <a:r>
              <a:rPr lang="en-US" sz="2800" dirty="0">
                <a:solidFill>
                  <a:srgbClr val="0000CC"/>
                </a:solidFill>
                <a:cs typeface="TH Krub" panose="02000506040000020004" pitchFamily="2" charset="-34"/>
              </a:rPr>
              <a:t>replacement of textual material in one language (source language) by equivalent textual material in another language (target language</a:t>
            </a:r>
            <a:r>
              <a:rPr lang="en-US" sz="3200" dirty="0" smtClean="0">
                <a:solidFill>
                  <a:srgbClr val="0000CC"/>
                </a:solidFill>
                <a:cs typeface="TH Krub" panose="02000506040000020004" pitchFamily="2" charset="-34"/>
              </a:rPr>
              <a:t>).”</a:t>
            </a:r>
            <a:r>
              <a:rPr lang="en-US" sz="3200" dirty="0">
                <a:solidFill>
                  <a:srgbClr val="0000CC"/>
                </a:solidFill>
                <a:cs typeface="TH Krub" panose="02000506040000020004" pitchFamily="2" charset="-34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cs typeface="TH Krub" panose="02000506040000020004" pitchFamily="2" charset="-34"/>
              </a:rPr>
              <a:t>( </a:t>
            </a:r>
            <a:r>
              <a:rPr lang="en-US" sz="2800" dirty="0" err="1" smtClean="0">
                <a:solidFill>
                  <a:srgbClr val="0000CC"/>
                </a:solidFill>
                <a:cs typeface="TH Krub" panose="02000506040000020004" pitchFamily="2" charset="-34"/>
              </a:rPr>
              <a:t>Catford</a:t>
            </a:r>
            <a:r>
              <a:rPr lang="en-US" sz="2800" dirty="0">
                <a:solidFill>
                  <a:srgbClr val="0000CC"/>
                </a:solidFill>
                <a:cs typeface="TH Krub" panose="02000506040000020004" pitchFamily="2" charset="-34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cs typeface="TH Krub" panose="02000506040000020004" pitchFamily="2" charset="-34"/>
              </a:rPr>
              <a:t>, 1965</a:t>
            </a:r>
            <a:r>
              <a:rPr lang="en-US" sz="3200" dirty="0">
                <a:solidFill>
                  <a:srgbClr val="0000CC"/>
                </a:solidFill>
                <a:cs typeface="TH Krub" panose="02000506040000020004" pitchFamily="2" charset="-34"/>
              </a:rPr>
              <a:t>) </a:t>
            </a:r>
          </a:p>
        </p:txBody>
      </p:sp>
      <p:pic>
        <p:nvPicPr>
          <p:cNvPr id="1026" name="Picture 2" descr="C:\Users\ASUS\Desktop\CatfordJoh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56" y="896639"/>
            <a:ext cx="2161204" cy="2636670"/>
          </a:xfrm>
          <a:prstGeom prst="ellipse">
            <a:avLst/>
          </a:prstGeom>
          <a:ln w="12700" cap="rnd">
            <a:solidFill>
              <a:srgbClr val="00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pike-nida-remembered_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15" y="3460517"/>
            <a:ext cx="2092035" cy="264445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464" y="189471"/>
            <a:ext cx="10593859" cy="5272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Criteria for a good </a:t>
            </a:r>
            <a:r>
              <a:rPr lang="en-US" dirty="0" smtClean="0">
                <a:solidFill>
                  <a:schemeClr val="tx1"/>
                </a:solidFill>
              </a:rPr>
              <a:t>translation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303" y="1387699"/>
            <a:ext cx="10972800" cy="426495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good translation is one that carries all the ideas of the original as well as its structural and cultural features.</a:t>
            </a:r>
          </a:p>
          <a:p>
            <a:pPr marL="64008" indent="0">
              <a:lnSpc>
                <a:spcPct val="120000"/>
              </a:lnSpc>
              <a:buNone/>
            </a:pPr>
            <a:r>
              <a:rPr lang="en-US" dirty="0" smtClean="0"/>
              <a:t> </a:t>
            </a:r>
            <a:r>
              <a:rPr lang="en-US" dirty="0" err="1" smtClean="0"/>
              <a:t>Massoud</a:t>
            </a:r>
            <a:r>
              <a:rPr lang="en-US" dirty="0" smtClean="0"/>
              <a:t> </a:t>
            </a:r>
            <a:r>
              <a:rPr lang="en-US" dirty="0"/>
              <a:t>(1988) sets criteria for a good translation as follows:</a:t>
            </a:r>
          </a:p>
          <a:p>
            <a:pPr marL="64008" indent="0">
              <a:lnSpc>
                <a:spcPct val="150000"/>
              </a:lnSpc>
              <a:buNone/>
            </a:pPr>
            <a:endParaRPr lang="en-US" sz="1200" dirty="0" smtClean="0">
              <a:solidFill>
                <a:srgbClr val="0070C0"/>
              </a:solidFill>
            </a:endParaRPr>
          </a:p>
          <a:p>
            <a:pPr marL="64008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1. A </a:t>
            </a:r>
            <a:r>
              <a:rPr lang="en-US" dirty="0">
                <a:solidFill>
                  <a:srgbClr val="0070C0"/>
                </a:solidFill>
              </a:rPr>
              <a:t>good translation is easily understood.</a:t>
            </a:r>
          </a:p>
          <a:p>
            <a:pPr marL="64008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2. A good translation is fluent and smooth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64008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3. A good translation is idiomatic.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797" y="1630718"/>
            <a:ext cx="10972800" cy="4885038"/>
          </a:xfrm>
        </p:spPr>
        <p:txBody>
          <a:bodyPr/>
          <a:lstStyle/>
          <a:p>
            <a:pPr marL="64008" indent="0">
              <a:buNone/>
            </a:pPr>
            <a:r>
              <a:rPr lang="en-US" dirty="0">
                <a:solidFill>
                  <a:srgbClr val="0070C0"/>
                </a:solidFill>
              </a:rPr>
              <a:t>4. A good translation conveys, to some extent, the literary subtleties of the original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64008" indent="0">
              <a:buNone/>
            </a:pPr>
            <a:r>
              <a:rPr lang="en-US" dirty="0">
                <a:solidFill>
                  <a:srgbClr val="0070C0"/>
                </a:solidFill>
              </a:rPr>
              <a:t>5. A good translation distinguishes between the metaphorical and the literal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64008" indent="0">
              <a:buNone/>
            </a:pPr>
            <a:r>
              <a:rPr lang="en-US" dirty="0">
                <a:solidFill>
                  <a:srgbClr val="0070C0"/>
                </a:solidFill>
              </a:rPr>
              <a:t>6. A good translation reconstructs the </a:t>
            </a:r>
            <a:r>
              <a:rPr lang="en-US" dirty="0" smtClean="0">
                <a:solidFill>
                  <a:srgbClr val="0070C0"/>
                </a:solidFill>
              </a:rPr>
              <a:t>cultural context </a:t>
            </a:r>
            <a:r>
              <a:rPr lang="en-US" dirty="0">
                <a:solidFill>
                  <a:srgbClr val="0070C0"/>
                </a:solidFill>
              </a:rPr>
              <a:t>of the original.</a:t>
            </a:r>
          </a:p>
          <a:p>
            <a:pPr marL="64008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0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04" y="1803336"/>
            <a:ext cx="10972800" cy="3859427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7</a:t>
            </a:r>
            <a:r>
              <a:rPr lang="en-US" dirty="0">
                <a:solidFill>
                  <a:srgbClr val="0070C0"/>
                </a:solidFill>
              </a:rPr>
              <a:t>. A good translation makes explicit what is implicit in abbreviations, and in allusions to </a:t>
            </a:r>
            <a:r>
              <a:rPr lang="en-US" dirty="0" smtClean="0">
                <a:solidFill>
                  <a:srgbClr val="0070C0"/>
                </a:solidFill>
              </a:rPr>
              <a:t>sayings, songs</a:t>
            </a:r>
            <a:r>
              <a:rPr lang="en-US" dirty="0">
                <a:solidFill>
                  <a:srgbClr val="0070C0"/>
                </a:solidFill>
              </a:rPr>
              <a:t>, and nursery rhymes.</a:t>
            </a:r>
          </a:p>
          <a:p>
            <a:pPr marL="64008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64008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8</a:t>
            </a:r>
            <a:r>
              <a:rPr lang="en-US" dirty="0">
                <a:solidFill>
                  <a:srgbClr val="0070C0"/>
                </a:solidFill>
              </a:rPr>
              <a:t>. A good translation will convey, as much as possible, the meaning of the original </a:t>
            </a:r>
            <a:r>
              <a:rPr lang="en-US" dirty="0" smtClean="0">
                <a:solidFill>
                  <a:srgbClr val="0070C0"/>
                </a:solidFill>
              </a:rPr>
              <a:t>text. </a:t>
            </a:r>
            <a:endParaRPr lang="th-TH" dirty="0">
              <a:solidFill>
                <a:srgbClr val="0070C0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5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57665"/>
            <a:ext cx="10972800" cy="913000"/>
          </a:xfrm>
        </p:spPr>
        <p:txBody>
          <a:bodyPr/>
          <a:lstStyle/>
          <a:p>
            <a:r>
              <a:rPr lang="en-US" dirty="0" smtClean="0"/>
              <a:t>Culture and Translation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499" y="1095632"/>
            <a:ext cx="10972800" cy="479255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cs typeface="TH Krub" panose="02000506040000020004" pitchFamily="2" charset="-34"/>
              </a:rPr>
              <a:t>Monireh</a:t>
            </a:r>
            <a:r>
              <a:rPr lang="en-US" dirty="0">
                <a:solidFill>
                  <a:schemeClr val="bg1"/>
                </a:solidFill>
                <a:cs typeface="TH Krub" panose="02000506040000020004" pitchFamily="2" charset="-34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H Krub" panose="02000506040000020004" pitchFamily="2" charset="-34"/>
              </a:rPr>
              <a:t>Akrabi</a:t>
            </a:r>
            <a:r>
              <a:rPr lang="en-US" dirty="0">
                <a:solidFill>
                  <a:schemeClr val="bg1"/>
                </a:solidFill>
                <a:cs typeface="TH Krub" panose="02000506040000020004" pitchFamily="2" charset="-34"/>
              </a:rPr>
              <a:t> (2013), a professor of Islamic Azad University, </a:t>
            </a:r>
            <a:r>
              <a:rPr lang="en-US" dirty="0" smtClean="0">
                <a:solidFill>
                  <a:schemeClr val="bg1"/>
                </a:solidFill>
                <a:cs typeface="TH Krub" panose="02000506040000020004" pitchFamily="2" charset="-34"/>
              </a:rPr>
              <a:t>stated </a:t>
            </a:r>
            <a:r>
              <a:rPr lang="en-US" dirty="0">
                <a:solidFill>
                  <a:schemeClr val="bg1"/>
                </a:solidFill>
                <a:cs typeface="TH Krub" panose="02000506040000020004" pitchFamily="2" charset="-34"/>
              </a:rPr>
              <a:t>in his journal </a:t>
            </a:r>
            <a:r>
              <a:rPr lang="en-US" i="1" dirty="0">
                <a:solidFill>
                  <a:schemeClr val="bg1"/>
                </a:solidFill>
                <a:cs typeface="TH Krub" panose="02000506040000020004" pitchFamily="2" charset="-34"/>
              </a:rPr>
              <a:t>The Role of Culture in Translation</a:t>
            </a:r>
            <a:r>
              <a:rPr lang="en-US" dirty="0">
                <a:solidFill>
                  <a:schemeClr val="bg1"/>
                </a:solidFill>
                <a:cs typeface="TH Krub" panose="02000506040000020004" pitchFamily="2" charset="-34"/>
              </a:rPr>
              <a:t> about </a:t>
            </a:r>
            <a:r>
              <a:rPr lang="en-US" u="sng" dirty="0">
                <a:solidFill>
                  <a:srgbClr val="0070C0"/>
                </a:solidFill>
                <a:cs typeface="TH Krub" panose="02000506040000020004" pitchFamily="2" charset="-34"/>
              </a:rPr>
              <a:t>how </a:t>
            </a:r>
            <a:r>
              <a:rPr lang="en-US" u="sng" dirty="0" smtClean="0">
                <a:solidFill>
                  <a:srgbClr val="0070C0"/>
                </a:solidFill>
                <a:cs typeface="TH Krub" panose="02000506040000020004" pitchFamily="2" charset="-34"/>
              </a:rPr>
              <a:t>culture </a:t>
            </a:r>
            <a:r>
              <a:rPr lang="en-US" u="sng" dirty="0">
                <a:solidFill>
                  <a:srgbClr val="0070C0"/>
                </a:solidFill>
                <a:cs typeface="TH Krub" panose="02000506040000020004" pitchFamily="2" charset="-34"/>
              </a:rPr>
              <a:t>is </a:t>
            </a:r>
            <a:r>
              <a:rPr lang="en-US" u="sng" dirty="0" smtClean="0">
                <a:solidFill>
                  <a:srgbClr val="0070C0"/>
                </a:solidFill>
                <a:cs typeface="TH Krub" panose="02000506040000020004" pitchFamily="2" charset="-34"/>
              </a:rPr>
              <a:t>related </a:t>
            </a:r>
            <a:r>
              <a:rPr lang="en-US" u="sng" dirty="0">
                <a:solidFill>
                  <a:srgbClr val="0070C0"/>
                </a:solidFill>
                <a:cs typeface="TH Krub" panose="02000506040000020004" pitchFamily="2" charset="-34"/>
              </a:rPr>
              <a:t>to </a:t>
            </a:r>
            <a:r>
              <a:rPr lang="en-US" u="sng" dirty="0" smtClean="0">
                <a:solidFill>
                  <a:srgbClr val="0070C0"/>
                </a:solidFill>
                <a:cs typeface="TH Krub" panose="02000506040000020004" pitchFamily="2" charset="-34"/>
              </a:rPr>
              <a:t>translation.</a:t>
            </a:r>
          </a:p>
          <a:p>
            <a:pPr marL="64008" indent="0">
              <a:buNone/>
            </a:pPr>
            <a:endParaRPr lang="en-US" sz="3200" u="sng" dirty="0" smtClean="0">
              <a:solidFill>
                <a:srgbClr val="0070C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64008" indent="0">
              <a:buNone/>
            </a:pPr>
            <a:endParaRPr lang="en-US" sz="3200" u="sng" dirty="0">
              <a:solidFill>
                <a:srgbClr val="0070C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64008" indent="0">
              <a:buNone/>
            </a:pPr>
            <a:endParaRPr lang="en-US" sz="3200" u="sng" dirty="0" smtClean="0">
              <a:solidFill>
                <a:srgbClr val="0070C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64008" indent="0" algn="ctr"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good translator should be familiar with the culture, customs, and social settings of the source and target language speakers.”</a:t>
            </a:r>
            <a:endParaRPr lang="en-US" sz="32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174134" y="3081517"/>
            <a:ext cx="1793069" cy="2072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Left Arrow 7"/>
          <p:cNvSpPr/>
          <p:nvPr/>
        </p:nvSpPr>
        <p:spPr>
          <a:xfrm>
            <a:off x="5174134" y="3453684"/>
            <a:ext cx="1797154" cy="2274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1759549" y="2634893"/>
            <a:ext cx="3283519" cy="1635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endParaRPr lang="en-US" sz="4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7232093" y="2634893"/>
            <a:ext cx="3283519" cy="1635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7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57665"/>
            <a:ext cx="10972800" cy="913000"/>
          </a:xfrm>
        </p:spPr>
        <p:txBody>
          <a:bodyPr/>
          <a:lstStyle/>
          <a:p>
            <a:r>
              <a:rPr lang="en-US" dirty="0" smtClean="0"/>
              <a:t>Culture and Translation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935" y="1317305"/>
            <a:ext cx="10972800" cy="479255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According </a:t>
            </a:r>
            <a:r>
              <a:rPr lang="en-US" sz="3200" dirty="0">
                <a:solidFill>
                  <a:schemeClr val="bg1"/>
                </a:solidFill>
              </a:rPr>
              <a:t>to Hervey &amp; </a:t>
            </a:r>
            <a:r>
              <a:rPr lang="en-US" sz="3200" dirty="0" smtClean="0">
                <a:solidFill>
                  <a:schemeClr val="bg1"/>
                </a:solidFill>
              </a:rPr>
              <a:t>Higgins’s cultural </a:t>
            </a:r>
            <a:r>
              <a:rPr lang="en-US" sz="3200" dirty="0" smtClean="0">
                <a:solidFill>
                  <a:schemeClr val="bg1"/>
                </a:solidFill>
              </a:rPr>
              <a:t>transposition (2002), they set a </a:t>
            </a:r>
            <a:r>
              <a:rPr lang="en-US" sz="3200" dirty="0">
                <a:solidFill>
                  <a:schemeClr val="bg1"/>
                </a:solidFill>
              </a:rPr>
              <a:t>scale of degrees </a:t>
            </a:r>
            <a:r>
              <a:rPr lang="en-US" sz="3200" dirty="0" smtClean="0">
                <a:solidFill>
                  <a:schemeClr val="bg1"/>
                </a:solidFill>
              </a:rPr>
              <a:t>of cultural translation which </a:t>
            </a:r>
            <a:r>
              <a:rPr lang="en-US" sz="3200" dirty="0">
                <a:solidFill>
                  <a:schemeClr val="bg1"/>
                </a:solidFill>
              </a:rPr>
              <a:t>are </a:t>
            </a:r>
            <a:r>
              <a:rPr lang="en-US" sz="3200" dirty="0" smtClean="0">
                <a:solidFill>
                  <a:schemeClr val="bg1"/>
                </a:solidFill>
              </a:rPr>
              <a:t>ranked from the least cultural adaptation (mostly </a:t>
            </a:r>
            <a:r>
              <a:rPr lang="en-US" sz="3200" dirty="0">
                <a:solidFill>
                  <a:schemeClr val="bg1"/>
                </a:solidFill>
              </a:rPr>
              <a:t>based on source </a:t>
            </a:r>
            <a:r>
              <a:rPr lang="en-US" sz="3200" dirty="0" smtClean="0">
                <a:solidFill>
                  <a:schemeClr val="bg1"/>
                </a:solidFill>
              </a:rPr>
              <a:t>culture) to the most cultural adaptation (mostly </a:t>
            </a:r>
            <a:r>
              <a:rPr lang="en-US" sz="3200" dirty="0">
                <a:solidFill>
                  <a:schemeClr val="bg1"/>
                </a:solidFill>
              </a:rPr>
              <a:t>based on target </a:t>
            </a:r>
            <a:r>
              <a:rPr lang="en-US" sz="3200" dirty="0" smtClean="0">
                <a:solidFill>
                  <a:schemeClr val="bg1"/>
                </a:solidFill>
              </a:rPr>
              <a:t>culture).</a:t>
            </a:r>
          </a:p>
          <a:p>
            <a:pPr marL="64008" indent="0">
              <a:buNone/>
            </a:pPr>
            <a:endParaRPr lang="en-US" sz="3200" dirty="0" smtClean="0"/>
          </a:p>
          <a:p>
            <a:pPr marL="64008" indent="0" algn="ctr">
              <a:buNone/>
            </a:pPr>
            <a:r>
              <a:rPr lang="en-US" sz="3200" i="1" dirty="0"/>
              <a:t>Exoticism&lt; Calque&lt; Cultural </a:t>
            </a:r>
            <a:r>
              <a:rPr lang="en-US" sz="3200" i="1" dirty="0" smtClean="0"/>
              <a:t>Borrowing</a:t>
            </a:r>
          </a:p>
          <a:p>
            <a:pPr marL="64008" indent="0" algn="ctr">
              <a:buNone/>
            </a:pPr>
            <a:r>
              <a:rPr lang="en-US" sz="3200" i="1" dirty="0" smtClean="0"/>
              <a:t>&lt; </a:t>
            </a:r>
            <a:r>
              <a:rPr lang="en-US" sz="3200" i="1" dirty="0"/>
              <a:t>Communicative </a:t>
            </a:r>
            <a:r>
              <a:rPr lang="en-US" sz="3200" i="1" dirty="0" smtClean="0"/>
              <a:t>Translation&lt; Cultural transplantation</a:t>
            </a:r>
            <a:endParaRPr lang="en-US" sz="32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17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57665"/>
            <a:ext cx="10972800" cy="913000"/>
          </a:xfrm>
        </p:spPr>
        <p:txBody>
          <a:bodyPr/>
          <a:lstStyle/>
          <a:p>
            <a:r>
              <a:rPr lang="en-US" dirty="0" smtClean="0"/>
              <a:t>Culture and Translation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047" y="1122222"/>
            <a:ext cx="10756357" cy="5056909"/>
          </a:xfrm>
        </p:spPr>
        <p:txBody>
          <a:bodyPr>
            <a:normAutofit/>
          </a:bodyPr>
          <a:lstStyle/>
          <a:p>
            <a:pPr marL="64008" indent="0">
              <a:lnSpc>
                <a:spcPct val="130000"/>
              </a:lnSpc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Exoticism </a:t>
            </a:r>
            <a:r>
              <a:rPr lang="en-US" sz="3000" dirty="0" smtClean="0">
                <a:solidFill>
                  <a:schemeClr val="bg1"/>
                </a:solidFill>
              </a:rPr>
              <a:t>carrying cultural features </a:t>
            </a:r>
            <a:r>
              <a:rPr lang="en-US" sz="3000" dirty="0">
                <a:solidFill>
                  <a:schemeClr val="bg1"/>
                </a:solidFill>
              </a:rPr>
              <a:t>and grammar of </a:t>
            </a:r>
            <a:r>
              <a:rPr lang="en-US" sz="3000" dirty="0" smtClean="0">
                <a:solidFill>
                  <a:schemeClr val="bg1"/>
                </a:solidFill>
              </a:rPr>
              <a:t>SL to </a:t>
            </a:r>
            <a:r>
              <a:rPr lang="en-US" sz="3000" dirty="0">
                <a:solidFill>
                  <a:schemeClr val="bg1"/>
                </a:solidFill>
              </a:rPr>
              <a:t>TL.</a:t>
            </a:r>
            <a:endParaRPr lang="en-US" sz="3000" dirty="0" smtClean="0">
              <a:solidFill>
                <a:schemeClr val="bg1"/>
              </a:solidFill>
            </a:endParaRPr>
          </a:p>
          <a:p>
            <a:pPr marL="64008" indent="0">
              <a:lnSpc>
                <a:spcPct val="130000"/>
              </a:lnSpc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Calque </a:t>
            </a:r>
            <a:r>
              <a:rPr lang="en-US" sz="3000" dirty="0"/>
              <a:t> </a:t>
            </a:r>
            <a:r>
              <a:rPr lang="en-US" sz="3000" dirty="0" smtClean="0">
                <a:solidFill>
                  <a:schemeClr val="bg1"/>
                </a:solidFill>
              </a:rPr>
              <a:t>including </a:t>
            </a:r>
            <a:r>
              <a:rPr lang="en-US" sz="3000" dirty="0">
                <a:solidFill>
                  <a:schemeClr val="bg1"/>
                </a:solidFill>
              </a:rPr>
              <a:t>TL words but in SL structure</a:t>
            </a:r>
            <a:endParaRPr lang="en-US" sz="3000" dirty="0" smtClean="0">
              <a:solidFill>
                <a:schemeClr val="bg1"/>
              </a:solidFill>
            </a:endParaRPr>
          </a:p>
          <a:p>
            <a:pPr marL="64008" indent="0">
              <a:lnSpc>
                <a:spcPct val="130000"/>
              </a:lnSpc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Borrowing </a:t>
            </a:r>
            <a:r>
              <a:rPr lang="en-US" sz="3000" dirty="0"/>
              <a:t> </a:t>
            </a:r>
            <a:r>
              <a:rPr lang="en-US" sz="3000" dirty="0" smtClean="0">
                <a:solidFill>
                  <a:schemeClr val="bg1"/>
                </a:solidFill>
              </a:rPr>
              <a:t>transferring the </a:t>
            </a:r>
            <a:r>
              <a:rPr lang="en-US" sz="3000" dirty="0">
                <a:solidFill>
                  <a:schemeClr val="bg1"/>
                </a:solidFill>
              </a:rPr>
              <a:t>ST expression </a:t>
            </a:r>
            <a:r>
              <a:rPr lang="en-US" sz="3000" dirty="0" smtClean="0">
                <a:solidFill>
                  <a:schemeClr val="bg1"/>
                </a:solidFill>
              </a:rPr>
              <a:t>word-for-word </a:t>
            </a:r>
            <a:r>
              <a:rPr lang="en-US" sz="3000" dirty="0">
                <a:solidFill>
                  <a:schemeClr val="bg1"/>
                </a:solidFill>
              </a:rPr>
              <a:t>into the </a:t>
            </a:r>
            <a:r>
              <a:rPr lang="en-US" sz="3000" dirty="0" smtClean="0">
                <a:solidFill>
                  <a:schemeClr val="bg1"/>
                </a:solidFill>
              </a:rPr>
              <a:t>TT </a:t>
            </a:r>
          </a:p>
          <a:p>
            <a:pPr marL="64008" indent="0">
              <a:lnSpc>
                <a:spcPct val="130000"/>
              </a:lnSpc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Communicative Translation </a:t>
            </a:r>
            <a:r>
              <a:rPr lang="en-US" sz="3000" dirty="0" smtClean="0">
                <a:solidFill>
                  <a:schemeClr val="bg1"/>
                </a:solidFill>
              </a:rPr>
              <a:t>substituting </a:t>
            </a:r>
            <a:r>
              <a:rPr lang="en-US" sz="3000" dirty="0">
                <a:solidFill>
                  <a:schemeClr val="bg1"/>
                </a:solidFill>
              </a:rPr>
              <a:t>SL word with an existing concept in target </a:t>
            </a:r>
            <a:r>
              <a:rPr lang="en-US" sz="3000" dirty="0" smtClean="0">
                <a:solidFill>
                  <a:schemeClr val="bg1"/>
                </a:solidFill>
              </a:rPr>
              <a:t>culture</a:t>
            </a:r>
            <a:r>
              <a:rPr lang="en-US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64008" indent="0">
              <a:lnSpc>
                <a:spcPct val="130000"/>
              </a:lnSpc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Transplantation </a:t>
            </a:r>
            <a:r>
              <a:rPr lang="en-US" sz="3000" dirty="0" smtClean="0">
                <a:solidFill>
                  <a:schemeClr val="bg1"/>
                </a:solidFill>
              </a:rPr>
              <a:t>writing the whole text in </a:t>
            </a:r>
            <a:r>
              <a:rPr lang="en-US" sz="3000" dirty="0">
                <a:solidFill>
                  <a:schemeClr val="bg1"/>
                </a:solidFill>
              </a:rPr>
              <a:t>target </a:t>
            </a:r>
            <a:r>
              <a:rPr lang="en-US" sz="3000" dirty="0" smtClean="0">
                <a:solidFill>
                  <a:schemeClr val="bg1"/>
                </a:solidFill>
              </a:rPr>
              <a:t>culture</a:t>
            </a:r>
            <a:endParaRPr lang="en-US" sz="3000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76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ell visions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eashell visions design template" id="{3D1C4A65-2DA3-43E1-BE44-A17265CA9BDC}" vid="{942B2B7F-D40A-42C2-BE09-CB9A6492BD69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498395-C393-44AD-9317-55EB58F91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Seashell visions design slides</Template>
  <TotalTime>0</TotalTime>
  <Words>634</Words>
  <Application>Microsoft Office PowerPoint</Application>
  <PresentationFormat>กำหนดเอง</PresentationFormat>
  <Paragraphs>145</Paragraphs>
  <Slides>24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6" baseType="lpstr">
      <vt:lpstr>Seashell visions design template</vt:lpstr>
      <vt:lpstr>Bitmap Image</vt:lpstr>
      <vt:lpstr> A good translation reconstructs the cultural context of the original.</vt:lpstr>
      <vt:lpstr>Outline of presentation </vt:lpstr>
      <vt:lpstr>Definition of translation</vt:lpstr>
      <vt:lpstr>Criteria for a good translation</vt:lpstr>
      <vt:lpstr>งานนำเสนอ PowerPoint</vt:lpstr>
      <vt:lpstr>งานนำเสนอ PowerPoint</vt:lpstr>
      <vt:lpstr>Culture and Translation </vt:lpstr>
      <vt:lpstr>Culture and Translation </vt:lpstr>
      <vt:lpstr>Culture and Translation </vt:lpstr>
      <vt:lpstr>The process of Translation </vt:lpstr>
      <vt:lpstr>งานนำเสนอ PowerPoint</vt:lpstr>
      <vt:lpstr>The use of cultural substitution to reconstruct the cultural context of the original. </vt:lpstr>
      <vt:lpstr>People</vt:lpstr>
      <vt:lpstr>Animals</vt:lpstr>
      <vt:lpstr>Objects</vt:lpstr>
      <vt:lpstr>A good translation reconstructed the cultural context of the original</vt:lpstr>
      <vt:lpstr>A good translation reconstructed the cultural context of the original</vt:lpstr>
      <vt:lpstr>A good translation reconstructed the cultural context of the original</vt:lpstr>
      <vt:lpstr>A good translation reconstructed the cultural context of the original</vt:lpstr>
      <vt:lpstr>A good translation reconstructed the cultural context of the original</vt:lpstr>
      <vt:lpstr>A good translation reconstructed the cultural context of the original</vt:lpstr>
      <vt:lpstr>A good translation reconstructed the cultural context of the original</vt:lpstr>
      <vt:lpstr>A good translation reconstructed the cultural context of the original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2016-11-09T04:36:47Z</dcterms:created>
  <dcterms:modified xsi:type="dcterms:W3CDTF">2016-11-24T07:23:24Z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TC034605619991</vt:lpwstr>
  </property>
</Properties>
</file>