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1" r:id="rId3"/>
    <p:sldId id="269" r:id="rId4"/>
    <p:sldId id="257" r:id="rId5"/>
    <p:sldId id="258" r:id="rId6"/>
    <p:sldId id="259" r:id="rId7"/>
    <p:sldId id="260" r:id="rId8"/>
    <p:sldId id="277" r:id="rId9"/>
    <p:sldId id="282" r:id="rId10"/>
    <p:sldId id="262" r:id="rId11"/>
    <p:sldId id="278" r:id="rId12"/>
    <p:sldId id="263" r:id="rId13"/>
    <p:sldId id="264" r:id="rId14"/>
    <p:sldId id="280" r:id="rId15"/>
    <p:sldId id="294" r:id="rId16"/>
    <p:sldId id="293" r:id="rId17"/>
    <p:sldId id="291" r:id="rId18"/>
    <p:sldId id="284" r:id="rId19"/>
    <p:sldId id="288" r:id="rId20"/>
    <p:sldId id="285" r:id="rId21"/>
    <p:sldId id="286" r:id="rId22"/>
    <p:sldId id="289" r:id="rId23"/>
    <p:sldId id="292" r:id="rId24"/>
    <p:sldId id="283" r:id="rId25"/>
    <p:sldId id="272" r:id="rId26"/>
    <p:sldId id="290" r:id="rId27"/>
    <p:sldId id="276" r:id="rId28"/>
    <p:sldId id="287" r:id="rId29"/>
    <p:sldId id="266" r:id="rId30"/>
    <p:sldId id="268" r:id="rId31"/>
    <p:sldId id="267" r:id="rId3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4660"/>
  </p:normalViewPr>
  <p:slideViewPr>
    <p:cSldViewPr snapToGrid="0">
      <p:cViewPr>
        <p:scale>
          <a:sx n="68" d="100"/>
          <a:sy n="68" d="100"/>
        </p:scale>
        <p:origin x="-83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4BE0D-DFB0-4C06-ABA3-B892156667EC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16C3C-7696-41A7-9DC1-86DDFDDB3D2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862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16C3C-7696-41A7-9DC1-86DDFDDB3D25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13435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16C3C-7696-41A7-9DC1-86DDFDDB3D25}" type="slidenum">
              <a:rPr lang="th-TH" smtClean="0"/>
              <a:t>22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10013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16C3C-7696-41A7-9DC1-86DDFDDB3D25}" type="slidenum">
              <a:rPr lang="th-TH" smtClean="0"/>
              <a:t>25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90247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16C3C-7696-41A7-9DC1-86DDFDDB3D25}" type="slidenum">
              <a:rPr lang="th-TH" smtClean="0"/>
              <a:t>26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57632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16C3C-7696-41A7-9DC1-86DDFDDB3D25}" type="slidenum">
              <a:rPr lang="th-TH" smtClean="0"/>
              <a:t>27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614760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16C3C-7696-41A7-9DC1-86DDFDDB3D25}" type="slidenum">
              <a:rPr lang="th-TH" smtClean="0"/>
              <a:t>28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29870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16C3C-7696-41A7-9DC1-86DDFDDB3D25}" type="slidenum">
              <a:rPr lang="th-TH" smtClean="0"/>
              <a:t>30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3573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16C3C-7696-41A7-9DC1-86DDFDDB3D25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9810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16C3C-7696-41A7-9DC1-86DDFDDB3D25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54042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16C3C-7696-41A7-9DC1-86DDFDDB3D25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8261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16C3C-7696-41A7-9DC1-86DDFDDB3D25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2103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16C3C-7696-41A7-9DC1-86DDFDDB3D25}" type="slidenum">
              <a:rPr lang="th-TH" smtClean="0"/>
              <a:t>14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7154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16C3C-7696-41A7-9DC1-86DDFDDB3D25}" type="slidenum">
              <a:rPr lang="th-TH" smtClean="0"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9868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16C3C-7696-41A7-9DC1-86DDFDDB3D25}" type="slidenum">
              <a:rPr lang="th-TH" smtClean="0"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4599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16C3C-7696-41A7-9DC1-86DDFDDB3D25}" type="slidenum">
              <a:rPr lang="th-TH" smtClean="0"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2762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A761-E609-4C3A-A470-C8E33EEF76D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2131-F648-449B-AD62-611BEB3940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85139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A761-E609-4C3A-A470-C8E33EEF76D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2131-F648-449B-AD62-611BEB3940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2307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A761-E609-4C3A-A470-C8E33EEF76D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2131-F648-449B-AD62-611BEB3940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8306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A761-E609-4C3A-A470-C8E33EEF76D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2131-F648-449B-AD62-611BEB3940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3724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A761-E609-4C3A-A470-C8E33EEF76D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2131-F648-449B-AD62-611BEB3940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9556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A761-E609-4C3A-A470-C8E33EEF76D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2131-F648-449B-AD62-611BEB3940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03540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A761-E609-4C3A-A470-C8E33EEF76D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2131-F648-449B-AD62-611BEB3940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4669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A761-E609-4C3A-A470-C8E33EEF76D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2131-F648-449B-AD62-611BEB3940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2982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A761-E609-4C3A-A470-C8E33EEF76D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2131-F648-449B-AD62-611BEB3940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17262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A761-E609-4C3A-A470-C8E33EEF76D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2131-F648-449B-AD62-611BEB3940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3219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A761-E609-4C3A-A470-C8E33EEF76D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2131-F648-449B-AD62-611BEB3940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4381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7A761-E609-4C3A-A470-C8E33EEF76D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82131-F648-449B-AD62-611BEB3940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090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1238250"/>
            <a:ext cx="12192000" cy="3048000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066799" y="1589088"/>
            <a:ext cx="10106025" cy="23876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A </a:t>
            </a:r>
            <a:r>
              <a:rPr lang="en-US" sz="5400" dirty="0">
                <a:latin typeface="+mn-lt"/>
              </a:rPr>
              <a:t>good translation will convey, </a:t>
            </a:r>
            <a:r>
              <a:rPr lang="en-US" sz="5400" dirty="0" smtClean="0">
                <a:latin typeface="+mn-lt"/>
              </a:rPr>
              <a:t/>
            </a:r>
            <a:br>
              <a:rPr lang="en-US" sz="5400" dirty="0" smtClean="0">
                <a:latin typeface="+mn-lt"/>
              </a:rPr>
            </a:br>
            <a:r>
              <a:rPr lang="en-US" sz="5400" dirty="0" smtClean="0">
                <a:latin typeface="+mn-lt"/>
              </a:rPr>
              <a:t>as </a:t>
            </a:r>
            <a:r>
              <a:rPr lang="en-US" sz="5400" dirty="0">
                <a:latin typeface="+mn-lt"/>
              </a:rPr>
              <a:t>much as possible, </a:t>
            </a:r>
            <a:r>
              <a:rPr lang="en-US" sz="5400" dirty="0" smtClean="0">
                <a:latin typeface="+mn-lt"/>
              </a:rPr>
              <a:t/>
            </a:r>
            <a:br>
              <a:rPr lang="en-US" sz="5400" dirty="0" smtClean="0">
                <a:latin typeface="+mn-lt"/>
              </a:rPr>
            </a:br>
            <a:r>
              <a:rPr lang="en-US" sz="5400" dirty="0" smtClean="0">
                <a:latin typeface="+mn-lt"/>
              </a:rPr>
              <a:t>the </a:t>
            </a:r>
            <a:r>
              <a:rPr lang="en-US" sz="5400" dirty="0">
                <a:latin typeface="+mn-lt"/>
              </a:rPr>
              <a:t>meaning of the original </a:t>
            </a:r>
            <a:r>
              <a:rPr lang="en-US" sz="5400" dirty="0" smtClean="0">
                <a:latin typeface="+mn-lt"/>
              </a:rPr>
              <a:t>text</a:t>
            </a:r>
            <a:endParaRPr lang="th-TH" sz="5400" dirty="0">
              <a:latin typeface="+mn-lt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835215" y="5456717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en-US" sz="2800" dirty="0" smtClean="0"/>
              <a:t>Chidchanok Triyutharong 560110018</a:t>
            </a:r>
          </a:p>
          <a:p>
            <a:pPr algn="r"/>
            <a:r>
              <a:rPr lang="en-US" sz="2800" dirty="0" err="1" smtClean="0"/>
              <a:t>Thakun</a:t>
            </a:r>
            <a:r>
              <a:rPr lang="en-US" sz="2800" dirty="0" smtClean="0"/>
              <a:t> </a:t>
            </a:r>
            <a:r>
              <a:rPr lang="en-US" sz="2800" dirty="0" err="1" smtClean="0"/>
              <a:t>Chaksan</a:t>
            </a:r>
            <a:r>
              <a:rPr lang="en-US" sz="2800" dirty="0" smtClean="0"/>
              <a:t> 560110021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2392756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/>
          <p:cNvSpPr/>
          <p:nvPr/>
        </p:nvSpPr>
        <p:spPr>
          <a:xfrm>
            <a:off x="0" y="767750"/>
            <a:ext cx="12192000" cy="4175185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2437" y="921289"/>
            <a:ext cx="11287125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b="1" dirty="0" smtClean="0"/>
              <a:t>				</a:t>
            </a:r>
            <a:r>
              <a:rPr lang="en-US" sz="4000" b="1" dirty="0" smtClean="0"/>
              <a:t>Good translation </a:t>
            </a:r>
            <a:endParaRPr lang="en-US" sz="3600" b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 dirty="0" smtClean="0"/>
              <a:t>Semantic Translation + Communicative Translation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 dirty="0" smtClean="0">
                <a:sym typeface="Wingdings" panose="05000000000000000000" pitchFamily="2" charset="2"/>
              </a:rPr>
              <a:t> Get the meaning as much as possible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123659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218964"/>
            <a:ext cx="12192000" cy="6200886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03694" y="21896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Semantic Translation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03694" y="1175230"/>
            <a:ext cx="10515600" cy="524462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sz="3200" dirty="0" smtClean="0"/>
              <a:t>An </a:t>
            </a:r>
            <a:r>
              <a:rPr lang="en-US" sz="3200" dirty="0"/>
              <a:t>analysis of the</a:t>
            </a:r>
            <a:r>
              <a:rPr lang="en-US" sz="3200" b="1" dirty="0"/>
              <a:t> meaning </a:t>
            </a:r>
            <a:r>
              <a:rPr lang="en-US" sz="3200" dirty="0"/>
              <a:t>of words and sentences from the </a:t>
            </a:r>
            <a:r>
              <a:rPr lang="en-US" sz="3200" b="1" dirty="0"/>
              <a:t>source language</a:t>
            </a:r>
            <a:r>
              <a:rPr lang="en-US" sz="3200" dirty="0"/>
              <a:t>. </a:t>
            </a:r>
            <a:endParaRPr lang="en-US" sz="32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 smtClean="0"/>
              <a:t>- Focus on the source language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 smtClean="0"/>
              <a:t>Aim </a:t>
            </a:r>
            <a:r>
              <a:rPr lang="en-US" sz="3200" dirty="0"/>
              <a:t>to make the syntactic and semantic of the </a:t>
            </a:r>
            <a:r>
              <a:rPr lang="en-US" sz="3200" dirty="0" smtClean="0"/>
              <a:t>SL and TL to </a:t>
            </a:r>
            <a:r>
              <a:rPr lang="en-US" sz="3200" dirty="0"/>
              <a:t>be closed to each </a:t>
            </a:r>
            <a:r>
              <a:rPr lang="en-US" sz="3200" dirty="0" smtClean="0"/>
              <a:t>other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 smtClean="0"/>
              <a:t>Include more meanings</a:t>
            </a:r>
          </a:p>
          <a:p>
            <a:pPr marL="0" indent="0">
              <a:lnSpc>
                <a:spcPct val="150000"/>
              </a:lnSpc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5067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756497"/>
            <a:ext cx="12192000" cy="4212317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69293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Semantic Translation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1897934"/>
            <a:ext cx="10515600" cy="524462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 smtClean="0"/>
              <a:t>- Remain </a:t>
            </a:r>
            <a:r>
              <a:rPr lang="en-US" sz="3200" dirty="0"/>
              <a:t>the distinguish features and special </a:t>
            </a:r>
            <a:r>
              <a:rPr lang="en-US" sz="3200" dirty="0" smtClean="0"/>
              <a:t>expression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/>
              <a:t>	</a:t>
            </a:r>
            <a:r>
              <a:rPr lang="en-US" sz="3200" dirty="0" smtClean="0">
                <a:sym typeface="Wingdings" panose="05000000000000000000" pitchFamily="2" charset="2"/>
              </a:rPr>
              <a:t> </a:t>
            </a:r>
            <a:r>
              <a:rPr lang="en-US" sz="3200" dirty="0" smtClean="0"/>
              <a:t>More complex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 smtClean="0">
                <a:sym typeface="Wingdings" panose="05000000000000000000" pitchFamily="2" charset="2"/>
              </a:rPr>
              <a:t>- Translator should be </a:t>
            </a:r>
            <a:r>
              <a:rPr lang="en-US" sz="3200" dirty="0" smtClean="0"/>
              <a:t>concentrated.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75854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867744"/>
            <a:ext cx="12192000" cy="3389932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71018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Communicative Translation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09612" y="1856717"/>
            <a:ext cx="10772775" cy="487368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 smtClean="0"/>
              <a:t>	The </a:t>
            </a:r>
            <a:r>
              <a:rPr lang="en-US" sz="3200" dirty="0"/>
              <a:t>communicative translation focuses on the </a:t>
            </a:r>
            <a:r>
              <a:rPr lang="en-US" sz="3200" b="1" dirty="0" smtClean="0"/>
              <a:t>readers</a:t>
            </a:r>
            <a:r>
              <a:rPr lang="en-US" sz="3200" dirty="0" smtClean="0"/>
              <a:t>. </a:t>
            </a:r>
            <a:endParaRPr lang="en-US" sz="32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/>
              <a:t>- Make the translated text smoother and more </a:t>
            </a:r>
            <a:r>
              <a:rPr lang="en-US" sz="3200" dirty="0" smtClean="0"/>
              <a:t>understandable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8117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851391"/>
            <a:ext cx="12192000" cy="4558809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71018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Communicative Translation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74066" y="1801911"/>
            <a:ext cx="10798834" cy="487368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 smtClean="0"/>
              <a:t>	The </a:t>
            </a:r>
            <a:r>
              <a:rPr lang="en-US" sz="3200" dirty="0"/>
              <a:t>communicative translation is regarded as the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/>
              <a:t>cultural </a:t>
            </a:r>
            <a:r>
              <a:rPr lang="en-US" sz="3200" b="1" dirty="0"/>
              <a:t>background </a:t>
            </a:r>
            <a:r>
              <a:rPr lang="en-US" sz="3200" dirty="0"/>
              <a:t>of the reader.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 smtClean="0"/>
              <a:t>Some </a:t>
            </a:r>
            <a:r>
              <a:rPr lang="en-US" sz="3200" dirty="0"/>
              <a:t>important foreign elements will be transferred</a:t>
            </a:r>
            <a:r>
              <a:rPr lang="en-US" sz="3200" dirty="0" smtClean="0"/>
              <a:t>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/>
              <a:t>Explain the vagueness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270719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756497"/>
            <a:ext cx="12192000" cy="3444028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69293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Semantic + Communicative Translation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1897934"/>
            <a:ext cx="10515600" cy="52446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 smtClean="0"/>
              <a:t>Semantic translation focuses on the reader.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 smtClean="0"/>
              <a:t>Communicative translation focuses on the source language.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33451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756497"/>
            <a:ext cx="12192000" cy="4720378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69293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Semantic + Communicative Translation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1897934"/>
            <a:ext cx="10515600" cy="52446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 smtClean="0"/>
              <a:t>Semantic translation will be used for the literature, religion, or politics.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 smtClean="0"/>
              <a:t>Communicative translation will be used for the fiction, news, or journal.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8292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" y="2191109"/>
            <a:ext cx="12192000" cy="2260121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98585" y="265975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+mn-lt"/>
              </a:rPr>
              <a:t>Examples: </a:t>
            </a:r>
            <a:r>
              <a:rPr lang="en-US" sz="4800" dirty="0">
                <a:latin typeface="+mn-lt"/>
              </a:rPr>
              <a:t>English to Thai </a:t>
            </a:r>
            <a:r>
              <a:rPr lang="en-US" sz="4800" dirty="0" smtClean="0">
                <a:latin typeface="+mn-lt"/>
              </a:rPr>
              <a:t>translation</a:t>
            </a:r>
            <a:endParaRPr lang="th-TH" sz="4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331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868640"/>
            <a:ext cx="12192000" cy="4307209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70155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Example 1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192393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dirty="0" smtClean="0"/>
              <a:t>	To heal a wound, you need to stop touching it.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h-TH" sz="4000" dirty="0" smtClean="0"/>
              <a:t>	</a:t>
            </a:r>
            <a:r>
              <a:rPr lang="th-TH" sz="4000" dirty="0" smtClean="0">
                <a:cs typeface="+mj-cs"/>
              </a:rPr>
              <a:t>แผลใดๆจะหายสนิทได้ก็ต่อเมื่อเลิกไปแคะ แกะ เกา สะกิดมัน </a:t>
            </a:r>
            <a:br>
              <a:rPr lang="th-TH" sz="4000" dirty="0" smtClean="0">
                <a:cs typeface="+mj-cs"/>
              </a:rPr>
            </a:br>
            <a:r>
              <a:rPr lang="th-TH" sz="4000" dirty="0" smtClean="0">
                <a:cs typeface="+mj-cs"/>
              </a:rPr>
              <a:t>ที่แล้วให้แล้วไป เริ่มใหม่ได้เสมอ</a:t>
            </a:r>
            <a:endParaRPr lang="th-TH" sz="40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656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825507"/>
            <a:ext cx="12192000" cy="5143971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70155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Example 2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192393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dirty="0" smtClean="0"/>
              <a:t>	I understand you are busy, but fuck that. People make time for what they want.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h-TH" sz="4000" dirty="0" smtClean="0"/>
              <a:t>	</a:t>
            </a:r>
            <a:r>
              <a:rPr lang="th-TH" sz="4000" dirty="0" smtClean="0">
                <a:cs typeface="+mj-cs"/>
              </a:rPr>
              <a:t>เราเข้าใจว่าเธอยุ่ง เธอไม่มีเวลา ...แต่ทุกคนมันก็ยุ่งกันทั้งนั้น</a:t>
            </a:r>
            <a:r>
              <a:rPr lang="th-TH" sz="4000" dirty="0" err="1" smtClean="0">
                <a:cs typeface="+mj-cs"/>
              </a:rPr>
              <a:t>ป่ะ</a:t>
            </a:r>
            <a:r>
              <a:rPr lang="th-TH" sz="4000" dirty="0" smtClean="0">
                <a:cs typeface="+mj-cs"/>
              </a:rPr>
              <a:t>วะ? ของอย่าง</a:t>
            </a:r>
            <a:r>
              <a:rPr lang="th-TH" sz="4000" dirty="0" err="1" smtClean="0">
                <a:cs typeface="+mj-cs"/>
              </a:rPr>
              <a:t>งี้</a:t>
            </a:r>
            <a:r>
              <a:rPr lang="th-TH" sz="4000" dirty="0" smtClean="0">
                <a:cs typeface="+mj-cs"/>
              </a:rPr>
              <a:t>...อยู่ที่การให้</a:t>
            </a:r>
            <a:r>
              <a:rPr lang="th-TH" sz="4000" dirty="0" err="1" smtClean="0">
                <a:cs typeface="+mj-cs"/>
              </a:rPr>
              <a:t>ความสำคัญว่ะ</a:t>
            </a:r>
            <a:endParaRPr lang="th-TH" sz="40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5133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633682"/>
            <a:ext cx="12192000" cy="5577338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28700" y="633681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Outline of the presentation</a:t>
            </a:r>
            <a:endParaRPr lang="th-TH" sz="4000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28700" y="1580729"/>
            <a:ext cx="10515600" cy="4351338"/>
          </a:xfrm>
        </p:spPr>
        <p:txBody>
          <a:bodyPr>
            <a:normAutofit/>
          </a:bodyPr>
          <a:lstStyle/>
          <a:p>
            <a:pPr marL="571500" indent="-571500">
              <a:lnSpc>
                <a:spcPct val="150000"/>
              </a:lnSpc>
              <a:buAutoNum type="romanUcPeriod"/>
            </a:pPr>
            <a:r>
              <a:rPr lang="en-US" sz="3200" dirty="0" smtClean="0"/>
              <a:t>Definition of translation</a:t>
            </a:r>
          </a:p>
          <a:p>
            <a:pPr marL="571500" indent="-571500">
              <a:lnSpc>
                <a:spcPct val="150000"/>
              </a:lnSpc>
              <a:buAutoNum type="romanUcPeriod"/>
            </a:pPr>
            <a:r>
              <a:rPr lang="en-US" sz="3200" dirty="0" smtClean="0"/>
              <a:t>Characteristics of a good translation</a:t>
            </a:r>
          </a:p>
          <a:p>
            <a:pPr marL="571500" indent="-571500">
              <a:lnSpc>
                <a:spcPct val="150000"/>
              </a:lnSpc>
              <a:buAutoNum type="romanUcPeriod"/>
            </a:pPr>
            <a:r>
              <a:rPr lang="en-US" sz="3200" dirty="0" smtClean="0"/>
              <a:t>How to translate to get the meaning </a:t>
            </a:r>
            <a:r>
              <a:rPr lang="en-US" sz="3200" dirty="0"/>
              <a:t>as much as </a:t>
            </a:r>
            <a:r>
              <a:rPr lang="en-US" sz="3200" dirty="0" smtClean="0"/>
              <a:t>possible</a:t>
            </a:r>
          </a:p>
          <a:p>
            <a:pPr marL="571500" indent="-571500">
              <a:lnSpc>
                <a:spcPct val="150000"/>
              </a:lnSpc>
              <a:buAutoNum type="romanUcPeriod"/>
            </a:pPr>
            <a:r>
              <a:rPr lang="en-US" sz="3200" dirty="0" smtClean="0"/>
              <a:t>Examples </a:t>
            </a:r>
          </a:p>
          <a:p>
            <a:pPr marL="571500" indent="-571500">
              <a:lnSpc>
                <a:spcPct val="150000"/>
              </a:lnSpc>
              <a:buAutoNum type="romanUcPeriod"/>
            </a:pPr>
            <a:r>
              <a:rPr lang="en-US" sz="3200" dirty="0" smtClean="0"/>
              <a:t>Conclusion</a:t>
            </a:r>
          </a:p>
          <a:p>
            <a:pPr marL="571500" indent="-571500">
              <a:buAutoNum type="romanUcPeriod"/>
            </a:pP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878279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1032543"/>
            <a:ext cx="12192000" cy="3806877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90859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Example 3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213096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dirty="0" smtClean="0"/>
              <a:t>“Please Helen” I began. “I feel really bad.”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4000" dirty="0" smtClean="0"/>
              <a:t>“</a:t>
            </a:r>
            <a:r>
              <a:rPr lang="th-TH" sz="4400" dirty="0" smtClean="0">
                <a:cs typeface="+mj-cs"/>
              </a:rPr>
              <a:t>คุณน้าขา สงสารหนูเถอะค่ะ</a:t>
            </a:r>
            <a:r>
              <a:rPr lang="en-US" sz="4400" dirty="0" smtClean="0">
                <a:cs typeface="+mj-cs"/>
              </a:rPr>
              <a:t>”</a:t>
            </a:r>
            <a:r>
              <a:rPr lang="th-TH" sz="4400" dirty="0" smtClean="0">
                <a:cs typeface="+mj-cs"/>
              </a:rPr>
              <a:t> ฉันขอร้องเฮเลน </a:t>
            </a:r>
            <a:r>
              <a:rPr lang="en-US" sz="4400" dirty="0" smtClean="0">
                <a:cs typeface="+mj-cs"/>
              </a:rPr>
              <a:t>“</a:t>
            </a:r>
            <a:r>
              <a:rPr lang="th-TH" sz="4400" dirty="0" smtClean="0">
                <a:cs typeface="+mj-cs"/>
              </a:rPr>
              <a:t>หนูรู้สึกไม่สบายจริงๆค่ะ</a:t>
            </a:r>
            <a:r>
              <a:rPr lang="en-US" sz="4000" dirty="0" smtClean="0"/>
              <a:t>”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1460734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389338"/>
            <a:ext cx="12192000" cy="5952227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109977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Example 4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1071064"/>
            <a:ext cx="10515600" cy="527050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sz="3200" dirty="0" smtClean="0"/>
              <a:t>She walked towards me. When she got up to my face again, she flicked it with the stinking wet dishcloth on the pronouncement of each word. “Get.” Flick. “Back.” </a:t>
            </a:r>
            <a:r>
              <a:rPr lang="en-US" sz="3200" dirty="0"/>
              <a:t>Flick</a:t>
            </a:r>
            <a:r>
              <a:rPr lang="en-US" sz="3200" dirty="0" smtClean="0"/>
              <a:t>. “To.”</a:t>
            </a:r>
            <a:r>
              <a:rPr lang="en-US" sz="3200" dirty="0"/>
              <a:t> Flick</a:t>
            </a:r>
            <a:r>
              <a:rPr lang="en-US" sz="3200" dirty="0" smtClean="0"/>
              <a:t>. “The.” </a:t>
            </a:r>
            <a:r>
              <a:rPr lang="en-US" sz="3200" dirty="0"/>
              <a:t>Flick</a:t>
            </a:r>
            <a:r>
              <a:rPr lang="en-US" sz="3200" dirty="0" smtClean="0"/>
              <a:t>. “Fucking” </a:t>
            </a:r>
            <a:r>
              <a:rPr lang="en-US" sz="3200" dirty="0"/>
              <a:t>Flick</a:t>
            </a:r>
            <a:r>
              <a:rPr lang="en-US" sz="3200" dirty="0" smtClean="0"/>
              <a:t>. “Bathroom.” </a:t>
            </a:r>
            <a:r>
              <a:rPr lang="en-US" sz="3200" dirty="0"/>
              <a:t>Flick</a:t>
            </a:r>
            <a:r>
              <a:rPr lang="en-US" sz="32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h-TH" dirty="0" smtClean="0"/>
              <a:t>	</a:t>
            </a:r>
            <a:r>
              <a:rPr lang="th-TH" sz="3600" dirty="0" smtClean="0">
                <a:cs typeface="+mj-cs"/>
              </a:rPr>
              <a:t>เธอเดินตรงมาหาฉัน ยื่นหน้ามาใกล้หน้าฉัน แล้วใช้ผ้าเช็ดจานกลิ่นเหม็นเปียกน้ำฟาดหน้าฉันตามจำนวนคำที่เธอจะพูด </a:t>
            </a:r>
            <a:r>
              <a:rPr lang="en-US" sz="3600" dirty="0" smtClean="0">
                <a:cs typeface="+mj-cs"/>
              </a:rPr>
              <a:t>“</a:t>
            </a:r>
            <a:r>
              <a:rPr lang="th-TH" sz="3600" dirty="0" smtClean="0">
                <a:cs typeface="+mj-cs"/>
              </a:rPr>
              <a:t>กลับ</a:t>
            </a:r>
            <a:r>
              <a:rPr lang="en-US" sz="3600" dirty="0" smtClean="0">
                <a:cs typeface="+mj-cs"/>
              </a:rPr>
              <a:t>” </a:t>
            </a:r>
            <a:r>
              <a:rPr lang="th-TH" sz="3600" dirty="0" err="1" smtClean="0">
                <a:cs typeface="+mj-cs"/>
              </a:rPr>
              <a:t>เพี๊ยะ</a:t>
            </a:r>
            <a:r>
              <a:rPr lang="en-US" sz="3600" dirty="0" smtClean="0">
                <a:cs typeface="+mj-cs"/>
              </a:rPr>
              <a:t> “</a:t>
            </a:r>
            <a:r>
              <a:rPr lang="th-TH" sz="3600" dirty="0" smtClean="0">
                <a:cs typeface="+mj-cs"/>
              </a:rPr>
              <a:t>ไป</a:t>
            </a:r>
            <a:r>
              <a:rPr lang="en-US" sz="3600" dirty="0" smtClean="0">
                <a:cs typeface="+mj-cs"/>
              </a:rPr>
              <a:t>” </a:t>
            </a:r>
            <a:r>
              <a:rPr lang="th-TH" sz="3600" dirty="0" err="1" smtClean="0">
                <a:cs typeface="+mj-cs"/>
              </a:rPr>
              <a:t>เพี๊ยะ</a:t>
            </a:r>
            <a:r>
              <a:rPr lang="th-TH" sz="3600" dirty="0" smtClean="0">
                <a:cs typeface="+mj-cs"/>
              </a:rPr>
              <a:t> </a:t>
            </a:r>
            <a:r>
              <a:rPr lang="en-US" sz="3600" dirty="0" smtClean="0">
                <a:cs typeface="+mj-cs"/>
              </a:rPr>
              <a:t>“</a:t>
            </a:r>
            <a:r>
              <a:rPr lang="th-TH" sz="3600" dirty="0" smtClean="0">
                <a:cs typeface="+mj-cs"/>
              </a:rPr>
              <a:t>ที่</a:t>
            </a:r>
            <a:r>
              <a:rPr lang="en-US" sz="3600" dirty="0" smtClean="0">
                <a:cs typeface="+mj-cs"/>
              </a:rPr>
              <a:t>” </a:t>
            </a:r>
            <a:r>
              <a:rPr lang="th-TH" sz="3600" dirty="0" err="1" smtClean="0">
                <a:cs typeface="+mj-cs"/>
              </a:rPr>
              <a:t>เพี๊ยะ</a:t>
            </a:r>
            <a:r>
              <a:rPr lang="th-TH" sz="3600" dirty="0" smtClean="0">
                <a:cs typeface="+mj-cs"/>
              </a:rPr>
              <a:t> </a:t>
            </a:r>
            <a:r>
              <a:rPr lang="en-US" sz="3600" dirty="0" smtClean="0">
                <a:cs typeface="+mj-cs"/>
              </a:rPr>
              <a:t>“</a:t>
            </a:r>
            <a:r>
              <a:rPr lang="th-TH" sz="3600" dirty="0" smtClean="0">
                <a:cs typeface="+mj-cs"/>
              </a:rPr>
              <a:t>ห้องน้ำ</a:t>
            </a:r>
            <a:r>
              <a:rPr lang="en-US" sz="3600" dirty="0" smtClean="0">
                <a:cs typeface="+mj-cs"/>
              </a:rPr>
              <a:t>” </a:t>
            </a:r>
            <a:r>
              <a:rPr lang="th-TH" sz="3600" dirty="0" err="1" smtClean="0">
                <a:cs typeface="+mj-cs"/>
              </a:rPr>
              <a:t>เพี๊ยะ</a:t>
            </a:r>
            <a:r>
              <a:rPr lang="th-TH" sz="3600" dirty="0" smtClean="0">
                <a:cs typeface="+mj-cs"/>
              </a:rPr>
              <a:t> </a:t>
            </a:r>
            <a:r>
              <a:rPr lang="en-US" sz="3600" dirty="0" smtClean="0">
                <a:cs typeface="+mj-cs"/>
              </a:rPr>
              <a:t>“</a:t>
            </a:r>
            <a:r>
              <a:rPr lang="th-TH" sz="3600" dirty="0" smtClean="0">
                <a:cs typeface="+mj-cs"/>
              </a:rPr>
              <a:t>ระยำ</a:t>
            </a:r>
            <a:r>
              <a:rPr lang="en-US" sz="3600" dirty="0" smtClean="0">
                <a:cs typeface="+mj-cs"/>
              </a:rPr>
              <a:t>” </a:t>
            </a:r>
            <a:r>
              <a:rPr lang="th-TH" sz="3600" dirty="0" err="1" smtClean="0">
                <a:cs typeface="+mj-cs"/>
              </a:rPr>
              <a:t>เพี๊ยะ</a:t>
            </a:r>
            <a:r>
              <a:rPr lang="th-TH" sz="3600" dirty="0" smtClean="0">
                <a:cs typeface="+mj-cs"/>
              </a:rPr>
              <a:t> </a:t>
            </a:r>
            <a:r>
              <a:rPr lang="en-US" sz="3600" dirty="0" smtClean="0">
                <a:cs typeface="+mj-cs"/>
              </a:rPr>
              <a:t>“</a:t>
            </a:r>
            <a:r>
              <a:rPr lang="th-TH" sz="3600" dirty="0" smtClean="0">
                <a:cs typeface="+mj-cs"/>
              </a:rPr>
              <a:t>นั่น</a:t>
            </a:r>
            <a:r>
              <a:rPr lang="en-US" sz="3600" dirty="0" smtClean="0">
                <a:cs typeface="+mj-cs"/>
              </a:rPr>
              <a:t>” </a:t>
            </a:r>
            <a:r>
              <a:rPr lang="th-TH" sz="3600" dirty="0" err="1" smtClean="0">
                <a:cs typeface="+mj-cs"/>
              </a:rPr>
              <a:t>เพี๊ยะ</a:t>
            </a:r>
            <a:r>
              <a:rPr lang="th-TH" sz="3600" dirty="0" smtClean="0">
                <a:cs typeface="+mj-cs"/>
              </a:rPr>
              <a:t> </a:t>
            </a:r>
            <a:r>
              <a:rPr lang="en-US" sz="3600" dirty="0" smtClean="0">
                <a:cs typeface="+mj-cs"/>
              </a:rPr>
              <a:t>“</a:t>
            </a:r>
            <a:r>
              <a:rPr lang="th-TH" sz="3600" dirty="0" smtClean="0">
                <a:cs typeface="+mj-cs"/>
              </a:rPr>
              <a:t>ซ</a:t>
            </a:r>
            <a:r>
              <a:rPr lang="th-TH" sz="3600" dirty="0">
                <a:cs typeface="+mj-cs"/>
              </a:rPr>
              <a:t>ะ</a:t>
            </a:r>
            <a:r>
              <a:rPr lang="en-US" sz="3600" dirty="0" smtClean="0">
                <a:cs typeface="+mj-cs"/>
              </a:rPr>
              <a:t>”</a:t>
            </a:r>
            <a:endParaRPr lang="th-TH" sz="3600" dirty="0">
              <a:cs typeface="+mj-cs"/>
            </a:endParaRPr>
          </a:p>
          <a:p>
            <a:pPr marL="0" indent="0">
              <a:lnSpc>
                <a:spcPct val="150000"/>
              </a:lnSpc>
              <a:buNone/>
            </a:pPr>
            <a:endParaRPr lang="th-TH" dirty="0"/>
          </a:p>
          <a:p>
            <a:pPr marL="0" indent="0">
              <a:lnSpc>
                <a:spcPct val="150000"/>
              </a:lnSpc>
              <a:buNone/>
            </a:pPr>
            <a:endParaRPr lang="th-TH" dirty="0"/>
          </a:p>
          <a:p>
            <a:pPr marL="0" indent="0">
              <a:lnSpc>
                <a:spcPct val="150000"/>
              </a:lnSpc>
              <a:buNone/>
            </a:pPr>
            <a:endParaRPr lang="th-TH" dirty="0"/>
          </a:p>
          <a:p>
            <a:pPr marL="0" indent="0">
              <a:lnSpc>
                <a:spcPct val="150000"/>
              </a:lnSpc>
              <a:buNone/>
            </a:pPr>
            <a:endParaRPr lang="th-TH" dirty="0"/>
          </a:p>
          <a:p>
            <a:pPr marL="0" indent="0">
              <a:lnSpc>
                <a:spcPct val="150000"/>
              </a:lnSpc>
              <a:buNone/>
            </a:pPr>
            <a:endParaRPr lang="th-TH" dirty="0"/>
          </a:p>
          <a:p>
            <a:pPr marL="0" indent="0">
              <a:lnSpc>
                <a:spcPct val="150000"/>
              </a:lnSpc>
              <a:buNone/>
            </a:pPr>
            <a:endParaRPr lang="th-TH" dirty="0"/>
          </a:p>
          <a:p>
            <a:pPr marL="0" indent="0">
              <a:lnSpc>
                <a:spcPct val="150000"/>
              </a:lnSpc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44621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258217"/>
            <a:ext cx="12192000" cy="6168463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60562" y="7182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Example 5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1225190"/>
            <a:ext cx="10515600" cy="513247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300" dirty="0" smtClean="0"/>
              <a:t>	</a:t>
            </a:r>
            <a:r>
              <a:rPr lang="en-US" sz="3800" dirty="0" smtClean="0"/>
              <a:t>Her show was for my dad, the doctor, the neighbors, anyone who would listen – anyone who would open their ears to her lies while closing their eyes to the fact that the ill child in front of them.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h-TH" sz="3800" dirty="0" smtClean="0"/>
              <a:t>	</a:t>
            </a:r>
            <a:r>
              <a:rPr lang="th-TH" sz="4200" dirty="0" smtClean="0">
                <a:cs typeface="+mj-cs"/>
              </a:rPr>
              <a:t>การแสดงของเฮเลนมีไว้ให้พ่อ หมอ เพื่อนบ้าน และใครก็ได้ที่จะฟัง ใครก็ได้ที่จะเปิดหูรับฟังเรื่องโกหกของเฮเลน และปิดตาไม่รับรู้ความจริงว่าเด็กคนหนึ่งกำลังป่วยอยู่ตรงหน้าของพวกเขา</a:t>
            </a:r>
            <a:endParaRPr lang="th-TH" sz="3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9078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" y="2191109"/>
            <a:ext cx="12192000" cy="2260121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898585" y="265975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 smtClean="0">
                <a:latin typeface="+mn-lt"/>
              </a:rPr>
              <a:t>Examples: </a:t>
            </a:r>
            <a:r>
              <a:rPr lang="en-US" sz="4800" dirty="0" smtClean="0">
                <a:latin typeface="+mn-lt"/>
              </a:rPr>
              <a:t>Thai to English translation</a:t>
            </a:r>
            <a:endParaRPr lang="th-TH" sz="4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276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532210"/>
            <a:ext cx="12192000" cy="4895056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Example 6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h-TH" sz="4400" dirty="0" smtClean="0">
                <a:cs typeface="+mj-cs"/>
              </a:rPr>
              <a:t>	</a:t>
            </a:r>
            <a:r>
              <a:rPr lang="th-TH" sz="4400" b="1" u="sng" dirty="0">
                <a:cs typeface="+mj-cs"/>
              </a:rPr>
              <a:t>กำขี้ดีกว่ากำตด</a:t>
            </a:r>
            <a:r>
              <a:rPr lang="en-US" sz="3600" dirty="0" smtClean="0">
                <a:cs typeface="+mj-cs"/>
              </a:rPr>
              <a:t>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   X	A </a:t>
            </a:r>
            <a:r>
              <a:rPr lang="en-US" sz="3200" dirty="0"/>
              <a:t>shit in the hand is worth more than a fart</a:t>
            </a:r>
            <a:r>
              <a:rPr lang="en-US" sz="3200" dirty="0" smtClean="0"/>
              <a:t>.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 smtClean="0"/>
              <a:t>       A </a:t>
            </a:r>
            <a:r>
              <a:rPr lang="en-US" sz="3200" dirty="0"/>
              <a:t>bird in the hand is worth two in the </a:t>
            </a:r>
            <a:r>
              <a:rPr lang="en-US" sz="3200" dirty="0" smtClean="0"/>
              <a:t>bush.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308783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532210"/>
            <a:ext cx="12192000" cy="5650876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Example 7 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1509862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h-TH" sz="4800" b="1" u="sng" dirty="0" smtClean="0">
                <a:cs typeface="+mj-cs"/>
              </a:rPr>
              <a:t>ในตอนเช้าตรู่ ชาวบ้านจะเข้าวัดทำบุญตักบาตร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500" dirty="0" smtClean="0"/>
              <a:t>X	In </a:t>
            </a:r>
            <a:r>
              <a:rPr lang="en-US" sz="3500" dirty="0"/>
              <a:t>the early </a:t>
            </a:r>
            <a:r>
              <a:rPr lang="en-US" sz="3500" dirty="0" smtClean="0"/>
              <a:t>morning, </a:t>
            </a:r>
            <a:r>
              <a:rPr lang="en-US" sz="3500" dirty="0"/>
              <a:t>Thai </a:t>
            </a:r>
            <a:r>
              <a:rPr lang="en-US" sz="3500" dirty="0" smtClean="0"/>
              <a:t>people usually </a:t>
            </a:r>
            <a:r>
              <a:rPr lang="en-US" sz="3500" dirty="0"/>
              <a:t>go to the temple </a:t>
            </a:r>
            <a:r>
              <a:rPr lang="en-US" sz="3500" dirty="0" smtClean="0"/>
              <a:t>to </a:t>
            </a:r>
            <a:r>
              <a:rPr lang="en-US" sz="3500" dirty="0" err="1" smtClean="0"/>
              <a:t>Tak</a:t>
            </a:r>
            <a:r>
              <a:rPr lang="en-US" sz="3500" dirty="0" smtClean="0"/>
              <a:t> Bat.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500" dirty="0" smtClean="0"/>
              <a:t>	</a:t>
            </a:r>
            <a:r>
              <a:rPr lang="en-US" sz="3500" i="1" dirty="0" smtClean="0"/>
              <a:t> </a:t>
            </a:r>
            <a:r>
              <a:rPr lang="en-US" sz="3500" dirty="0"/>
              <a:t>In the early morning, Thai people usually go to the temple to </a:t>
            </a:r>
            <a:r>
              <a:rPr lang="en-US" sz="3500" dirty="0" err="1"/>
              <a:t>Tak</a:t>
            </a:r>
            <a:r>
              <a:rPr lang="en-US" sz="3500" dirty="0"/>
              <a:t> </a:t>
            </a:r>
            <a:r>
              <a:rPr lang="en-US" sz="3500" dirty="0" smtClean="0"/>
              <a:t>Bat, </a:t>
            </a:r>
            <a:r>
              <a:rPr lang="en-US" sz="3500" b="1" dirty="0" smtClean="0"/>
              <a:t>a Buddhist ceremony </a:t>
            </a:r>
            <a:r>
              <a:rPr lang="en-US" sz="3500" b="1" dirty="0"/>
              <a:t>in which </a:t>
            </a:r>
            <a:r>
              <a:rPr lang="en-US" sz="3500" b="1" dirty="0" smtClean="0"/>
              <a:t>people offer food to the monks.</a:t>
            </a:r>
          </a:p>
        </p:txBody>
      </p:sp>
    </p:spTree>
    <p:extLst>
      <p:ext uri="{BB962C8B-B14F-4D97-AF65-F5344CB8AC3E}">
        <p14:creationId xmlns:p14="http://schemas.microsoft.com/office/powerpoint/2010/main" val="341476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399997"/>
            <a:ext cx="12192000" cy="6155785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07211" y="32236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Example 8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07211" y="1477442"/>
            <a:ext cx="10515600" cy="553210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th-TH" sz="4000" b="1" u="sng" dirty="0" smtClean="0">
                <a:cs typeface="+mj-cs"/>
              </a:rPr>
              <a:t>ลอยกระทงถูกจัดขึ้นในทุกๆวันที่ 13-15 พฤศจิกายนของทุกปี </a:t>
            </a:r>
            <a:endParaRPr lang="en-US" sz="4000" b="1" u="sng" dirty="0" smtClean="0">
              <a:cs typeface="+mj-c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ym typeface="Wingdings" pitchFamily="2" charset="2"/>
              </a:rPr>
              <a:t/>
            </a:r>
            <a:br>
              <a:rPr lang="en-US" dirty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	</a:t>
            </a:r>
            <a:r>
              <a:rPr lang="en-US" dirty="0" smtClean="0"/>
              <a:t>    </a:t>
            </a:r>
            <a:r>
              <a:rPr lang="en-US" sz="3200" dirty="0" smtClean="0"/>
              <a:t>On </a:t>
            </a:r>
            <a:r>
              <a:rPr lang="en-US" sz="3200" dirty="0"/>
              <a:t>13th-15th November in every years, Thai people will celebrate Loy </a:t>
            </a:r>
            <a:r>
              <a:rPr lang="en-US" sz="3200" dirty="0" err="1"/>
              <a:t>Krathong</a:t>
            </a:r>
            <a:r>
              <a:rPr lang="en-US" sz="3200" dirty="0"/>
              <a:t> Festival, </a:t>
            </a:r>
            <a:r>
              <a:rPr lang="en-US" sz="3200" b="1" dirty="0"/>
              <a:t>a celebration to show the close relationship of Thai way of life and water by floating a lotus shaped receptacles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3381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-198408" y="167085"/>
            <a:ext cx="12192000" cy="6388990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Example 9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1023966"/>
            <a:ext cx="10515600" cy="553210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th-TH" sz="4300" b="1" u="sng" dirty="0" smtClean="0">
                <a:cs typeface="+mj-cs"/>
              </a:rPr>
              <a:t/>
            </a:r>
            <a:br>
              <a:rPr lang="th-TH" sz="4300" b="1" u="sng" dirty="0" smtClean="0">
                <a:cs typeface="+mj-cs"/>
              </a:rPr>
            </a:br>
            <a:r>
              <a:rPr lang="th-TH" sz="4300" b="1" u="sng" dirty="0" smtClean="0">
                <a:cs typeface="+mj-cs"/>
              </a:rPr>
              <a:t>เมนูอาหารแนะนำร้านนี้คือจิ้มจุ่ม </a:t>
            </a:r>
            <a:r>
              <a:rPr lang="th-TH" sz="4400" b="1" u="sng" dirty="0" smtClean="0">
                <a:cs typeface="+mj-cs"/>
              </a:rPr>
              <a:t>หมู </a:t>
            </a:r>
            <a:r>
              <a:rPr lang="th-TH" sz="4400" b="1" u="sng" dirty="0">
                <a:cs typeface="+mj-cs"/>
              </a:rPr>
              <a:t>เนื้อ ทะเล </a:t>
            </a:r>
            <a:endParaRPr lang="en-US" sz="4300" b="1" u="sng" dirty="0" smtClean="0">
              <a:cs typeface="+mj-cs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 smtClean="0"/>
              <a:t>	 </a:t>
            </a:r>
            <a:r>
              <a:rPr lang="en-US" sz="3200" dirty="0" smtClean="0">
                <a:sym typeface="Wingdings" pitchFamily="2" charset="2"/>
              </a:rPr>
              <a:t> </a:t>
            </a:r>
            <a:r>
              <a:rPr lang="en-US" sz="3200" dirty="0" smtClean="0"/>
              <a:t>the </a:t>
            </a:r>
            <a:r>
              <a:rPr lang="en-US" sz="3200" dirty="0"/>
              <a:t>restaurant recommended menu is Jim-</a:t>
            </a:r>
            <a:r>
              <a:rPr lang="en-US" sz="3200" dirty="0" err="1"/>
              <a:t>Jum</a:t>
            </a:r>
            <a:r>
              <a:rPr lang="en-US" sz="3200" dirty="0"/>
              <a:t>, </a:t>
            </a:r>
            <a:r>
              <a:rPr lang="en-US" sz="3200" b="1" dirty="0"/>
              <a:t>Hot Pot with Pork/Beef/Seafood (Clear Soup</a:t>
            </a:r>
            <a:r>
              <a:rPr lang="en-US" sz="3200" b="1" dirty="0" smtClean="0"/>
              <a:t>).</a:t>
            </a:r>
            <a:endParaRPr lang="th-TH" sz="3200" b="1" dirty="0"/>
          </a:p>
        </p:txBody>
      </p:sp>
    </p:spTree>
    <p:extLst>
      <p:ext uri="{BB962C8B-B14F-4D97-AF65-F5344CB8AC3E}">
        <p14:creationId xmlns:p14="http://schemas.microsoft.com/office/powerpoint/2010/main" val="418216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399998"/>
            <a:ext cx="12192000" cy="5672998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07211" y="32236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Example 10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07211" y="1647923"/>
            <a:ext cx="10515600" cy="553210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th-TH" sz="4000" b="1" u="sng" dirty="0" smtClean="0">
                <a:cs typeface="+mj-cs"/>
              </a:rPr>
              <a:t>ข้าว</a:t>
            </a:r>
            <a:r>
              <a:rPr lang="th-TH" sz="4000" b="1" u="sng" dirty="0">
                <a:cs typeface="+mj-cs"/>
              </a:rPr>
              <a:t>เหนียว</a:t>
            </a:r>
            <a:r>
              <a:rPr lang="th-TH" sz="4000" b="1" u="sng" dirty="0" smtClean="0">
                <a:cs typeface="+mj-cs"/>
              </a:rPr>
              <a:t>มะม่วงเป็นหนึ่งในขนมหวานขึ้นชื่อของประเทศไทย </a:t>
            </a:r>
            <a:endParaRPr lang="en-US" sz="4000" b="1" u="sng" dirty="0" smtClean="0">
              <a:cs typeface="+mj-c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4400" dirty="0" smtClean="0"/>
              <a:t>	</a:t>
            </a:r>
            <a:r>
              <a:rPr lang="en-US" sz="3600" dirty="0" smtClean="0">
                <a:sym typeface="Wingdings" pitchFamily="2" charset="2"/>
              </a:rPr>
              <a:t> </a:t>
            </a:r>
            <a:r>
              <a:rPr lang="en-US" sz="3600" dirty="0" smtClean="0"/>
              <a:t>One of popular </a:t>
            </a:r>
            <a:r>
              <a:rPr lang="en-US" sz="3600" dirty="0"/>
              <a:t>Thai dessert </a:t>
            </a:r>
            <a:r>
              <a:rPr lang="en-US" sz="3600" dirty="0" err="1" smtClean="0"/>
              <a:t>khao</a:t>
            </a:r>
            <a:r>
              <a:rPr lang="en-US" sz="3600" dirty="0" smtClean="0"/>
              <a:t> </a:t>
            </a:r>
            <a:r>
              <a:rPr lang="en-US" sz="3600" dirty="0" err="1"/>
              <a:t>niew</a:t>
            </a:r>
            <a:r>
              <a:rPr lang="en-US" sz="3600" dirty="0"/>
              <a:t> ma </a:t>
            </a:r>
            <a:r>
              <a:rPr lang="en-US" sz="3600" dirty="0" err="1" smtClean="0"/>
              <a:t>muang</a:t>
            </a:r>
            <a:r>
              <a:rPr lang="en-US" sz="3600" dirty="0" smtClean="0"/>
              <a:t>, </a:t>
            </a:r>
            <a:r>
              <a:rPr lang="en-US" sz="3600" b="1" dirty="0"/>
              <a:t>s</a:t>
            </a:r>
            <a:r>
              <a:rPr lang="en-US" sz="3600" b="1" dirty="0" smtClean="0"/>
              <a:t>weet </a:t>
            </a:r>
            <a:r>
              <a:rPr lang="en-US" sz="3600" b="1" dirty="0"/>
              <a:t>sticky rice with  </a:t>
            </a:r>
            <a:r>
              <a:rPr lang="en-US" sz="3600" b="1" dirty="0" smtClean="0"/>
              <a:t>sweet </a:t>
            </a:r>
            <a:r>
              <a:rPr lang="en-US" sz="3600" b="1" dirty="0"/>
              <a:t>ripened </a:t>
            </a:r>
            <a:r>
              <a:rPr lang="en-US" sz="3600" b="1" dirty="0" smtClean="0"/>
              <a:t>mango top </a:t>
            </a:r>
            <a:r>
              <a:rPr lang="en-US" sz="3600" b="1" dirty="0"/>
              <a:t>with additional coconut </a:t>
            </a:r>
            <a:r>
              <a:rPr lang="en-US" sz="3600" b="1" dirty="0" smtClean="0"/>
              <a:t>milk.</a:t>
            </a:r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182777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2144111"/>
            <a:ext cx="12192000" cy="2254469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260382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>
                <a:latin typeface="+mn-lt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28720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532210"/>
            <a:ext cx="12192000" cy="4895056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38225" y="53221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Definition of translation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1115" y="1673764"/>
            <a:ext cx="1116977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 smtClean="0"/>
              <a:t>	</a:t>
            </a:r>
            <a:r>
              <a:rPr lang="en-US" sz="3200" dirty="0"/>
              <a:t>“Translating consists in reproducing in the receptor language the closest natural equivalent of the source language message, first in terms of </a:t>
            </a:r>
            <a:r>
              <a:rPr lang="en-US" sz="3200" b="1" dirty="0"/>
              <a:t>meaning</a:t>
            </a:r>
            <a:r>
              <a:rPr lang="en-US" sz="3200" dirty="0"/>
              <a:t> and secondly in terms of </a:t>
            </a:r>
            <a:r>
              <a:rPr lang="en-US" sz="3200" b="1" dirty="0" smtClean="0"/>
              <a:t>style</a:t>
            </a:r>
            <a:r>
              <a:rPr lang="en-US" sz="3200" dirty="0" smtClean="0"/>
              <a:t>” </a:t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dirty="0" err="1" smtClean="0"/>
              <a:t>Nida</a:t>
            </a:r>
            <a:r>
              <a:rPr lang="en-US" sz="3200" dirty="0"/>
              <a:t> </a:t>
            </a:r>
            <a:r>
              <a:rPr lang="en-US" sz="3200" dirty="0" smtClean="0"/>
              <a:t>&amp; Taber, 1969). 	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194112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351055"/>
            <a:ext cx="12192000" cy="6092877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1753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Bibliography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17430" y="1122392"/>
            <a:ext cx="11049000" cy="505484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Andersen, T. D. (1998). Perceived authenticity: The fourth criterion of </a:t>
            </a:r>
            <a:r>
              <a:rPr lang="en-US" dirty="0" smtClean="0"/>
              <a:t>good 	translation</a:t>
            </a:r>
            <a:r>
              <a:rPr lang="en-US" dirty="0"/>
              <a:t>. </a:t>
            </a:r>
            <a:r>
              <a:rPr lang="en-US" i="1" dirty="0" smtClean="0"/>
              <a:t>Notes </a:t>
            </a:r>
            <a:r>
              <a:rPr lang="en-US" i="1" dirty="0"/>
              <a:t>on Translation, 12</a:t>
            </a:r>
            <a:r>
              <a:rPr lang="en-US" dirty="0"/>
              <a:t>(3), 1-13</a:t>
            </a:r>
            <a:r>
              <a:rPr lang="en-US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err="1" smtClean="0"/>
              <a:t>Newmark</a:t>
            </a:r>
            <a:r>
              <a:rPr lang="en-US" dirty="0" smtClean="0"/>
              <a:t>, P. (1988). </a:t>
            </a:r>
            <a:r>
              <a:rPr lang="en-US" i="1" dirty="0" smtClean="0"/>
              <a:t>A textbook of translation</a:t>
            </a:r>
            <a:r>
              <a:rPr lang="en-US" dirty="0" smtClean="0"/>
              <a:t>. New York: Prentice Hall 	International.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err="1" smtClean="0"/>
              <a:t>Nida</a:t>
            </a:r>
            <a:r>
              <a:rPr lang="en-US" dirty="0"/>
              <a:t>, E. A., &amp; Taber, C. R. (1969). </a:t>
            </a:r>
            <a:r>
              <a:rPr lang="en-US" i="1" dirty="0"/>
              <a:t>The theory and practice of translation.</a:t>
            </a:r>
            <a:r>
              <a:rPr lang="en-US" dirty="0"/>
              <a:t> Leiden: </a:t>
            </a:r>
            <a:r>
              <a:rPr lang="en-US" dirty="0" smtClean="0"/>
              <a:t>	E</a:t>
            </a:r>
            <a:r>
              <a:rPr lang="en-US" dirty="0"/>
              <a:t>. J. </a:t>
            </a:r>
            <a:r>
              <a:rPr lang="en-US" dirty="0" smtClean="0"/>
              <a:t>Brill.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err="1" smtClean="0"/>
              <a:t>Sangcharoon</a:t>
            </a:r>
            <a:r>
              <a:rPr lang="en-US" dirty="0" smtClean="0"/>
              <a:t>, T. (2009). </a:t>
            </a:r>
            <a:r>
              <a:rPr lang="en-US" i="1" dirty="0" smtClean="0"/>
              <a:t>A translation of “The Step Child” by Donna Ford and 	Linda Watson-Brown with an analysis</a:t>
            </a:r>
            <a:r>
              <a:rPr lang="en-US" dirty="0" smtClean="0"/>
              <a:t>. Bangkok: </a:t>
            </a:r>
            <a:r>
              <a:rPr lang="en-US" dirty="0" err="1" smtClean="0"/>
              <a:t>Thammasat</a:t>
            </a:r>
            <a:r>
              <a:rPr lang="en-US" dirty="0" smtClean="0"/>
              <a:t> University.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87685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66775" y="25082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>
                <a:latin typeface="+mn-lt"/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58954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419100"/>
            <a:ext cx="12192000" cy="5665588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09675" y="52089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Characteristics </a:t>
            </a:r>
            <a:r>
              <a:rPr lang="en-US" sz="4000" b="1" dirty="0"/>
              <a:t>of </a:t>
            </a:r>
            <a:r>
              <a:rPr lang="en-US" sz="4000" b="1" dirty="0" smtClean="0"/>
              <a:t>a good translation</a:t>
            </a:r>
            <a:endParaRPr lang="th-TH" sz="4000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57275" y="164465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 smtClean="0"/>
              <a:t>	A </a:t>
            </a:r>
            <a:r>
              <a:rPr lang="en-US" sz="3200" dirty="0"/>
              <a:t>quality translation should be concerned </a:t>
            </a:r>
            <a:r>
              <a:rPr lang="en-US" sz="3200" dirty="0" smtClean="0"/>
              <a:t>with:</a:t>
            </a:r>
            <a:br>
              <a:rPr lang="en-US" sz="3200" dirty="0" smtClean="0"/>
            </a:br>
            <a:r>
              <a:rPr lang="en-US" sz="3200" dirty="0" smtClean="0"/>
              <a:t>(Andersen, 1998)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en-US" sz="3200" dirty="0" smtClean="0"/>
              <a:t>Naturalness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en-US" sz="3200" dirty="0" smtClean="0"/>
              <a:t>Clarity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en-US" sz="3200" dirty="0" smtClean="0"/>
              <a:t>Accuracy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4266202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532210"/>
            <a:ext cx="12192000" cy="4868465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37248" y="392761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1. Naturalness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64079" y="1718324"/>
            <a:ext cx="11061939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 smtClean="0"/>
              <a:t>	Translation </a:t>
            </a:r>
            <a:r>
              <a:rPr lang="en-US" sz="3200" dirty="0"/>
              <a:t>should be translated in </a:t>
            </a:r>
            <a:r>
              <a:rPr lang="en-US" sz="3200" b="1" dirty="0"/>
              <a:t>natural </a:t>
            </a:r>
            <a:r>
              <a:rPr lang="en-US" sz="3200" b="1" dirty="0" smtClean="0"/>
              <a:t>way.</a:t>
            </a:r>
            <a:endParaRPr lang="en-US" sz="32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 smtClean="0">
                <a:sym typeface="Wingdings" panose="05000000000000000000" pitchFamily="2" charset="2"/>
              </a:rPr>
              <a:t>	 </a:t>
            </a:r>
            <a:r>
              <a:rPr lang="en-US" sz="3200" dirty="0" smtClean="0"/>
              <a:t>to </a:t>
            </a:r>
            <a:r>
              <a:rPr lang="en-US" sz="3200" dirty="0"/>
              <a:t>make the readers feel as if they did not read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	the translated text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60423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1451372"/>
            <a:ext cx="12192000" cy="2763081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57378" y="1316236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2. Clarity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 smtClean="0"/>
              <a:t>	Translation </a:t>
            </a:r>
            <a:r>
              <a:rPr lang="en-US" sz="3200" dirty="0"/>
              <a:t>should be easily </a:t>
            </a:r>
            <a:r>
              <a:rPr lang="en-US" sz="3200" dirty="0" smtClean="0"/>
              <a:t>understood.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122406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1256829"/>
            <a:ext cx="12192000" cy="2832092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71036" y="125682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3. Accuracy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2312119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 smtClean="0"/>
              <a:t>	Translation </a:t>
            </a:r>
            <a:r>
              <a:rPr lang="en-US" sz="3200" dirty="0"/>
              <a:t>should be </a:t>
            </a:r>
            <a:r>
              <a:rPr lang="en-US" sz="3200" b="1" dirty="0"/>
              <a:t>faithful</a:t>
            </a:r>
            <a:r>
              <a:rPr lang="en-US" sz="3200" dirty="0"/>
              <a:t> to the original </a:t>
            </a:r>
            <a:r>
              <a:rPr lang="en-US" sz="3200" dirty="0" smtClean="0"/>
              <a:t>text.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43777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0" y="532209"/>
            <a:ext cx="12192000" cy="5478065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46743" y="1658936"/>
            <a:ext cx="75184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b="1" u="sng" dirty="0"/>
              <a:t>SL </a:t>
            </a:r>
            <a:r>
              <a:rPr lang="en-US" sz="3200" b="1" u="sng" dirty="0" smtClean="0"/>
              <a:t>Emphasis</a:t>
            </a:r>
            <a:r>
              <a:rPr lang="en-US" dirty="0" smtClean="0"/>
              <a:t>				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Word-for-word Translation		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    Literal Translation			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            Faithful Translation</a:t>
            </a:r>
            <a:r>
              <a:rPr lang="en-US" dirty="0"/>
              <a:t>				</a:t>
            </a:r>
            <a:r>
              <a:rPr lang="en-US" dirty="0" smtClean="0"/>
              <a:t>                               	      </a:t>
            </a:r>
            <a:r>
              <a:rPr lang="en-US" b="1" dirty="0" smtClean="0"/>
              <a:t>Semantic Translation</a:t>
            </a:r>
            <a:r>
              <a:rPr lang="en-US" dirty="0" smtClean="0"/>
              <a:t>					</a:t>
            </a:r>
            <a:endParaRPr lang="th-TH" b="1" dirty="0"/>
          </a:p>
        </p:txBody>
      </p:sp>
      <p:sp>
        <p:nvSpPr>
          <p:cNvPr id="5" name="ชื่อเรื่อง 4"/>
          <p:cNvSpPr>
            <a:spLocks noGrp="1"/>
          </p:cNvSpPr>
          <p:nvPr>
            <p:ph type="title"/>
          </p:nvPr>
        </p:nvSpPr>
        <p:spPr>
          <a:xfrm>
            <a:off x="900112" y="384175"/>
            <a:ext cx="10515600" cy="1325563"/>
          </a:xfrm>
        </p:spPr>
        <p:txBody>
          <a:bodyPr/>
          <a:lstStyle/>
          <a:p>
            <a:r>
              <a:rPr lang="en-US" b="1" dirty="0"/>
              <a:t>Types of </a:t>
            </a:r>
            <a:r>
              <a:rPr lang="en-US" b="1" dirty="0" smtClean="0"/>
              <a:t>translation</a:t>
            </a:r>
            <a:r>
              <a:rPr lang="en-US" sz="4000" b="1" dirty="0" smtClean="0"/>
              <a:t> </a:t>
            </a:r>
            <a:r>
              <a:rPr lang="en-US" sz="3200" dirty="0" smtClean="0"/>
              <a:t>(</a:t>
            </a:r>
            <a:r>
              <a:rPr lang="en-US" sz="3200" dirty="0" err="1" smtClean="0"/>
              <a:t>Newmark</a:t>
            </a:r>
            <a:r>
              <a:rPr lang="en-US" sz="3200" dirty="0" smtClean="0"/>
              <a:t>, 1988</a:t>
            </a:r>
            <a:r>
              <a:rPr lang="en-US" sz="3200" dirty="0"/>
              <a:t>)</a:t>
            </a:r>
            <a:endParaRPr lang="th-TH" sz="3200" dirty="0"/>
          </a:p>
        </p:txBody>
      </p:sp>
      <p:sp>
        <p:nvSpPr>
          <p:cNvPr id="6" name="ตัวแทนเนื้อหา 2"/>
          <p:cNvSpPr txBox="1">
            <a:spLocks/>
          </p:cNvSpPr>
          <p:nvPr/>
        </p:nvSpPr>
        <p:spPr>
          <a:xfrm>
            <a:off x="7402287" y="1660296"/>
            <a:ext cx="6008914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                 </a:t>
            </a:r>
            <a:r>
              <a:rPr lang="en-US" sz="3200" b="1" u="sng" dirty="0" smtClean="0"/>
              <a:t>TL </a:t>
            </a:r>
            <a:r>
              <a:rPr lang="en-US" sz="3200" b="1" u="sng" dirty="0"/>
              <a:t>emphasis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                       Adaptation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                Free Translation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            Idiomatic Translation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    Communicative Translation</a:t>
            </a:r>
            <a:endParaRPr lang="th-TH" sz="2400" b="1" dirty="0"/>
          </a:p>
        </p:txBody>
      </p:sp>
      <p:cxnSp>
        <p:nvCxnSpPr>
          <p:cNvPr id="15" name="ลูกศรเชื่อมต่อแบบตรง 14"/>
          <p:cNvCxnSpPr/>
          <p:nvPr/>
        </p:nvCxnSpPr>
        <p:spPr>
          <a:xfrm>
            <a:off x="4412343" y="2743200"/>
            <a:ext cx="2017486" cy="2496457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ลูกศรเชื่อมต่อแบบตรง 17"/>
          <p:cNvCxnSpPr/>
          <p:nvPr/>
        </p:nvCxnSpPr>
        <p:spPr>
          <a:xfrm flipV="1">
            <a:off x="6676571" y="2787917"/>
            <a:ext cx="1915886" cy="245174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36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1343092"/>
            <a:ext cx="12192000" cy="2038462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1667714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/>
              <a:t>How to translate to get the meaning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as </a:t>
            </a:r>
            <a:r>
              <a:rPr lang="en-US" b="1" dirty="0"/>
              <a:t>much as possible 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2463437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2947</TotalTime>
  <Words>292</Words>
  <Application>Microsoft Office PowerPoint</Application>
  <PresentationFormat>กำหนดเอง</PresentationFormat>
  <Paragraphs>120</Paragraphs>
  <Slides>31</Slides>
  <Notes>15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31</vt:i4>
      </vt:variant>
    </vt:vector>
  </HeadingPairs>
  <TitlesOfParts>
    <vt:vector size="32" baseType="lpstr">
      <vt:lpstr>ธีมของ Office</vt:lpstr>
      <vt:lpstr>A good translation will convey,  as much as possible,  the meaning of the original text</vt:lpstr>
      <vt:lpstr>Outline of the presentation</vt:lpstr>
      <vt:lpstr>Definition of translation</vt:lpstr>
      <vt:lpstr>Characteristics of a good translation</vt:lpstr>
      <vt:lpstr>1. Naturalness</vt:lpstr>
      <vt:lpstr>2. Clarity</vt:lpstr>
      <vt:lpstr>3. Accuracy</vt:lpstr>
      <vt:lpstr>Types of translation (Newmark, 1988)</vt:lpstr>
      <vt:lpstr>How to translate to get the meaning  as much as possible </vt:lpstr>
      <vt:lpstr>งานนำเสนอ PowerPoint</vt:lpstr>
      <vt:lpstr>Semantic Translation</vt:lpstr>
      <vt:lpstr>Semantic Translation</vt:lpstr>
      <vt:lpstr>Communicative Translation</vt:lpstr>
      <vt:lpstr>Communicative Translation</vt:lpstr>
      <vt:lpstr>Semantic + Communicative Translation</vt:lpstr>
      <vt:lpstr>Semantic + Communicative Translation</vt:lpstr>
      <vt:lpstr>Examples: English to Thai translation</vt:lpstr>
      <vt:lpstr>Example 1</vt:lpstr>
      <vt:lpstr>Example 2</vt:lpstr>
      <vt:lpstr>Example 3</vt:lpstr>
      <vt:lpstr>Example 4</vt:lpstr>
      <vt:lpstr>Example 5</vt:lpstr>
      <vt:lpstr>งานนำเสนอ PowerPoint</vt:lpstr>
      <vt:lpstr>Example 6</vt:lpstr>
      <vt:lpstr>Example 7  </vt:lpstr>
      <vt:lpstr>Example 8</vt:lpstr>
      <vt:lpstr>Example 9</vt:lpstr>
      <vt:lpstr>Example 10</vt:lpstr>
      <vt:lpstr>Conclusion</vt:lpstr>
      <vt:lpstr>Bibliography</vt:lpstr>
      <vt:lpstr>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good translation will convey, as much as possible,  the meaning of the original text</dc:title>
  <dc:creator>Chidchanok Triyutharong</dc:creator>
  <cp:lastModifiedBy>SONY_E</cp:lastModifiedBy>
  <cp:revision>83</cp:revision>
  <dcterms:created xsi:type="dcterms:W3CDTF">2016-11-04T17:01:10Z</dcterms:created>
  <dcterms:modified xsi:type="dcterms:W3CDTF">2016-11-21T14:14:51Z</dcterms:modified>
</cp:coreProperties>
</file>