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60" r:id="rId4"/>
    <p:sldId id="262" r:id="rId5"/>
    <p:sldId id="261" r:id="rId6"/>
    <p:sldId id="318" r:id="rId7"/>
    <p:sldId id="320" r:id="rId8"/>
    <p:sldId id="319" r:id="rId9"/>
    <p:sldId id="264" r:id="rId10"/>
    <p:sldId id="279" r:id="rId11"/>
    <p:sldId id="278" r:id="rId12"/>
    <p:sldId id="308" r:id="rId13"/>
    <p:sldId id="307" r:id="rId14"/>
    <p:sldId id="324" r:id="rId15"/>
    <p:sldId id="269" r:id="rId16"/>
    <p:sldId id="311" r:id="rId17"/>
    <p:sldId id="304" r:id="rId18"/>
    <p:sldId id="312" r:id="rId19"/>
    <p:sldId id="310" r:id="rId20"/>
    <p:sldId id="313" r:id="rId21"/>
    <p:sldId id="314" r:id="rId22"/>
    <p:sldId id="315" r:id="rId23"/>
    <p:sldId id="317" r:id="rId24"/>
    <p:sldId id="321" r:id="rId25"/>
    <p:sldId id="325" r:id="rId26"/>
    <p:sldId id="272" r:id="rId27"/>
    <p:sldId id="273" r:id="rId28"/>
    <p:sldId id="323"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75725" autoAdjust="0"/>
  </p:normalViewPr>
  <p:slideViewPr>
    <p:cSldViewPr snapToGrid="0">
      <p:cViewPr>
        <p:scale>
          <a:sx n="60" d="100"/>
          <a:sy n="60" d="100"/>
        </p:scale>
        <p:origin x="-11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38F17-3428-4FE8-9136-272F1DC3F38B}"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5786F-F5B0-43B0-BB2D-9C5B587D7CD2}" type="slidenum">
              <a:rPr lang="en-US" smtClean="0"/>
              <a:t>‹#›</a:t>
            </a:fld>
            <a:endParaRPr lang="en-US"/>
          </a:p>
        </p:txBody>
      </p:sp>
    </p:spTree>
    <p:extLst>
      <p:ext uri="{BB962C8B-B14F-4D97-AF65-F5344CB8AC3E}">
        <p14:creationId xmlns:p14="http://schemas.microsoft.com/office/powerpoint/2010/main" val="161748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วัฒนธรรม เป็นปัญหาหลักที่นักแปลต้องพบ</a:t>
            </a:r>
            <a:r>
              <a:rPr lang="th-TH" baseline="0" dirty="0" smtClean="0"/>
              <a:t> ซึ่งวัฒนธรรมจะทำให้การแปลงานประพันธ์ผิดพลาดและอาจทำให้เกิดความเข้าใจผิดเกี่ยวกับตัวแปลต้นฉบับได้</a:t>
            </a:r>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1</a:t>
            </a:fld>
            <a:endParaRPr lang="en-US"/>
          </a:p>
        </p:txBody>
      </p:sp>
    </p:spTree>
    <p:extLst>
      <p:ext uri="{BB962C8B-B14F-4D97-AF65-F5344CB8AC3E}">
        <p14:creationId xmlns:p14="http://schemas.microsoft.com/office/powerpoint/2010/main" val="18165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sz="1600" b="1" dirty="0" smtClean="0">
                <a:solidFill>
                  <a:schemeClr val="bg1"/>
                </a:solidFill>
                <a:cs typeface="Times New Roman" panose="02020603050405020304" pitchFamily="18" charset="0"/>
              </a:rPr>
              <a:t>G</a:t>
            </a:r>
            <a:r>
              <a:rPr lang="en-US" altLang="en-US" sz="1200" b="1" dirty="0" smtClean="0">
                <a:solidFill>
                  <a:schemeClr val="bg1"/>
                </a:solidFill>
                <a:cs typeface="Times New Roman" panose="02020603050405020304" pitchFamily="18" charset="0"/>
              </a:rPr>
              <a:t>eneric words include all sets of words referring to words that are grouped together in a language and given a class name (Larson, 1998, p.72). </a:t>
            </a:r>
            <a:br>
              <a:rPr lang="en-US" altLang="en-US" sz="1200" b="1" dirty="0" smtClean="0">
                <a:solidFill>
                  <a:schemeClr val="bg1"/>
                </a:solidFill>
                <a:cs typeface="Times New Roman" panose="02020603050405020304" pitchFamily="18" charset="0"/>
              </a:rPr>
            </a:br>
            <a:endParaRPr lang="en-US" altLang="en-US" sz="1200" b="1" dirty="0" smtClean="0">
              <a:solidFill>
                <a:schemeClr val="bg1"/>
              </a:solidFill>
              <a:cs typeface="Times New Roman" panose="02020603050405020304" pitchFamily="18" charset="0"/>
            </a:endParaRPr>
          </a:p>
          <a:p>
            <a:pPr lvl="0" eaLnBrk="0" fontAlgn="base" hangingPunct="0">
              <a:spcBef>
                <a:spcPct val="0"/>
              </a:spcBef>
              <a:spcAft>
                <a:spcPct val="0"/>
              </a:spcAft>
            </a:pPr>
            <a:r>
              <a:rPr lang="en-US" altLang="en-US" sz="1600" b="1" dirty="0" smtClean="0">
                <a:solidFill>
                  <a:schemeClr val="bg1"/>
                </a:solidFill>
                <a:cs typeface="Times New Roman" panose="02020603050405020304" pitchFamily="18" charset="0"/>
              </a:rPr>
              <a:t>O</a:t>
            </a:r>
            <a:r>
              <a:rPr lang="en-US" altLang="en-US" sz="1200" b="1" dirty="0" smtClean="0">
                <a:solidFill>
                  <a:schemeClr val="bg1"/>
                </a:solidFill>
                <a:cs typeface="Times New Roman" panose="02020603050405020304" pitchFamily="18" charset="0"/>
              </a:rPr>
              <a:t>n the other hand, specific words have additional components of meaning as well as the meaning of the generic term (Larson, 1998, p.72). </a:t>
            </a: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10</a:t>
            </a:fld>
            <a:endParaRPr lang="en-US"/>
          </a:p>
        </p:txBody>
      </p:sp>
    </p:spTree>
    <p:extLst>
      <p:ext uri="{BB962C8B-B14F-4D97-AF65-F5344CB8AC3E}">
        <p14:creationId xmlns:p14="http://schemas.microsoft.com/office/powerpoint/2010/main" val="69478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u="sng" dirty="0" smtClean="0">
                <a:solidFill>
                  <a:schemeClr val="bg1"/>
                </a:solidFill>
              </a:rPr>
              <a:t>Remark</a:t>
            </a:r>
            <a:endParaRPr lang="en-US" sz="2000" b="1" dirty="0" smtClean="0">
              <a:solidFill>
                <a:schemeClr val="bg1"/>
              </a:solidFill>
            </a:endParaRPr>
          </a:p>
          <a:p>
            <a:pPr lvl="1" fontAlgn="base"/>
            <a:endParaRPr lang="en-US" sz="2000" b="1" dirty="0" smtClean="0">
              <a:solidFill>
                <a:schemeClr val="bg1"/>
              </a:solidFill>
            </a:endParaRPr>
          </a:p>
          <a:p>
            <a:pPr lvl="1" fontAlgn="base"/>
            <a:r>
              <a:rPr lang="en-US" sz="2000" b="1" dirty="0" smtClean="0">
                <a:solidFill>
                  <a:schemeClr val="bg1"/>
                </a:solidFill>
              </a:rPr>
              <a:t>The word </a:t>
            </a:r>
            <a:r>
              <a:rPr lang="en-US" sz="2000" b="1" u="sng" dirty="0" smtClean="0">
                <a:solidFill>
                  <a:srgbClr val="FF0000"/>
                </a:solidFill>
              </a:rPr>
              <a:t>drawn</a:t>
            </a:r>
            <a:r>
              <a:rPr lang="en-US" sz="2000" b="1" dirty="0" smtClean="0">
                <a:solidFill>
                  <a:schemeClr val="bg1"/>
                </a:solidFill>
              </a:rPr>
              <a:t> in source language means to move something by pulling it or them gently, </a:t>
            </a:r>
            <a:r>
              <a:rPr lang="th-TH" sz="2400" b="1" u="sng" dirty="0" smtClean="0">
                <a:solidFill>
                  <a:srgbClr val="FF0000"/>
                </a:solidFill>
              </a:rPr>
              <a:t>คลุมโปง </a:t>
            </a:r>
            <a:r>
              <a:rPr lang="en-US" sz="2000" b="1" dirty="0" smtClean="0">
                <a:solidFill>
                  <a:schemeClr val="bg1"/>
                </a:solidFill>
              </a:rPr>
              <a:t>in receptor language. In this case, the translator chose the word </a:t>
            </a:r>
            <a:r>
              <a:rPr lang="th-TH" sz="2400" b="1" u="sng" dirty="0" smtClean="0">
                <a:solidFill>
                  <a:srgbClr val="FF0000"/>
                </a:solidFill>
              </a:rPr>
              <a:t>คลุมโปง</a:t>
            </a:r>
            <a:r>
              <a:rPr lang="en-US" sz="2400" b="1" u="sng" dirty="0" smtClean="0">
                <a:solidFill>
                  <a:srgbClr val="FF0000"/>
                </a:solidFill>
              </a:rPr>
              <a:t> </a:t>
            </a:r>
            <a:r>
              <a:rPr lang="en-US" sz="2000" b="1" dirty="0" smtClean="0">
                <a:solidFill>
                  <a:schemeClr val="bg1"/>
                </a:solidFill>
              </a:rPr>
              <a:t>to translate </a:t>
            </a:r>
            <a:r>
              <a:rPr lang="en-US" sz="2000" b="1" u="sng" dirty="0" smtClean="0">
                <a:solidFill>
                  <a:srgbClr val="FF0000"/>
                </a:solidFill>
              </a:rPr>
              <a:t>drawn</a:t>
            </a:r>
            <a:r>
              <a:rPr lang="en-US" sz="2000" b="1" dirty="0" smtClean="0">
                <a:solidFill>
                  <a:schemeClr val="bg1"/>
                </a:solidFill>
              </a:rPr>
              <a:t> that shown the specific of cover the body completely.</a:t>
            </a:r>
          </a:p>
          <a:p>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11</a:t>
            </a:fld>
            <a:endParaRPr lang="en-US"/>
          </a:p>
        </p:txBody>
      </p:sp>
    </p:spTree>
    <p:extLst>
      <p:ext uri="{BB962C8B-B14F-4D97-AF65-F5344CB8AC3E}">
        <p14:creationId xmlns:p14="http://schemas.microsoft.com/office/powerpoint/2010/main" val="346656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u="sng" dirty="0" smtClean="0">
                <a:solidFill>
                  <a:schemeClr val="bg1"/>
                </a:solidFill>
              </a:rPr>
              <a:t>Remark</a:t>
            </a:r>
            <a:endParaRPr lang="en-US" sz="2000" b="1" dirty="0" smtClean="0">
              <a:solidFill>
                <a:schemeClr val="bg1"/>
              </a:solidFill>
            </a:endParaRPr>
          </a:p>
          <a:p>
            <a:pPr lvl="1" fontAlgn="base"/>
            <a:endParaRPr lang="en-US" sz="2000" b="1" dirty="0" smtClean="0">
              <a:solidFill>
                <a:schemeClr val="bg1"/>
              </a:solidFill>
            </a:endParaRPr>
          </a:p>
          <a:p>
            <a:pPr lvl="1" fontAlgn="base"/>
            <a:r>
              <a:rPr lang="en-US" sz="2000" b="1" dirty="0" smtClean="0">
                <a:solidFill>
                  <a:schemeClr val="bg1"/>
                </a:solidFill>
              </a:rPr>
              <a:t>The word</a:t>
            </a:r>
            <a:r>
              <a:rPr lang="th-TH" sz="2000" b="1" dirty="0" smtClean="0">
                <a:solidFill>
                  <a:schemeClr val="bg1"/>
                </a:solidFill>
              </a:rPr>
              <a:t> </a:t>
            </a:r>
            <a:r>
              <a:rPr lang="en-US" sz="2000" b="1" dirty="0" smtClean="0">
                <a:solidFill>
                  <a:schemeClr val="bg1"/>
                </a:solidFill>
              </a:rPr>
              <a:t>''</a:t>
            </a:r>
            <a:r>
              <a:rPr lang="en-US" sz="2000" b="1" u="sng" dirty="0" smtClean="0">
                <a:solidFill>
                  <a:srgbClr val="FF0000"/>
                </a:solidFill>
              </a:rPr>
              <a:t>word</a:t>
            </a:r>
            <a:r>
              <a:rPr lang="en-US" sz="2000" b="1" dirty="0" smtClean="0">
                <a:solidFill>
                  <a:schemeClr val="bg1"/>
                </a:solidFill>
              </a:rPr>
              <a:t>'' in</a:t>
            </a:r>
            <a:r>
              <a:rPr lang="th-TH" sz="2000" b="1" dirty="0" smtClean="0">
                <a:solidFill>
                  <a:schemeClr val="bg1"/>
                </a:solidFill>
              </a:rPr>
              <a:t> </a:t>
            </a:r>
            <a:r>
              <a:rPr lang="en-US" sz="2000" b="1" dirty="0" smtClean="0">
                <a:solidFill>
                  <a:schemeClr val="bg1"/>
                </a:solidFill>
              </a:rPr>
              <a:t>source language</a:t>
            </a:r>
            <a:r>
              <a:rPr lang="th-TH" sz="2000" b="1" dirty="0" smtClean="0">
                <a:solidFill>
                  <a:schemeClr val="bg1"/>
                </a:solidFill>
              </a:rPr>
              <a:t> </a:t>
            </a:r>
            <a:r>
              <a:rPr lang="en-US" sz="2000" b="1" dirty="0" smtClean="0">
                <a:solidFill>
                  <a:schemeClr val="bg1"/>
                </a:solidFill>
              </a:rPr>
              <a:t>means</a:t>
            </a:r>
            <a:r>
              <a:rPr lang="th-TH" sz="2000" b="1" dirty="0" smtClean="0">
                <a:solidFill>
                  <a:schemeClr val="bg1"/>
                </a:solidFill>
              </a:rPr>
              <a:t> </a:t>
            </a:r>
            <a:r>
              <a:rPr lang="en-US" sz="2000" b="1" dirty="0" smtClean="0">
                <a:solidFill>
                  <a:schemeClr val="bg1"/>
                </a:solidFill>
              </a:rPr>
              <a:t>something can</a:t>
            </a:r>
            <a:r>
              <a:rPr lang="th-TH" sz="2000" b="1" dirty="0" smtClean="0">
                <a:solidFill>
                  <a:schemeClr val="bg1"/>
                </a:solidFill>
              </a:rPr>
              <a:t> </a:t>
            </a:r>
            <a:r>
              <a:rPr lang="en-US" sz="2000" b="1" dirty="0" smtClean="0">
                <a:solidFill>
                  <a:schemeClr val="bg1"/>
                </a:solidFill>
              </a:rPr>
              <a:t>be spoken or</a:t>
            </a:r>
            <a:r>
              <a:rPr lang="th-TH" sz="2000" b="1" dirty="0" smtClean="0">
                <a:solidFill>
                  <a:schemeClr val="bg1"/>
                </a:solidFill>
              </a:rPr>
              <a:t> </a:t>
            </a:r>
            <a:r>
              <a:rPr lang="en-US" sz="2000" b="1" dirty="0" smtClean="0">
                <a:solidFill>
                  <a:schemeClr val="bg1"/>
                </a:solidFill>
              </a:rPr>
              <a:t>written</a:t>
            </a:r>
            <a:r>
              <a:rPr lang="en-US" sz="2400" b="1" dirty="0" smtClean="0">
                <a:solidFill>
                  <a:schemeClr val="bg1"/>
                </a:solidFill>
              </a:rPr>
              <a:t>, </a:t>
            </a:r>
            <a:r>
              <a:rPr lang="th-TH" sz="2400" b="1" u="sng" dirty="0" smtClean="0">
                <a:solidFill>
                  <a:srgbClr val="FF0000"/>
                </a:solidFill>
              </a:rPr>
              <a:t>ข่าวคราว </a:t>
            </a:r>
            <a:r>
              <a:rPr lang="en-US" sz="2000" b="1" dirty="0" smtClean="0">
                <a:solidFill>
                  <a:schemeClr val="bg1"/>
                </a:solidFill>
              </a:rPr>
              <a:t>in receptor</a:t>
            </a:r>
            <a:r>
              <a:rPr lang="th-TH" sz="2000" b="1" dirty="0" smtClean="0">
                <a:solidFill>
                  <a:schemeClr val="bg1"/>
                </a:solidFill>
              </a:rPr>
              <a:t> </a:t>
            </a:r>
            <a:r>
              <a:rPr lang="en-US" sz="2000" b="1" dirty="0" smtClean="0">
                <a:solidFill>
                  <a:schemeClr val="bg1"/>
                </a:solidFill>
              </a:rPr>
              <a:t>language means</a:t>
            </a:r>
            <a:r>
              <a:rPr lang="th-TH" sz="2000" b="1" dirty="0" smtClean="0">
                <a:solidFill>
                  <a:schemeClr val="bg1"/>
                </a:solidFill>
              </a:rPr>
              <a:t> </a:t>
            </a:r>
            <a:r>
              <a:rPr lang="en-US" sz="2000" b="1" dirty="0" smtClean="0">
                <a:solidFill>
                  <a:schemeClr val="bg1"/>
                </a:solidFill>
              </a:rPr>
              <a:t>a news from his</a:t>
            </a:r>
            <a:r>
              <a:rPr lang="th-TH" sz="2000" b="1" dirty="0" smtClean="0">
                <a:solidFill>
                  <a:schemeClr val="bg1"/>
                </a:solidFill>
              </a:rPr>
              <a:t> </a:t>
            </a:r>
            <a:r>
              <a:rPr lang="en-US" sz="2000" b="1" dirty="0" smtClean="0">
                <a:solidFill>
                  <a:schemeClr val="bg1"/>
                </a:solidFill>
              </a:rPr>
              <a:t>friends. The</a:t>
            </a:r>
            <a:r>
              <a:rPr lang="th-TH" sz="2000" b="1" dirty="0" smtClean="0">
                <a:solidFill>
                  <a:schemeClr val="bg1"/>
                </a:solidFill>
              </a:rPr>
              <a:t> </a:t>
            </a:r>
            <a:r>
              <a:rPr lang="en-US" sz="2000" b="1" dirty="0" smtClean="0">
                <a:solidFill>
                  <a:schemeClr val="bg1"/>
                </a:solidFill>
              </a:rPr>
              <a:t>word</a:t>
            </a:r>
            <a:r>
              <a:rPr lang="th-TH" sz="2000" b="1" dirty="0" smtClean="0">
                <a:solidFill>
                  <a:schemeClr val="bg1"/>
                </a:solidFill>
              </a:rPr>
              <a:t> </a:t>
            </a:r>
            <a:r>
              <a:rPr lang="en-US" sz="2000" b="1" dirty="0" smtClean="0">
                <a:solidFill>
                  <a:schemeClr val="bg1"/>
                </a:solidFill>
              </a:rPr>
              <a:t>"</a:t>
            </a:r>
            <a:r>
              <a:rPr lang="th-TH" sz="2400" b="1" u="sng" dirty="0" smtClean="0">
                <a:solidFill>
                  <a:srgbClr val="FF0000"/>
                </a:solidFill>
              </a:rPr>
              <a:t>ข่าวคราว </a:t>
            </a:r>
            <a:r>
              <a:rPr lang="th-TH" sz="2000" b="1" dirty="0" smtClean="0">
                <a:solidFill>
                  <a:schemeClr val="bg1"/>
                </a:solidFill>
              </a:rPr>
              <a:t>“ </a:t>
            </a:r>
            <a:r>
              <a:rPr lang="en-US" sz="2000" b="1" dirty="0" smtClean="0">
                <a:solidFill>
                  <a:schemeClr val="bg1"/>
                </a:solidFill>
              </a:rPr>
              <a:t>illustrates very</a:t>
            </a:r>
            <a:r>
              <a:rPr lang="th-TH" sz="2000" b="1" dirty="0" smtClean="0">
                <a:solidFill>
                  <a:schemeClr val="bg1"/>
                </a:solidFill>
              </a:rPr>
              <a:t> </a:t>
            </a:r>
            <a:r>
              <a:rPr lang="en-US" sz="2000" b="1" dirty="0" smtClean="0">
                <a:solidFill>
                  <a:schemeClr val="bg1"/>
                </a:solidFill>
              </a:rPr>
              <a:t>specific about</a:t>
            </a:r>
            <a:r>
              <a:rPr lang="th-TH" sz="2000" b="1" dirty="0" smtClean="0">
                <a:solidFill>
                  <a:schemeClr val="bg1"/>
                </a:solidFill>
              </a:rPr>
              <a:t> </a:t>
            </a:r>
            <a:r>
              <a:rPr lang="en-US" sz="2000" b="1" dirty="0" smtClean="0">
                <a:solidFill>
                  <a:schemeClr val="bg1"/>
                </a:solidFill>
              </a:rPr>
              <a:t>in receptor</a:t>
            </a:r>
            <a:r>
              <a:rPr lang="th-TH" sz="2000" b="1" dirty="0" smtClean="0">
                <a:solidFill>
                  <a:schemeClr val="bg1"/>
                </a:solidFill>
              </a:rPr>
              <a:t> </a:t>
            </a:r>
            <a:r>
              <a:rPr lang="en-US" sz="2000" b="1" dirty="0" smtClean="0">
                <a:solidFill>
                  <a:schemeClr val="bg1"/>
                </a:solidFill>
              </a:rPr>
              <a:t>language.</a:t>
            </a:r>
            <a:endParaRPr lang="en-US" sz="1600" dirty="0" smtClean="0">
              <a:solidFill>
                <a:schemeClr val="bg1"/>
              </a:solidFill>
            </a:endParaRPr>
          </a:p>
          <a:p>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12</a:t>
            </a:fld>
            <a:endParaRPr lang="en-US"/>
          </a:p>
        </p:txBody>
      </p:sp>
    </p:spTree>
    <p:extLst>
      <p:ext uri="{BB962C8B-B14F-4D97-AF65-F5344CB8AC3E}">
        <p14:creationId xmlns:p14="http://schemas.microsoft.com/office/powerpoint/2010/main" val="94911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separation in source language means the act of separating people or things, </a:t>
            </a:r>
            <a:r>
              <a:rPr lang="th-TH" dirty="0" smtClean="0"/>
              <a:t>ซ่อน </a:t>
            </a:r>
            <a:r>
              <a:rPr lang="en-US" dirty="0" smtClean="0"/>
              <a:t>in receptor language means hide from something that 28 shown the specific of hiding from something</a:t>
            </a: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13</a:t>
            </a:fld>
            <a:endParaRPr lang="en-US"/>
          </a:p>
        </p:txBody>
      </p:sp>
    </p:spTree>
    <p:extLst>
      <p:ext uri="{BB962C8B-B14F-4D97-AF65-F5344CB8AC3E}">
        <p14:creationId xmlns:p14="http://schemas.microsoft.com/office/powerpoint/2010/main" val="260088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separation in source language means the act of separating people or things, </a:t>
            </a:r>
            <a:r>
              <a:rPr lang="th-TH" dirty="0" smtClean="0"/>
              <a:t>ซ่อน </a:t>
            </a:r>
            <a:r>
              <a:rPr lang="en-US" dirty="0" smtClean="0"/>
              <a:t>in receptor language means hide from something that 28 shown the specific of hiding from something</a:t>
            </a: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14</a:t>
            </a:fld>
            <a:endParaRPr lang="en-US"/>
          </a:p>
        </p:txBody>
      </p:sp>
    </p:spTree>
    <p:extLst>
      <p:ext uri="{BB962C8B-B14F-4D97-AF65-F5344CB8AC3E}">
        <p14:creationId xmlns:p14="http://schemas.microsoft.com/office/powerpoint/2010/main" val="332269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15</a:t>
            </a:fld>
            <a:endParaRPr lang="en-US"/>
          </a:p>
        </p:txBody>
      </p:sp>
    </p:spTree>
    <p:extLst>
      <p:ext uri="{BB962C8B-B14F-4D97-AF65-F5344CB8AC3E}">
        <p14:creationId xmlns:p14="http://schemas.microsoft.com/office/powerpoint/2010/main" val="119946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16</a:t>
            </a:fld>
            <a:endParaRPr lang="en-US"/>
          </a:p>
        </p:txBody>
      </p:sp>
    </p:spTree>
    <p:extLst>
      <p:ext uri="{BB962C8B-B14F-4D97-AF65-F5344CB8AC3E}">
        <p14:creationId xmlns:p14="http://schemas.microsoft.com/office/powerpoint/2010/main" val="239700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1200" dirty="0" smtClean="0">
                <a:solidFill>
                  <a:schemeClr val="bg1"/>
                </a:solidFill>
              </a:rPr>
              <a:t>จากตัวอย่างคำว่า “โกนจุก” ในภาษาต้นฉบับนั้น หมาถึง การโกนจุกให้แก่เด็กสาวที่ย่างเข้าสู่วัยรุ่น คือ กำลังจะพ้นความเป็นเด็ก จุกที่เคยไว้เมื่อสมัยเป็นเด็กนั้นก็จำเป็นต้องโกนทิ้งไป ในประเพณีไทยสมัยก่อนผู้ใหญ่จะต้องัดให้มีพิธีโกนจุกให้แก่บุตรหลานของตน โดยการใช้คำว่า</a:t>
            </a:r>
            <a:r>
              <a:rPr lang="en-US" sz="1200" dirty="0" smtClean="0">
                <a:solidFill>
                  <a:schemeClr val="bg1"/>
                </a:solidFill>
              </a:rPr>
              <a:t> Topknot cut</a:t>
            </a:r>
            <a:r>
              <a:rPr lang="th-TH" sz="1200" dirty="0" smtClean="0">
                <a:solidFill>
                  <a:schemeClr val="bg1"/>
                </a:solidFill>
              </a:rPr>
              <a:t> ถือเป็นการแปลแบบ</a:t>
            </a:r>
            <a:r>
              <a:rPr lang="en-US" sz="1200" dirty="0" smtClean="0">
                <a:solidFill>
                  <a:schemeClr val="bg1"/>
                </a:solidFill>
              </a:rPr>
              <a:t> word-by-word</a:t>
            </a:r>
            <a:r>
              <a:rPr lang="th-TH" sz="1200" dirty="0" smtClean="0">
                <a:solidFill>
                  <a:schemeClr val="bg1"/>
                </a:solidFill>
              </a:rPr>
              <a:t> เพราะ </a:t>
            </a:r>
            <a:r>
              <a:rPr lang="en-US" sz="1200" dirty="0" smtClean="0">
                <a:solidFill>
                  <a:schemeClr val="bg1"/>
                </a:solidFill>
              </a:rPr>
              <a:t>Topknot</a:t>
            </a:r>
            <a:r>
              <a:rPr lang="th-TH" sz="1200" dirty="0" smtClean="0">
                <a:solidFill>
                  <a:schemeClr val="bg1"/>
                </a:solidFill>
              </a:rPr>
              <a:t> แปลว่า ผมจุก ส่วน</a:t>
            </a:r>
            <a:r>
              <a:rPr lang="en-US" sz="1200" dirty="0" smtClean="0">
                <a:solidFill>
                  <a:schemeClr val="bg1"/>
                </a:solidFill>
              </a:rPr>
              <a:t> cut </a:t>
            </a:r>
            <a:r>
              <a:rPr lang="th-TH" sz="1200" dirty="0" smtClean="0">
                <a:solidFill>
                  <a:schemeClr val="bg1"/>
                </a:solidFill>
              </a:rPr>
              <a:t>หมายถึงการตัด อย่างไรก็ตามพบว่ามีคนที่ผู้แปลนำมาใช้ซึ่งตรงตัวและเฉพาะเจาะจงกว่าคือคำว่า</a:t>
            </a:r>
            <a:r>
              <a:rPr lang="en-US" sz="1200" dirty="0" smtClean="0">
                <a:solidFill>
                  <a:schemeClr val="bg1"/>
                </a:solidFill>
              </a:rPr>
              <a:t> Tonsure</a:t>
            </a:r>
            <a:r>
              <a:rPr lang="th-TH" sz="1200" dirty="0" smtClean="0">
                <a:solidFill>
                  <a:schemeClr val="bg1"/>
                </a:solidFill>
              </a:rPr>
              <a:t> ที่หมายถึงการทำพิธีโกนจุกนั้นเอง พบคำนี้มากในบทที่ 5 ซึ่งเป็นตอนที่กล่าวถึงพิธีโกนจุกของแม่พลอยกับช้อยนั่นเอง</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17</a:t>
            </a:fld>
            <a:endParaRPr lang="en-US"/>
          </a:p>
        </p:txBody>
      </p:sp>
    </p:spTree>
    <p:extLst>
      <p:ext uri="{BB962C8B-B14F-4D97-AF65-F5344CB8AC3E}">
        <p14:creationId xmlns:p14="http://schemas.microsoft.com/office/powerpoint/2010/main" val="281247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th-TH" dirty="0" smtClean="0"/>
              <a:t>เป็นรูปแบบการแปลที่อิสระ</a:t>
            </a:r>
            <a:r>
              <a:rPr lang="th-TH" baseline="0" dirty="0" smtClean="0"/>
              <a:t> ใช้กับการแปลบทละครและบทกวีนิพนธ์ ผู้แปลมักจะรักษาไว้เฉพาะเนื้อหาและเนื้อเรื่อง มักจะมีการอธิบายขยายความให้เนื้อหาชัดเจนเข้าไปด้วย</a:t>
            </a: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18</a:t>
            </a:fld>
            <a:endParaRPr lang="en-US"/>
          </a:p>
        </p:txBody>
      </p:sp>
    </p:spTree>
    <p:extLst>
      <p:ext uri="{BB962C8B-B14F-4D97-AF65-F5344CB8AC3E}">
        <p14:creationId xmlns:p14="http://schemas.microsoft.com/office/powerpoint/2010/main" val="355261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200" dirty="0" smtClean="0">
                <a:solidFill>
                  <a:schemeClr val="bg1"/>
                </a:solidFill>
              </a:rPr>
              <a:t>จากตัวอย่างคำว่า “</a:t>
            </a:r>
            <a:r>
              <a:rPr lang="th-TH" sz="1200" dirty="0" smtClean="0">
                <a:solidFill>
                  <a:schemeClr val="bg1"/>
                </a:solidFill>
              </a:rPr>
              <a:t>ลูกเสือลูก</a:t>
            </a:r>
            <a:r>
              <a:rPr lang="th-TH" sz="1200" dirty="0" smtClean="0">
                <a:solidFill>
                  <a:schemeClr val="bg1"/>
                </a:solidFill>
              </a:rPr>
              <a:t>ตะเข้” ในภาษาต้นฉบับนั้นถือเป็นสำนวนหนึ่งในวัฒนธรรมไทยซึ่งเป็นวัฒนธรรมของภาษาต้นฉบับ หมายถึง การนำลูกคนอื่นมาเลี้ยงแล้วนอกจากจะไม่ตอบแทนบุญคุณยังจะกลับมาทำร้ายอีก เปรียบเสมือนการเลี้ยงสัตว์อย่างเสือและจระเข้ซึ่งเป็นสัตว์ดุร้าย เลี้ยงอย่างไรก็ไม่เชื่องนั่นเอง โดยในเรื่องเป็นตอนที่แม่พลอยจะต้องไปกราบลาคุณอุ่นซึ่งเป็นลูกสาวของพระยาพิพิธฯ บิดาของพลอยแต่เกิดจากแม่หนึ่งซึ่งเป็นคุณหญิงหรือเป็นภรรยาแต่งที่ถูกต้องตามขนบธรรมเนียมประเพณี คุณอุ่นที่ไม่ชอบพลอยเป็นทุนเดิมจึงออกปากไล่ มีรายละเอียดในภาษาต้นฉบับภาษาแปลดังนี้ </a:t>
            </a:r>
            <a:br>
              <a:rPr lang="th-TH" sz="1200" dirty="0" smtClean="0">
                <a:solidFill>
                  <a:schemeClr val="bg1"/>
                </a:solidFill>
              </a:rPr>
            </a:b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19</a:t>
            </a:fld>
            <a:endParaRPr lang="en-US"/>
          </a:p>
        </p:txBody>
      </p:sp>
    </p:spTree>
    <p:extLst>
      <p:ext uri="{BB962C8B-B14F-4D97-AF65-F5344CB8AC3E}">
        <p14:creationId xmlns:p14="http://schemas.microsoft.com/office/powerpoint/2010/main" val="290193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2</a:t>
            </a:fld>
            <a:endParaRPr lang="en-US"/>
          </a:p>
        </p:txBody>
      </p:sp>
    </p:spTree>
    <p:extLst>
      <p:ext uri="{BB962C8B-B14F-4D97-AF65-F5344CB8AC3E}">
        <p14:creationId xmlns:p14="http://schemas.microsoft.com/office/powerpoint/2010/main" val="295822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1200" dirty="0" smtClean="0">
                <a:solidFill>
                  <a:schemeClr val="bg1"/>
                </a:solidFill>
              </a:rPr>
              <a:t>จากตัวอย่างคำว่า “เซียมซี” ในภาษาต้นฉบับนั้น หมายถึง การทำนายดวงชะตาแบบหนึ่งที่ได้รับอิทธิพลมาจากระเทศจีน เนื่องจาก ไม่สามารถหาคำที่แปลตรงตัวในภาษาฉบับแปลได้ ผู้แปลจึงใช้กลวิธีการแปลแบบเอาความว่า</a:t>
            </a:r>
            <a:r>
              <a:rPr lang="en-US" sz="1200" dirty="0" smtClean="0">
                <a:solidFill>
                  <a:schemeClr val="bg1"/>
                </a:solidFill>
              </a:rPr>
              <a:t> Fortune-telling system</a:t>
            </a:r>
            <a:r>
              <a:rPr lang="th-TH" sz="1200" dirty="0" smtClean="0">
                <a:solidFill>
                  <a:schemeClr val="bg1"/>
                </a:solidFill>
              </a:rPr>
              <a:t> ซึ่งคำว่า</a:t>
            </a:r>
            <a:r>
              <a:rPr lang="en-US" sz="1200" dirty="0" smtClean="0">
                <a:solidFill>
                  <a:schemeClr val="bg1"/>
                </a:solidFill>
              </a:rPr>
              <a:t> Fortune-telling</a:t>
            </a:r>
            <a:r>
              <a:rPr lang="th-TH" sz="1200" dirty="0" smtClean="0">
                <a:solidFill>
                  <a:schemeClr val="bg1"/>
                </a:solidFill>
              </a:rPr>
              <a:t> นั้นมีความหมายว่าทำนายดวงชะตาหรือการพยากรณ์ แต่ไม่ได้ใช้คำที่ตรงตัวว่าเป็นการเสี่ยงเซียมซีแต่อย่างใด แต่ผู้แปลใช้การอธิบายลักษณะของเซียมซี และวิธีการเสี่ยง</a:t>
            </a:r>
            <a:r>
              <a:rPr lang="th-TH" sz="1200" dirty="0" err="1" smtClean="0">
                <a:solidFill>
                  <a:schemeClr val="bg1"/>
                </a:solidFill>
              </a:rPr>
              <a:t>เซี่ยมซี</a:t>
            </a:r>
            <a:r>
              <a:rPr lang="th-TH" sz="1200" dirty="0" smtClean="0">
                <a:solidFill>
                  <a:schemeClr val="bg1"/>
                </a:solidFill>
              </a:rPr>
              <a:t>อย่างเป็นขั้นเป็นตอนมีเนื้อความดังนี้</a:t>
            </a:r>
          </a:p>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20</a:t>
            </a:fld>
            <a:endParaRPr lang="en-US"/>
          </a:p>
        </p:txBody>
      </p:sp>
    </p:spTree>
    <p:extLst>
      <p:ext uri="{BB962C8B-B14F-4D97-AF65-F5344CB8AC3E}">
        <p14:creationId xmlns:p14="http://schemas.microsoft.com/office/powerpoint/2010/main" val="2003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200" dirty="0" smtClean="0">
                <a:solidFill>
                  <a:schemeClr val="bg1"/>
                </a:solidFill>
              </a:rPr>
              <a:t>แปลโดยใช้การถ่ายเสียงทับศัพท์</a:t>
            </a:r>
            <a:r>
              <a:rPr lang="th-TH" sz="1200" baseline="0" dirty="0" smtClean="0">
                <a:solidFill>
                  <a:schemeClr val="bg1"/>
                </a:solidFill>
              </a:rPr>
              <a:t> และอธิบายเพิ่มเติม</a:t>
            </a:r>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21</a:t>
            </a:fld>
            <a:endParaRPr lang="en-US"/>
          </a:p>
        </p:txBody>
      </p:sp>
    </p:spTree>
    <p:extLst>
      <p:ext uri="{BB962C8B-B14F-4D97-AF65-F5344CB8AC3E}">
        <p14:creationId xmlns:p14="http://schemas.microsoft.com/office/powerpoint/2010/main" val="1607397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22</a:t>
            </a:fld>
            <a:endParaRPr lang="en-US"/>
          </a:p>
        </p:txBody>
      </p:sp>
    </p:spTree>
    <p:extLst>
      <p:ext uri="{BB962C8B-B14F-4D97-AF65-F5344CB8AC3E}">
        <p14:creationId xmlns:p14="http://schemas.microsoft.com/office/powerpoint/2010/main" val="410308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23</a:t>
            </a:fld>
            <a:endParaRPr lang="en-US"/>
          </a:p>
        </p:txBody>
      </p:sp>
    </p:spTree>
    <p:extLst>
      <p:ext uri="{BB962C8B-B14F-4D97-AF65-F5344CB8AC3E}">
        <p14:creationId xmlns:p14="http://schemas.microsoft.com/office/powerpoint/2010/main" val="519666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สิ่งทดแทนทางวัฒนธรรม หมายถึง </a:t>
            </a:r>
            <a:r>
              <a:rPr lang="th-TH" dirty="0" err="1" smtClean="0"/>
              <a:t>คํา</a:t>
            </a:r>
            <a:r>
              <a:rPr lang="th-TH" dirty="0" smtClean="0"/>
              <a:t>ที่ใช้บอกความคิด (</a:t>
            </a:r>
            <a:r>
              <a:rPr lang="en-US" dirty="0" smtClean="0"/>
              <a:t>concept) </a:t>
            </a:r>
            <a:r>
              <a:rPr lang="th-TH" dirty="0" smtClean="0"/>
              <a:t>สิ่งของ (</a:t>
            </a:r>
            <a:r>
              <a:rPr lang="en-US" dirty="0" smtClean="0"/>
              <a:t>object) </a:t>
            </a:r>
            <a:r>
              <a:rPr lang="th-TH" dirty="0" smtClean="0"/>
              <a:t>สถานที่ (</a:t>
            </a:r>
            <a:r>
              <a:rPr lang="en-US" dirty="0" smtClean="0"/>
              <a:t>place) </a:t>
            </a:r>
            <a:r>
              <a:rPr lang="th-TH" dirty="0" smtClean="0"/>
              <a:t>บุคคล (</a:t>
            </a:r>
            <a:r>
              <a:rPr lang="en-US" dirty="0" smtClean="0"/>
              <a:t>person) </a:t>
            </a:r>
            <a:r>
              <a:rPr lang="th-TH" dirty="0" err="1" smtClean="0"/>
              <a:t>สํานวน</a:t>
            </a:r>
            <a:r>
              <a:rPr lang="th-TH" dirty="0" smtClean="0"/>
              <a:t> (</a:t>
            </a:r>
            <a:r>
              <a:rPr lang="en-US" dirty="0" smtClean="0"/>
              <a:t>expression) </a:t>
            </a:r>
            <a:r>
              <a:rPr lang="th-TH" dirty="0" smtClean="0"/>
              <a:t>ในวัฒนธรรมของภาษาต้นฉบับ ซึ่งเมื่อแปลออกเป็นอีกภาษาหนึ่งนั้นผู้แปล ผู้ต้องการถ่ายทอดความหมายให้ใกล้เคียงกับ ภาษาต้นฉบับเลือกที่จะใช้</a:t>
            </a:r>
            <a:r>
              <a:rPr lang="th-TH" dirty="0" err="1" smtClean="0"/>
              <a:t>คํา</a:t>
            </a:r>
            <a:r>
              <a:rPr lang="th-TH" dirty="0" smtClean="0"/>
              <a:t>แปลที่ใช้เรียกความคิด สิ่งของ สถานที่ บุคคล หรือ</a:t>
            </a:r>
            <a:r>
              <a:rPr lang="th-TH" dirty="0" err="1" smtClean="0"/>
              <a:t>สํานวน</a:t>
            </a:r>
            <a:r>
              <a:rPr lang="th-TH" dirty="0" smtClean="0"/>
              <a:t>ที่ใช้กันอยู่ใน ภาษาแปลมาแทน</a:t>
            </a:r>
            <a:r>
              <a:rPr lang="th-TH" dirty="0" err="1" smtClean="0"/>
              <a:t>คํา</a:t>
            </a:r>
            <a:r>
              <a:rPr lang="th-TH" dirty="0" smtClean="0"/>
              <a:t>แปลตรงๆ ซึ่งอาจถ่ายทอดได้ไม่ชัดเจน เช่น แปล </a:t>
            </a:r>
            <a:r>
              <a:rPr lang="en-US" dirty="0" smtClean="0"/>
              <a:t>Casanova </a:t>
            </a:r>
            <a:r>
              <a:rPr lang="th-TH" dirty="0" smtClean="0"/>
              <a:t>ซึ่งเป็นคนที่ฝรั่งรู้ ว่าหมายถึงคนเจ้าชู้ว่าขุนแผน ซึ่งคนในวัฒนธรรมไทยรู้ว่าเป็นคน</a:t>
            </a:r>
            <a:r>
              <a:rPr lang="th-TH" dirty="0" smtClean="0"/>
              <a:t>เจ้าชู้ อย่างไร</a:t>
            </a:r>
            <a:r>
              <a:rPr lang="th-TH" dirty="0" smtClean="0"/>
              <a:t>ก็ตามการแปลโดยเทคนิคนี้ก็มี</a:t>
            </a:r>
            <a:r>
              <a:rPr lang="th-TH" dirty="0" err="1" smtClean="0"/>
              <a:t>ข้อจํากัด</a:t>
            </a:r>
            <a:r>
              <a:rPr lang="th-TH" dirty="0" smtClean="0"/>
              <a:t>เพราะในกรณีที่สิ่งทดแทนมีรูปลักษณ์ ต่างไปจากต้นฉบับมากๆ ก็อาจ</a:t>
            </a:r>
            <a:r>
              <a:rPr lang="th-TH" dirty="0" err="1" smtClean="0"/>
              <a:t>ทํา</a:t>
            </a:r>
            <a:r>
              <a:rPr lang="th-TH" dirty="0" smtClean="0"/>
              <a:t>ให้เกิดภาพที่บิดเบือนไปจากความจริงของต้นฉบับมากเกินจริงได้ ปรมาจารย์แปลจึงกล่าวว่าการแปลโดยสิ่งทดแทนทางวัฒนธรรมควรเป็นทางเลือกสุดท้ายและ</a:t>
            </a:r>
            <a:r>
              <a:rPr lang="th-TH" dirty="0" err="1" smtClean="0"/>
              <a:t>ทํา</a:t>
            </a:r>
            <a:r>
              <a:rPr lang="th-TH" dirty="0" smtClean="0"/>
              <a:t>โดย ระมัดระวังเท่านั้น (</a:t>
            </a:r>
            <a:r>
              <a:rPr lang="en-US" dirty="0" smtClean="0"/>
              <a:t>Larson, 1998</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 translation technique using the existing words in the receptor language which is not exactly the same word as in the source language due to the differing culture of the source language and receptor language.  </a:t>
            </a:r>
          </a:p>
          <a:p>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24</a:t>
            </a:fld>
            <a:endParaRPr lang="en-US"/>
          </a:p>
        </p:txBody>
      </p:sp>
    </p:spTree>
    <p:extLst>
      <p:ext uri="{BB962C8B-B14F-4D97-AF65-F5344CB8AC3E}">
        <p14:creationId xmlns:p14="http://schemas.microsoft.com/office/powerpoint/2010/main" val="2436123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สิ่งทดแทนทางวัฒนธรรม หมายถึง </a:t>
            </a:r>
            <a:r>
              <a:rPr lang="th-TH" dirty="0" err="1" smtClean="0"/>
              <a:t>คํา</a:t>
            </a:r>
            <a:r>
              <a:rPr lang="th-TH" dirty="0" smtClean="0"/>
              <a:t>ที่ใช้บอกความคิด (</a:t>
            </a:r>
            <a:r>
              <a:rPr lang="en-US" dirty="0" smtClean="0"/>
              <a:t>concept) </a:t>
            </a:r>
            <a:r>
              <a:rPr lang="th-TH" dirty="0" smtClean="0"/>
              <a:t>สิ่งของ (</a:t>
            </a:r>
            <a:r>
              <a:rPr lang="en-US" dirty="0" smtClean="0"/>
              <a:t>object) </a:t>
            </a:r>
            <a:r>
              <a:rPr lang="th-TH" dirty="0" smtClean="0"/>
              <a:t>สถานที่ (</a:t>
            </a:r>
            <a:r>
              <a:rPr lang="en-US" dirty="0" smtClean="0"/>
              <a:t>place) </a:t>
            </a:r>
            <a:r>
              <a:rPr lang="th-TH" dirty="0" smtClean="0"/>
              <a:t>บุคคล (</a:t>
            </a:r>
            <a:r>
              <a:rPr lang="en-US" dirty="0" smtClean="0"/>
              <a:t>person) </a:t>
            </a:r>
            <a:r>
              <a:rPr lang="th-TH" dirty="0" err="1" smtClean="0"/>
              <a:t>สํานวน</a:t>
            </a:r>
            <a:r>
              <a:rPr lang="th-TH" dirty="0" smtClean="0"/>
              <a:t> (</a:t>
            </a:r>
            <a:r>
              <a:rPr lang="en-US" dirty="0" smtClean="0"/>
              <a:t>expression) </a:t>
            </a:r>
            <a:r>
              <a:rPr lang="th-TH" dirty="0" smtClean="0"/>
              <a:t>ในวัฒนธรรมของภาษาต้นฉบับ ซึ่งเมื่อแปลออกเป็นอีกภาษาหนึ่งนั้นผู้แปล ผู้ต้องการถ่ายทอดความหมายให้ใกล้เคียงกับ ภาษาต้นฉบับเลือกที่จะใช้</a:t>
            </a:r>
            <a:r>
              <a:rPr lang="th-TH" dirty="0" err="1" smtClean="0"/>
              <a:t>คํา</a:t>
            </a:r>
            <a:r>
              <a:rPr lang="th-TH" dirty="0" smtClean="0"/>
              <a:t>แปลที่ใช้เรียกความคิด สิ่งของ สถานที่ บุคคล หรือ</a:t>
            </a:r>
            <a:r>
              <a:rPr lang="th-TH" dirty="0" err="1" smtClean="0"/>
              <a:t>สํานวน</a:t>
            </a:r>
            <a:r>
              <a:rPr lang="th-TH" dirty="0" smtClean="0"/>
              <a:t>ที่ใช้กันอยู่ใน ภาษาแปลมาแทน</a:t>
            </a:r>
            <a:r>
              <a:rPr lang="th-TH" dirty="0" err="1" smtClean="0"/>
              <a:t>คํา</a:t>
            </a:r>
            <a:r>
              <a:rPr lang="th-TH" dirty="0" smtClean="0"/>
              <a:t>แปลตรงๆ ซึ่งอาจถ่ายทอดได้ไม่ชัดเจน เช่น แปล </a:t>
            </a:r>
            <a:r>
              <a:rPr lang="en-US" dirty="0" smtClean="0"/>
              <a:t>Casanova </a:t>
            </a:r>
            <a:r>
              <a:rPr lang="th-TH" dirty="0" smtClean="0"/>
              <a:t>ซึ่งเป็นคนที่ฝรั่งรู้ ว่าหมายถึงคนเจ้าชู้ว่าขุนแผน ซึ่งคนในวัฒนธรรมไทยรู้ว่าเป็นคน</a:t>
            </a:r>
            <a:r>
              <a:rPr lang="th-TH" dirty="0" smtClean="0"/>
              <a:t>เจ้าชู้ อย่างไร</a:t>
            </a:r>
            <a:r>
              <a:rPr lang="th-TH" dirty="0" smtClean="0"/>
              <a:t>ก็ตามการแปลโดยเทคนิคนี้ก็มี</a:t>
            </a:r>
            <a:r>
              <a:rPr lang="th-TH" dirty="0" err="1" smtClean="0"/>
              <a:t>ข้อจํากัด</a:t>
            </a:r>
            <a:r>
              <a:rPr lang="th-TH" dirty="0" smtClean="0"/>
              <a:t>เพราะในกรณีที่สิ่งทดแทนมีรูปลักษณ์ ต่างไปจากต้นฉบับมากๆ ก็อาจ</a:t>
            </a:r>
            <a:r>
              <a:rPr lang="th-TH" dirty="0" err="1" smtClean="0"/>
              <a:t>ทํา</a:t>
            </a:r>
            <a:r>
              <a:rPr lang="th-TH" dirty="0" smtClean="0"/>
              <a:t>ให้เกิดภาพที่บิดเบือนไปจากความจริงของต้นฉบับมากเกินจริงได้ ปรมาจารย์แปลจึงกล่าวว่าการแปลโดยสิ่งทดแทนทางวัฒนธรรมควรเป็นทางเลือกสุดท้ายและ</a:t>
            </a:r>
            <a:r>
              <a:rPr lang="th-TH" dirty="0" err="1" smtClean="0"/>
              <a:t>ทํา</a:t>
            </a:r>
            <a:r>
              <a:rPr lang="th-TH" dirty="0" smtClean="0"/>
              <a:t>โดย ระมัดระวังเท่านั้น (</a:t>
            </a:r>
            <a:r>
              <a:rPr lang="en-US" dirty="0" smtClean="0"/>
              <a:t>Larson, 1998)</a:t>
            </a:r>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25</a:t>
            </a:fld>
            <a:endParaRPr lang="en-US"/>
          </a:p>
        </p:txBody>
      </p:sp>
    </p:spTree>
    <p:extLst>
      <p:ext uri="{BB962C8B-B14F-4D97-AF65-F5344CB8AC3E}">
        <p14:creationId xmlns:p14="http://schemas.microsoft.com/office/powerpoint/2010/main" val="3924272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เมื่อวัฒนธรรมนั้นมีความคล้ายคลึงกัน</a:t>
            </a:r>
            <a:r>
              <a:rPr lang="th-TH" baseline="0" dirty="0" smtClean="0"/>
              <a:t> จะช่วยลดความยากในการแปล เพราะภาษาทั้งสองภาษาจะมีคำศัพท์ที่สามารถเทียบเคียงกันได้มากหรือน้อยตามลักษณะของวัฒนธรรม</a:t>
            </a:r>
          </a:p>
          <a:p>
            <a:r>
              <a:rPr lang="th-TH" baseline="0" dirty="0" smtClean="0"/>
              <a:t>แต่เมื่อวัฒนธรรมมีความแตกต่างกันอย่างมาก ก็มักจะหาคำศัพท์ที่มีความหมาย</a:t>
            </a:r>
            <a:r>
              <a:rPr lang="th-TH" baseline="0" smtClean="0"/>
              <a:t>เทียบเคียงกันได้</a:t>
            </a:r>
            <a:r>
              <a:rPr lang="th-TH" baseline="0" dirty="0" smtClean="0"/>
              <a:t>ยาก</a:t>
            </a:r>
            <a:endParaRPr lang="th-TH" dirty="0"/>
          </a:p>
        </p:txBody>
      </p:sp>
      <p:sp>
        <p:nvSpPr>
          <p:cNvPr id="4" name="ตัวแทนหมายเลขภาพนิ่ง 3"/>
          <p:cNvSpPr>
            <a:spLocks noGrp="1"/>
          </p:cNvSpPr>
          <p:nvPr>
            <p:ph type="sldNum" sz="quarter" idx="10"/>
          </p:nvPr>
        </p:nvSpPr>
        <p:spPr/>
        <p:txBody>
          <a:bodyPr/>
          <a:lstStyle/>
          <a:p>
            <a:fld id="{0D45786F-F5B0-43B0-BB2D-9C5B587D7CD2}" type="slidenum">
              <a:rPr lang="en-US" smtClean="0"/>
              <a:t>28</a:t>
            </a:fld>
            <a:endParaRPr lang="en-US"/>
          </a:p>
        </p:txBody>
      </p:sp>
    </p:spTree>
    <p:extLst>
      <p:ext uri="{BB962C8B-B14F-4D97-AF65-F5344CB8AC3E}">
        <p14:creationId xmlns:p14="http://schemas.microsoft.com/office/powerpoint/2010/main" val="170285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ขั้นตอนในการแปลตามความคิดของ </a:t>
            </a:r>
            <a:r>
              <a:rPr lang="en-US" dirty="0" smtClean="0"/>
              <a:t>Larson (1998) </a:t>
            </a:r>
            <a:r>
              <a:rPr lang="th-TH" dirty="0" smtClean="0"/>
              <a:t>ประกอบด้วย 1) การศึกษา ภาษาต้นฉบับอย่างระมัดระวังทั้งในแง่ของ</a:t>
            </a:r>
            <a:r>
              <a:rPr lang="th-TH" dirty="0" err="1" smtClean="0"/>
              <a:t>คําศัพท์</a:t>
            </a:r>
            <a:r>
              <a:rPr lang="th-TH" dirty="0" smtClean="0"/>
              <a:t>โครงสร้างทางไวยากรณ์สถานการณ์แวดล้อมในการ สื่อความหมาย และองค์ประกอบทางวัฒนธรรม 2) </a:t>
            </a:r>
            <a:r>
              <a:rPr lang="th-TH" dirty="0" err="1" smtClean="0"/>
              <a:t>นํา</a:t>
            </a:r>
            <a:r>
              <a:rPr lang="th-TH" dirty="0" smtClean="0"/>
              <a:t>องค์ประกอบเหล่านี้มาวิเคราะห์และหา ความหมาย 3) เขียนความหมายที่ได้ลงเป็นภาษาแปลโดยใช้หลักไวยากรณ์และรูปแบบที่ถูกต้องของ ภาษาแปล รวมทั้งหากมีประเด็นทางวัฒนธรรม</a:t>
            </a:r>
            <a:r>
              <a:rPr lang="th-TH" dirty="0" smtClean="0"/>
              <a:t>ด้วย</a:t>
            </a:r>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3</a:t>
            </a:fld>
            <a:endParaRPr lang="en-US"/>
          </a:p>
        </p:txBody>
      </p:sp>
    </p:spTree>
    <p:extLst>
      <p:ext uri="{BB962C8B-B14F-4D97-AF65-F5344CB8AC3E}">
        <p14:creationId xmlns:p14="http://schemas.microsoft.com/office/powerpoint/2010/main" val="168800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รูปแบบและขั้นตอนการแปลในความคิดของ </a:t>
            </a:r>
            <a:r>
              <a:rPr lang="en-US" dirty="0" smtClean="0"/>
              <a:t>Newmark (1995) </a:t>
            </a:r>
            <a:r>
              <a:rPr lang="th-TH" dirty="0" smtClean="0"/>
              <a:t>ประกอบด้วย การอ่าน ต้นฉบับ ตีความและวิเคราะห์หลังจากนั้นจึง</a:t>
            </a:r>
            <a:r>
              <a:rPr lang="th-TH" dirty="0" err="1" smtClean="0"/>
              <a:t>ทํา</a:t>
            </a:r>
            <a:r>
              <a:rPr lang="th-TH" dirty="0" smtClean="0"/>
              <a:t>การแปลด้วยการหาความหมายที่ต้นฉบับต้องการสื่อ และ</a:t>
            </a:r>
            <a:r>
              <a:rPr lang="th-TH" dirty="0" err="1" smtClean="0"/>
              <a:t>นํามา</a:t>
            </a:r>
            <a:r>
              <a:rPr lang="th-TH" dirty="0" smtClean="0"/>
              <a:t>เปลี่ยนให้เป็นภาษาตามหลักของภาษาแปลจึงจะได้ภาษาแปล จะเห็นได้ว่า รูปแบบของ </a:t>
            </a:r>
            <a:r>
              <a:rPr lang="en-US" dirty="0" smtClean="0"/>
              <a:t>Larson (1998) </a:t>
            </a:r>
            <a:r>
              <a:rPr lang="th-TH" dirty="0" smtClean="0"/>
              <a:t>และ </a:t>
            </a:r>
            <a:r>
              <a:rPr lang="en-US" dirty="0" smtClean="0"/>
              <a:t>Newmark (1995) </a:t>
            </a:r>
            <a:r>
              <a:rPr lang="th-TH" dirty="0" smtClean="0"/>
              <a:t>ก็คล้ายคลึงกัน กล่าวคือมิใช่เป็นการแปลโดยตรงจากรูปแบบของภาษาต้นฉบับ แต่เป็นการหาความหมายของ ภาษาต้นฉบับด้วยการวิเคราะห์แล้ว จึง</a:t>
            </a:r>
            <a:r>
              <a:rPr lang="th-TH" dirty="0" err="1" smtClean="0"/>
              <a:t>นํา</a:t>
            </a:r>
            <a:r>
              <a:rPr lang="th-TH" dirty="0" smtClean="0"/>
              <a:t>ความหมายนั้นมาแสดงออกด้วยรูปแบบของภาษาแปล</a:t>
            </a:r>
            <a:endParaRPr lang="th-TH" dirty="0"/>
          </a:p>
        </p:txBody>
      </p:sp>
      <p:sp>
        <p:nvSpPr>
          <p:cNvPr id="4" name="Slide Number Placeholder 3"/>
          <p:cNvSpPr>
            <a:spLocks noGrp="1"/>
          </p:cNvSpPr>
          <p:nvPr>
            <p:ph type="sldNum" sz="quarter" idx="10"/>
          </p:nvPr>
        </p:nvSpPr>
        <p:spPr/>
        <p:txBody>
          <a:bodyPr/>
          <a:lstStyle/>
          <a:p>
            <a:fld id="{0D45786F-F5B0-43B0-BB2D-9C5B587D7CD2}" type="slidenum">
              <a:rPr lang="en-US" smtClean="0"/>
              <a:t>4</a:t>
            </a:fld>
            <a:endParaRPr lang="en-US"/>
          </a:p>
        </p:txBody>
      </p:sp>
    </p:spTree>
    <p:extLst>
      <p:ext uri="{BB962C8B-B14F-4D97-AF65-F5344CB8AC3E}">
        <p14:creationId xmlns:p14="http://schemas.microsoft.com/office/powerpoint/2010/main" val="346118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ปัญหาในการแปลมักจะเกิดจากการขาดประสบการณ์ที่เท่าเทียมกัน </a:t>
            </a:r>
            <a:r>
              <a:rPr lang="th-TH" baseline="0" dirty="0" smtClean="0"/>
              <a:t>เมื่อประสบการณ์นั้นไม่ได้</a:t>
            </a:r>
            <a:r>
              <a:rPr lang="th-TH" baseline="0" dirty="0" err="1" smtClean="0"/>
              <a:t>ปรากฎ</a:t>
            </a:r>
            <a:r>
              <a:rPr lang="th-TH" baseline="0" dirty="0" smtClean="0"/>
              <a:t>อยู่ในวัฒนธรรมหนึ่งๆ</a:t>
            </a:r>
            <a:endParaRPr lang="th-TH" dirty="0"/>
          </a:p>
        </p:txBody>
      </p:sp>
      <p:sp>
        <p:nvSpPr>
          <p:cNvPr id="4" name="ตัวแทนหมายเลขภาพนิ่ง 3"/>
          <p:cNvSpPr>
            <a:spLocks noGrp="1"/>
          </p:cNvSpPr>
          <p:nvPr>
            <p:ph type="sldNum" sz="quarter" idx="10"/>
          </p:nvPr>
        </p:nvSpPr>
        <p:spPr/>
        <p:txBody>
          <a:bodyPr/>
          <a:lstStyle/>
          <a:p>
            <a:fld id="{0D45786F-F5B0-43B0-BB2D-9C5B587D7CD2}" type="slidenum">
              <a:rPr lang="en-US" smtClean="0"/>
              <a:t>5</a:t>
            </a:fld>
            <a:endParaRPr lang="en-US"/>
          </a:p>
        </p:txBody>
      </p:sp>
    </p:spTree>
    <p:extLst>
      <p:ext uri="{BB962C8B-B14F-4D97-AF65-F5344CB8AC3E}">
        <p14:creationId xmlns:p14="http://schemas.microsoft.com/office/powerpoint/2010/main" val="423223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เสนอให้แก้ไขปัญหานี้โดย</a:t>
            </a:r>
            <a:r>
              <a:rPr lang="th-TH" baseline="0" dirty="0" smtClean="0"/>
              <a:t> ให้คิดถึงวัตถุหรือประสบการณ์ที่</a:t>
            </a:r>
            <a:r>
              <a:rPr lang="th-TH" baseline="0" dirty="0" err="1" smtClean="0"/>
              <a:t>ปรากฎ</a:t>
            </a:r>
            <a:r>
              <a:rPr lang="th-TH" baseline="0" dirty="0" smtClean="0"/>
              <a:t>อยู่ในวัฒนธรรมของผู้แปลไม่ใช่วัฒนธรรมของผู้อื่น</a:t>
            </a:r>
          </a:p>
          <a:p>
            <a:r>
              <a:rPr lang="th-TH" baseline="0" dirty="0" smtClean="0"/>
              <a:t>ซึ่งการแปลแบบตรงตัวไปเลยอาจจะทำให้ความหมายเฉพาะของแต่ละคำนั้นหายไป</a:t>
            </a:r>
            <a:endParaRPr lang="th-TH" dirty="0"/>
          </a:p>
        </p:txBody>
      </p:sp>
      <p:sp>
        <p:nvSpPr>
          <p:cNvPr id="4" name="ตัวแทนหมายเลขภาพนิ่ง 3"/>
          <p:cNvSpPr>
            <a:spLocks noGrp="1"/>
          </p:cNvSpPr>
          <p:nvPr>
            <p:ph type="sldNum" sz="quarter" idx="10"/>
          </p:nvPr>
        </p:nvSpPr>
        <p:spPr/>
        <p:txBody>
          <a:bodyPr/>
          <a:lstStyle/>
          <a:p>
            <a:fld id="{0D45786F-F5B0-43B0-BB2D-9C5B587D7CD2}" type="slidenum">
              <a:rPr lang="en-US" smtClean="0"/>
              <a:t>6</a:t>
            </a:fld>
            <a:endParaRPr lang="en-US"/>
          </a:p>
        </p:txBody>
      </p:sp>
    </p:spTree>
    <p:extLst>
      <p:ext uri="{BB962C8B-B14F-4D97-AF65-F5344CB8AC3E}">
        <p14:creationId xmlns:p14="http://schemas.microsoft.com/office/powerpoint/2010/main" val="99281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ความแตกต่างของวัฒนธรรมอาจทำให้เกิดปัญหาที่ร้ายแรงต่อนักแปลมากกว่าความแตกต่างในเรื่องของโครงสร้างทางภาษา</a:t>
            </a:r>
            <a:endParaRPr lang="th-TH" dirty="0"/>
          </a:p>
        </p:txBody>
      </p:sp>
      <p:sp>
        <p:nvSpPr>
          <p:cNvPr id="4" name="ตัวแทนหมายเลขภาพนิ่ง 3"/>
          <p:cNvSpPr>
            <a:spLocks noGrp="1"/>
          </p:cNvSpPr>
          <p:nvPr>
            <p:ph type="sldNum" sz="quarter" idx="10"/>
          </p:nvPr>
        </p:nvSpPr>
        <p:spPr/>
        <p:txBody>
          <a:bodyPr/>
          <a:lstStyle/>
          <a:p>
            <a:fld id="{0D45786F-F5B0-43B0-BB2D-9C5B587D7CD2}" type="slidenum">
              <a:rPr lang="en-US" smtClean="0"/>
              <a:t>7</a:t>
            </a:fld>
            <a:endParaRPr lang="en-US"/>
          </a:p>
        </p:txBody>
      </p:sp>
    </p:spTree>
    <p:extLst>
      <p:ext uri="{BB962C8B-B14F-4D97-AF65-F5344CB8AC3E}">
        <p14:creationId xmlns:p14="http://schemas.microsoft.com/office/powerpoint/2010/main" val="31688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บางอย่างก็ไม่สามารถที่จะแปลออกมาตามวัฒนธรรมได้</a:t>
            </a:r>
            <a:r>
              <a:rPr lang="th-TH" baseline="0" dirty="0" smtClean="0"/>
              <a:t> เมื่อผู้แปลไม่รู้จักหรือไม่มีความเกี่ยวข้องกับวัฒนธรรมในตัวต้นฉบับ</a:t>
            </a:r>
          </a:p>
          <a:p>
            <a:endParaRPr lang="th-TH" baseline="0" dirty="0" smtClean="0"/>
          </a:p>
          <a:p>
            <a:r>
              <a:rPr lang="th-TH" baseline="0" dirty="0" smtClean="0"/>
              <a:t>ดวงตา </a:t>
            </a:r>
            <a:r>
              <a:rPr lang="en-US" baseline="0" dirty="0" smtClean="0"/>
              <a:t>=&gt;</a:t>
            </a:r>
            <a:r>
              <a:rPr lang="th-TH" baseline="0" dirty="0" smtClean="0"/>
              <a:t> ความแตกต่างทางวัฒนธรรมระหว่างภาษาต้นฉบับและภาษาเป้าหมายทำให้เกิดปัญหาในการแปล</a:t>
            </a:r>
            <a:endParaRPr lang="th-TH" dirty="0"/>
          </a:p>
        </p:txBody>
      </p:sp>
      <p:sp>
        <p:nvSpPr>
          <p:cNvPr id="4" name="ตัวแทนหมายเลขภาพนิ่ง 3"/>
          <p:cNvSpPr>
            <a:spLocks noGrp="1"/>
          </p:cNvSpPr>
          <p:nvPr>
            <p:ph type="sldNum" sz="quarter" idx="10"/>
          </p:nvPr>
        </p:nvSpPr>
        <p:spPr/>
        <p:txBody>
          <a:bodyPr/>
          <a:lstStyle/>
          <a:p>
            <a:fld id="{0D45786F-F5B0-43B0-BB2D-9C5B587D7CD2}" type="slidenum">
              <a:rPr lang="en-US" smtClean="0"/>
              <a:t>8</a:t>
            </a:fld>
            <a:endParaRPr lang="en-US"/>
          </a:p>
        </p:txBody>
      </p:sp>
    </p:spTree>
    <p:extLst>
      <p:ext uri="{BB962C8B-B14F-4D97-AF65-F5344CB8AC3E}">
        <p14:creationId xmlns:p14="http://schemas.microsoft.com/office/powerpoint/2010/main" val="226798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5786F-F5B0-43B0-BB2D-9C5B587D7CD2}" type="slidenum">
              <a:rPr lang="en-US" smtClean="0"/>
              <a:t>9</a:t>
            </a:fld>
            <a:endParaRPr lang="en-US"/>
          </a:p>
        </p:txBody>
      </p:sp>
    </p:spTree>
    <p:extLst>
      <p:ext uri="{BB962C8B-B14F-4D97-AF65-F5344CB8AC3E}">
        <p14:creationId xmlns:p14="http://schemas.microsoft.com/office/powerpoint/2010/main" val="31704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6FF30A-4DF2-4119-8BDF-0F6518F3E5D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274822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FF30A-4DF2-4119-8BDF-0F6518F3E5D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180785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FF30A-4DF2-4119-8BDF-0F6518F3E5D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47265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FF30A-4DF2-4119-8BDF-0F6518F3E5D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108779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FF30A-4DF2-4119-8BDF-0F6518F3E5D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385815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FF30A-4DF2-4119-8BDF-0F6518F3E5D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55108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FF30A-4DF2-4119-8BDF-0F6518F3E5D4}"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82733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FF30A-4DF2-4119-8BDF-0F6518F3E5D4}"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14322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FF30A-4DF2-4119-8BDF-0F6518F3E5D4}"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70062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FF30A-4DF2-4119-8BDF-0F6518F3E5D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167953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FF30A-4DF2-4119-8BDF-0F6518F3E5D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7497B-0378-4C4B-8D58-019FA0FC471A}" type="slidenum">
              <a:rPr lang="en-US" smtClean="0"/>
              <a:t>‹#›</a:t>
            </a:fld>
            <a:endParaRPr lang="en-US"/>
          </a:p>
        </p:txBody>
      </p:sp>
    </p:spTree>
    <p:extLst>
      <p:ext uri="{BB962C8B-B14F-4D97-AF65-F5344CB8AC3E}">
        <p14:creationId xmlns:p14="http://schemas.microsoft.com/office/powerpoint/2010/main" val="352828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FF30A-4DF2-4119-8BDF-0F6518F3E5D4}"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497B-0378-4C4B-8D58-019FA0FC471A}" type="slidenum">
              <a:rPr lang="en-US" smtClean="0"/>
              <a:t>‹#›</a:t>
            </a:fld>
            <a:endParaRPr lang="en-US"/>
          </a:p>
        </p:txBody>
      </p:sp>
    </p:spTree>
    <p:extLst>
      <p:ext uri="{BB962C8B-B14F-4D97-AF65-F5344CB8AC3E}">
        <p14:creationId xmlns:p14="http://schemas.microsoft.com/office/powerpoint/2010/main" val="211271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037770" y="5454653"/>
            <a:ext cx="9840684" cy="707886"/>
          </a:xfrm>
          <a:prstGeom prst="rect">
            <a:avLst/>
          </a:prstGeom>
          <a:noFill/>
        </p:spPr>
        <p:txBody>
          <a:bodyPr wrap="square" rtlCol="0">
            <a:spAutoFit/>
          </a:bodyPr>
          <a:lstStyle/>
          <a:p>
            <a:pPr algn="ctr"/>
            <a:r>
              <a:rPr lang="en-US" sz="2000" b="1" dirty="0">
                <a:solidFill>
                  <a:schemeClr val="bg1">
                    <a:lumMod val="50000"/>
                  </a:schemeClr>
                </a:solidFill>
              </a:rPr>
              <a:t>Prepared by</a:t>
            </a:r>
          </a:p>
          <a:p>
            <a:pPr algn="ctr"/>
            <a:r>
              <a:rPr lang="en-US" sz="2000" dirty="0" err="1" smtClean="0">
                <a:solidFill>
                  <a:schemeClr val="bg1">
                    <a:lumMod val="50000"/>
                  </a:schemeClr>
                </a:solidFill>
              </a:rPr>
              <a:t>Rawisuda</a:t>
            </a:r>
            <a:r>
              <a:rPr lang="en-US" sz="2000" dirty="0" smtClean="0">
                <a:solidFill>
                  <a:schemeClr val="bg1">
                    <a:lumMod val="50000"/>
                  </a:schemeClr>
                </a:solidFill>
              </a:rPr>
              <a:t> </a:t>
            </a:r>
            <a:r>
              <a:rPr lang="en-US" sz="2000" dirty="0" err="1" smtClean="0">
                <a:solidFill>
                  <a:schemeClr val="bg1">
                    <a:lumMod val="50000"/>
                  </a:schemeClr>
                </a:solidFill>
              </a:rPr>
              <a:t>Sotthikun</a:t>
            </a:r>
            <a:r>
              <a:rPr lang="en-US" sz="2000" dirty="0" smtClean="0">
                <a:solidFill>
                  <a:schemeClr val="bg1">
                    <a:lumMod val="50000"/>
                  </a:schemeClr>
                </a:solidFill>
              </a:rPr>
              <a:t>| </a:t>
            </a:r>
            <a:r>
              <a:rPr lang="en-US" sz="2000" dirty="0">
                <a:solidFill>
                  <a:schemeClr val="bg1">
                    <a:lumMod val="50000"/>
                  </a:schemeClr>
                </a:solidFill>
              </a:rPr>
              <a:t>Woraphan  Wongsang</a:t>
            </a:r>
          </a:p>
        </p:txBody>
      </p:sp>
      <p:sp>
        <p:nvSpPr>
          <p:cNvPr id="11" name="Isosceles Triangle 10"/>
          <p:cNvSpPr>
            <a:spLocks/>
          </p:cNvSpPr>
          <p:nvPr/>
        </p:nvSpPr>
        <p:spPr>
          <a:xfrm rot="10800000">
            <a:off x="3028038" y="0"/>
            <a:ext cx="5860146" cy="1969965"/>
          </a:xfrm>
          <a:prstGeom prst="triangle">
            <a:avLst/>
          </a:prstGeom>
          <a:solidFill>
            <a:schemeClr val="bg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3940" y="2216301"/>
            <a:ext cx="10508343" cy="1446550"/>
          </a:xfrm>
          <a:prstGeom prst="rect">
            <a:avLst/>
          </a:prstGeom>
          <a:noFill/>
        </p:spPr>
        <p:txBody>
          <a:bodyPr wrap="square" rtlCol="0">
            <a:spAutoFit/>
          </a:bodyPr>
          <a:lstStyle/>
          <a:p>
            <a:pPr algn="ctr"/>
            <a:r>
              <a:rPr lang="en-US" sz="4400" spc="300" dirty="0"/>
              <a:t>Culture </a:t>
            </a:r>
            <a:r>
              <a:rPr lang="en-US" sz="4400" spc="300" dirty="0" smtClean="0"/>
              <a:t>Constitutes </a:t>
            </a:r>
            <a:r>
              <a:rPr lang="en-US" sz="4400" spc="300" dirty="0"/>
              <a:t>a </a:t>
            </a:r>
            <a:r>
              <a:rPr lang="en-US" sz="4400" spc="300" dirty="0" smtClean="0"/>
              <a:t>Major Problem </a:t>
            </a:r>
            <a:r>
              <a:rPr lang="en-US" sz="4400" spc="300" dirty="0"/>
              <a:t>that </a:t>
            </a:r>
            <a:r>
              <a:rPr lang="en-US" sz="4400" spc="300" dirty="0" smtClean="0"/>
              <a:t>Faces </a:t>
            </a:r>
            <a:r>
              <a:rPr lang="en-US" sz="4400" spc="300" dirty="0"/>
              <a:t>T</a:t>
            </a:r>
            <a:r>
              <a:rPr lang="en-US" sz="4400" spc="300" dirty="0" smtClean="0"/>
              <a:t>ranslators</a:t>
            </a:r>
            <a:endParaRPr lang="en-US" sz="4400" spc="3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703940" y="5454653"/>
            <a:ext cx="1050834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3939" y="4038882"/>
            <a:ext cx="10508343" cy="707886"/>
          </a:xfrm>
          <a:prstGeom prst="rect">
            <a:avLst/>
          </a:prstGeom>
          <a:noFill/>
        </p:spPr>
        <p:txBody>
          <a:bodyPr wrap="square" rtlCol="0">
            <a:spAutoFit/>
          </a:bodyPr>
          <a:lstStyle/>
          <a:p>
            <a:pPr algn="ctr"/>
            <a:r>
              <a:rPr lang="en-US" sz="2000" spc="300" dirty="0" smtClean="0"/>
              <a:t>:A </a:t>
            </a:r>
            <a:r>
              <a:rPr lang="en-US" sz="2000" spc="300" dirty="0"/>
              <a:t>bad model of translated pieces of literature may give misconception </a:t>
            </a:r>
            <a:endParaRPr lang="en-US" sz="2000" spc="300" dirty="0" smtClean="0"/>
          </a:p>
          <a:p>
            <a:pPr algn="ctr"/>
            <a:r>
              <a:rPr lang="en-US" sz="2000" spc="300" dirty="0" smtClean="0"/>
              <a:t>about </a:t>
            </a:r>
            <a:r>
              <a:rPr lang="en-US" sz="2000" spc="300" dirty="0"/>
              <a:t>the original</a:t>
            </a:r>
            <a:endParaRPr lang="en-US" sz="2000" spc="300" dirty="0">
              <a:latin typeface="Times New Roman" panose="02020603050405020304" pitchFamily="18" charset="0"/>
              <a:cs typeface="Times New Roman" panose="02020603050405020304" pitchFamily="18" charset="0"/>
            </a:endParaRPr>
          </a:p>
        </p:txBody>
      </p:sp>
      <p:sp>
        <p:nvSpPr>
          <p:cNvPr id="7" name="Isosceles Triangle 6"/>
          <p:cNvSpPr/>
          <p:nvPr/>
        </p:nvSpPr>
        <p:spPr>
          <a:xfrm rot="10800000">
            <a:off x="5816593" y="3694110"/>
            <a:ext cx="283034" cy="135315"/>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70" y="-226762"/>
            <a:ext cx="2529860" cy="4508927"/>
          </a:xfrm>
          <a:prstGeom prst="rect">
            <a:avLst/>
          </a:prstGeom>
          <a:noFill/>
        </p:spPr>
        <p:txBody>
          <a:bodyPr wrap="none" lIns="91440" tIns="45720" rIns="91440" bIns="45720">
            <a:spAutoFit/>
          </a:bodyPr>
          <a:lstStyle/>
          <a:p>
            <a:pPr algn="ctr"/>
            <a:r>
              <a:rPr lang="en-US" sz="28700" b="1" dirty="0">
                <a:ln w="0"/>
                <a:solidFill>
                  <a:schemeClr val="bg1">
                    <a:lumMod val="65000"/>
                    <a:alpha val="50000"/>
                  </a:schemeClr>
                </a:solidFill>
                <a:effectLst>
                  <a:outerShdw blurRad="38100" dist="19050" dir="2700000" algn="tl" rotWithShape="0">
                    <a:schemeClr val="dk1">
                      <a:alpha val="10000"/>
                    </a:schemeClr>
                  </a:outerShdw>
                </a:effectLst>
              </a:rPr>
              <a:t>G</a:t>
            </a:r>
            <a:endParaRPr lang="en-US" sz="28700" b="1" cap="none" spc="0" dirty="0">
              <a:ln w="0"/>
              <a:solidFill>
                <a:schemeClr val="bg1">
                  <a:lumMod val="65000"/>
                  <a:alpha val="50000"/>
                </a:schemeClr>
              </a:solidFill>
              <a:effectLst>
                <a:outerShdw blurRad="38100" dist="19050" dir="2700000" algn="tl" rotWithShape="0">
                  <a:schemeClr val="dk1">
                    <a:alpha val="10000"/>
                  </a:schemeClr>
                </a:outerShdw>
              </a:effectLst>
            </a:endParaRPr>
          </a:p>
        </p:txBody>
      </p:sp>
      <p:sp>
        <p:nvSpPr>
          <p:cNvPr id="5" name="TextBox 4"/>
          <p:cNvSpPr txBox="1"/>
          <p:nvPr/>
        </p:nvSpPr>
        <p:spPr>
          <a:xfrm>
            <a:off x="633357" y="1552845"/>
            <a:ext cx="10497823" cy="830997"/>
          </a:xfrm>
          <a:prstGeom prst="rect">
            <a:avLst/>
          </a:prstGeom>
          <a:noFill/>
        </p:spPr>
        <p:txBody>
          <a:bodyPr wrap="square" rtlCol="0">
            <a:spAutoFit/>
          </a:bodyPr>
          <a:lstStyle/>
          <a:p>
            <a:pPr lvl="0"/>
            <a:r>
              <a:rPr lang="en-US" sz="4800" b="1" spc="600" dirty="0">
                <a:solidFill>
                  <a:schemeClr val="bg1"/>
                </a:solidFill>
              </a:rPr>
              <a:t>Generic word to Specific word</a:t>
            </a:r>
          </a:p>
        </p:txBody>
      </p:sp>
      <p:sp>
        <p:nvSpPr>
          <p:cNvPr id="6" name="Rectangle 1"/>
          <p:cNvSpPr>
            <a:spLocks noChangeArrowheads="1"/>
          </p:cNvSpPr>
          <p:nvPr/>
        </p:nvSpPr>
        <p:spPr bwMode="auto">
          <a:xfrm>
            <a:off x="859971" y="3178564"/>
            <a:ext cx="11064839"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lvl="0" eaLnBrk="0" fontAlgn="base" hangingPunct="0">
              <a:spcBef>
                <a:spcPct val="0"/>
              </a:spcBef>
              <a:spcAft>
                <a:spcPct val="0"/>
              </a:spcAft>
            </a:pPr>
            <a:r>
              <a:rPr lang="en-US" altLang="en-US" sz="3200" b="1" dirty="0">
                <a:solidFill>
                  <a:schemeClr val="bg1"/>
                </a:solidFill>
                <a:cs typeface="Times New Roman" panose="02020603050405020304" pitchFamily="18" charset="0"/>
              </a:rPr>
              <a:t/>
            </a:r>
            <a:br>
              <a:rPr lang="en-US" altLang="en-US" sz="3200" b="1" dirty="0">
                <a:solidFill>
                  <a:schemeClr val="bg1"/>
                </a:solidFill>
                <a:cs typeface="Times New Roman" panose="02020603050405020304" pitchFamily="18" charset="0"/>
              </a:rPr>
            </a:br>
            <a:endParaRPr lang="en-US" altLang="en-US" sz="3200" b="1" dirty="0" smtClean="0">
              <a:solidFill>
                <a:schemeClr val="bg1"/>
              </a:solidFill>
              <a:cs typeface="Times New Roman" panose="02020603050405020304" pitchFamily="18" charset="0"/>
            </a:endParaRPr>
          </a:p>
          <a:p>
            <a:pPr lvl="0" eaLnBrk="0" fontAlgn="base" hangingPunct="0">
              <a:spcBef>
                <a:spcPct val="0"/>
              </a:spcBef>
              <a:spcAft>
                <a:spcPct val="0"/>
              </a:spcAft>
            </a:pPr>
            <a:r>
              <a:rPr lang="en-US" altLang="en-US" sz="3200" b="1" dirty="0" smtClean="0">
                <a:solidFill>
                  <a:schemeClr val="bg1"/>
                </a:solidFill>
                <a:cs typeface="Times New Roman" panose="02020603050405020304" pitchFamily="18" charset="0"/>
              </a:rPr>
              <a:t>“Generic </a:t>
            </a:r>
            <a:r>
              <a:rPr lang="en-US" altLang="en-US" sz="3200" b="1" dirty="0">
                <a:solidFill>
                  <a:schemeClr val="bg1"/>
                </a:solidFill>
                <a:cs typeface="Times New Roman" panose="02020603050405020304" pitchFamily="18" charset="0"/>
              </a:rPr>
              <a:t>to specific word" is a word which grouped in a class of things, and translated into the specific details of something.</a:t>
            </a:r>
          </a:p>
        </p:txBody>
      </p:sp>
    </p:spTree>
    <p:extLst>
      <p:ext uri="{BB962C8B-B14F-4D97-AF65-F5344CB8AC3E}">
        <p14:creationId xmlns:p14="http://schemas.microsoft.com/office/powerpoint/2010/main" val="353948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4607"/>
            <a:ext cx="1980030" cy="4508927"/>
          </a:xfrm>
          <a:prstGeom prst="rect">
            <a:avLst/>
          </a:prstGeom>
          <a:noFill/>
        </p:spPr>
        <p:txBody>
          <a:bodyPr wrap="none" lIns="91440" tIns="45720" rIns="91440" bIns="45720">
            <a:spAutoFit/>
          </a:bodyPr>
          <a:lstStyle/>
          <a:p>
            <a:pPr algn="ctr"/>
            <a:r>
              <a:rPr lang="en-US" sz="28700" b="1" dirty="0">
                <a:ln w="0"/>
                <a:solidFill>
                  <a:schemeClr val="bg1">
                    <a:lumMod val="65000"/>
                    <a:alpha val="50000"/>
                  </a:schemeClr>
                </a:solidFill>
                <a:effectLst>
                  <a:outerShdw blurRad="38100" dist="19050" dir="2700000" algn="tl" rotWithShape="0">
                    <a:schemeClr val="dk1">
                      <a:alpha val="10000"/>
                    </a:schemeClr>
                  </a:outerShdw>
                </a:effectLst>
              </a:rPr>
              <a:t>E</a:t>
            </a:r>
            <a:endParaRPr lang="en-US" sz="28700" b="1" cap="none" spc="0" dirty="0">
              <a:ln w="0"/>
              <a:solidFill>
                <a:schemeClr val="bg1">
                  <a:lumMod val="65000"/>
                  <a:alpha val="50000"/>
                </a:schemeClr>
              </a:solidFill>
              <a:effectLst>
                <a:outerShdw blurRad="38100" dist="19050" dir="2700000" algn="tl" rotWithShape="0">
                  <a:schemeClr val="dk1">
                    <a:alpha val="10000"/>
                  </a:schemeClr>
                </a:outerShdw>
              </a:effectLst>
            </a:endParaRPr>
          </a:p>
        </p:txBody>
      </p:sp>
      <p:sp>
        <p:nvSpPr>
          <p:cNvPr id="6" name="TextBox 5"/>
          <p:cNvSpPr txBox="1"/>
          <p:nvPr/>
        </p:nvSpPr>
        <p:spPr>
          <a:xfrm>
            <a:off x="511105" y="1144357"/>
            <a:ext cx="3352798" cy="830997"/>
          </a:xfrm>
          <a:prstGeom prst="rect">
            <a:avLst/>
          </a:prstGeom>
          <a:noFill/>
        </p:spPr>
        <p:txBody>
          <a:bodyPr wrap="square" rtlCol="0">
            <a:spAutoFit/>
          </a:bodyPr>
          <a:lstStyle/>
          <a:p>
            <a:r>
              <a:rPr lang="en-US" sz="4800" b="1" spc="600" dirty="0" smtClean="0">
                <a:solidFill>
                  <a:schemeClr val="bg1"/>
                </a:solidFill>
              </a:rPr>
              <a:t>EXAMPLE</a:t>
            </a:r>
            <a:endParaRPr lang="en-US" sz="4800" b="1" spc="600" dirty="0">
              <a:solidFill>
                <a:schemeClr val="bg1"/>
              </a:solidFill>
            </a:endParaRPr>
          </a:p>
        </p:txBody>
      </p:sp>
      <p:sp>
        <p:nvSpPr>
          <p:cNvPr id="9" name="Rectangle 1"/>
          <p:cNvSpPr>
            <a:spLocks noChangeArrowheads="1"/>
          </p:cNvSpPr>
          <p:nvPr/>
        </p:nvSpPr>
        <p:spPr bwMode="auto">
          <a:xfrm>
            <a:off x="2445856" y="2027304"/>
            <a:ext cx="422563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smtClean="0">
                <a:solidFill>
                  <a:schemeClr val="bg1"/>
                </a:solidFill>
              </a:rPr>
              <a:t>The </a:t>
            </a:r>
            <a:r>
              <a:rPr lang="en-US" sz="2400" b="1" i="1" u="sng" dirty="0">
                <a:solidFill>
                  <a:schemeClr val="bg1"/>
                </a:solidFill>
              </a:rPr>
              <a:t>source language</a:t>
            </a:r>
          </a:p>
          <a:p>
            <a:pPr lvl="1" fontAlgn="base"/>
            <a:endParaRPr lang="en-US" sz="2000" b="1" dirty="0">
              <a:solidFill>
                <a:schemeClr val="bg1"/>
              </a:solidFill>
            </a:endParaRPr>
          </a:p>
          <a:p>
            <a:pPr lvl="1" fontAlgn="base"/>
            <a:r>
              <a:rPr lang="en-US" sz="2000" b="1" dirty="0" smtClean="0">
                <a:solidFill>
                  <a:schemeClr val="bg1"/>
                </a:solidFill>
              </a:rPr>
              <a:t>It </a:t>
            </a:r>
            <a:r>
              <a:rPr lang="en-US" sz="2000" b="1" dirty="0">
                <a:solidFill>
                  <a:schemeClr val="bg1"/>
                </a:solidFill>
              </a:rPr>
              <a:t>was nearly midnight, and</a:t>
            </a:r>
          </a:p>
          <a:p>
            <a:pPr lvl="1" fontAlgn="base"/>
            <a:r>
              <a:rPr lang="en-US" sz="2000" b="1" dirty="0">
                <a:solidFill>
                  <a:schemeClr val="bg1"/>
                </a:solidFill>
              </a:rPr>
              <a:t>he was lying on his stomach</a:t>
            </a:r>
          </a:p>
          <a:p>
            <a:pPr lvl="1" fontAlgn="base"/>
            <a:r>
              <a:rPr lang="en-US" sz="2000" b="1" dirty="0">
                <a:solidFill>
                  <a:schemeClr val="bg1"/>
                </a:solidFill>
              </a:rPr>
              <a:t>in bed. T</a:t>
            </a:r>
            <a:r>
              <a:rPr lang="en-US" sz="2000" b="1" dirty="0" smtClean="0">
                <a:solidFill>
                  <a:schemeClr val="bg1"/>
                </a:solidFill>
              </a:rPr>
              <a:t>he </a:t>
            </a:r>
            <a:r>
              <a:rPr lang="en-US" sz="2000" b="1" dirty="0">
                <a:solidFill>
                  <a:schemeClr val="bg1"/>
                </a:solidFill>
              </a:rPr>
              <a:t>blankets </a:t>
            </a:r>
            <a:r>
              <a:rPr lang="en-US" sz="2000" b="1" dirty="0">
                <a:solidFill>
                  <a:srgbClr val="FF0000"/>
                </a:solidFill>
              </a:rPr>
              <a:t>drawn</a:t>
            </a:r>
            <a:r>
              <a:rPr lang="en-US" sz="2000" b="1" dirty="0">
                <a:solidFill>
                  <a:schemeClr val="bg1"/>
                </a:solidFill>
              </a:rPr>
              <a:t> right over head like a tent</a:t>
            </a:r>
          </a:p>
          <a:p>
            <a:pPr lvl="1" fontAlgn="base"/>
            <a:r>
              <a:rPr lang="en-US" sz="1600" dirty="0" smtClean="0">
                <a:solidFill>
                  <a:schemeClr val="bg1"/>
                </a:solidFill>
              </a:rPr>
              <a:t>  </a:t>
            </a:r>
            <a:endParaRPr lang="en-US" sz="1600" dirty="0">
              <a:solidFill>
                <a:schemeClr val="bg1"/>
              </a:solidFill>
            </a:endParaRPr>
          </a:p>
        </p:txBody>
      </p:sp>
      <p:sp>
        <p:nvSpPr>
          <p:cNvPr id="10" name="Rectangle 1"/>
          <p:cNvSpPr>
            <a:spLocks noChangeArrowheads="1"/>
          </p:cNvSpPr>
          <p:nvPr/>
        </p:nvSpPr>
        <p:spPr bwMode="auto">
          <a:xfrm>
            <a:off x="7137317" y="2036909"/>
            <a:ext cx="462911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smtClean="0">
              <a:solidFill>
                <a:schemeClr val="bg1"/>
              </a:solidFill>
            </a:endParaRPr>
          </a:p>
          <a:p>
            <a:pPr lvl="1" fontAlgn="base"/>
            <a:endParaRPr lang="en-US" sz="2000" b="1" dirty="0" smtClean="0">
              <a:solidFill>
                <a:schemeClr val="bg1"/>
              </a:solidFill>
            </a:endParaRPr>
          </a:p>
          <a:p>
            <a:pPr lvl="1" fontAlgn="base"/>
            <a:r>
              <a:rPr lang="th-TH" sz="2800" b="1" dirty="0">
                <a:solidFill>
                  <a:schemeClr val="bg1"/>
                </a:solidFill>
              </a:rPr>
              <a:t>เกือบเที่ยงคืน</a:t>
            </a:r>
            <a:r>
              <a:rPr lang="th-TH" sz="2800" b="1" dirty="0" smtClean="0">
                <a:solidFill>
                  <a:schemeClr val="bg1"/>
                </a:solidFill>
              </a:rPr>
              <a:t>แล้ว แฮร</a:t>
            </a:r>
            <a:r>
              <a:rPr lang="th-TH" sz="2800" b="1" dirty="0">
                <a:solidFill>
                  <a:schemeClr val="bg1"/>
                </a:solidFill>
              </a:rPr>
              <a:t>์</a:t>
            </a:r>
            <a:r>
              <a:rPr lang="th-TH" sz="2800" b="1" dirty="0" smtClean="0">
                <a:solidFill>
                  <a:schemeClr val="bg1"/>
                </a:solidFill>
              </a:rPr>
              <a:t>รี่</a:t>
            </a:r>
            <a:r>
              <a:rPr lang="th-TH" sz="2800" b="1" dirty="0">
                <a:solidFill>
                  <a:schemeClr val="bg1"/>
                </a:solidFill>
              </a:rPr>
              <a:t>กําลัง</a:t>
            </a:r>
          </a:p>
          <a:p>
            <a:pPr lvl="1" fontAlgn="base"/>
            <a:r>
              <a:rPr lang="th-TH" sz="2800" b="1" dirty="0">
                <a:solidFill>
                  <a:schemeClr val="bg1"/>
                </a:solidFill>
              </a:rPr>
              <a:t>นอ</a:t>
            </a:r>
            <a:r>
              <a:rPr lang="th-TH" sz="2800" b="1" dirty="0" smtClean="0">
                <a:solidFill>
                  <a:schemeClr val="bg1"/>
                </a:solidFill>
              </a:rPr>
              <a:t>นคว่ำอยู่บนเตียง ดึงผ้าห่มมา</a:t>
            </a:r>
            <a:r>
              <a:rPr lang="th-TH" sz="2800" b="1" dirty="0" smtClean="0">
                <a:solidFill>
                  <a:srgbClr val="FF0000"/>
                </a:solidFill>
              </a:rPr>
              <a:t>คลุม</a:t>
            </a:r>
            <a:r>
              <a:rPr lang="th-TH" sz="2800" b="1" dirty="0" smtClean="0">
                <a:solidFill>
                  <a:schemeClr val="bg1"/>
                </a:solidFill>
              </a:rPr>
              <a:t>อยู่บน</a:t>
            </a:r>
            <a:r>
              <a:rPr lang="th-TH" sz="2800" b="1" dirty="0">
                <a:solidFill>
                  <a:schemeClr val="bg1"/>
                </a:solidFill>
              </a:rPr>
              <a:t>หัวราว</a:t>
            </a:r>
            <a:r>
              <a:rPr lang="th-TH" sz="2800" b="1" dirty="0" smtClean="0">
                <a:solidFill>
                  <a:schemeClr val="bg1"/>
                </a:solidFill>
              </a:rPr>
              <a:t>กับเต็นท์</a:t>
            </a:r>
            <a:endParaRPr lang="th-TH" sz="2800" b="1" dirty="0">
              <a:solidFill>
                <a:schemeClr val="bg1"/>
              </a:solidFill>
            </a:endParaRPr>
          </a:p>
          <a:p>
            <a:pPr lvl="1" fontAlgn="base"/>
            <a:r>
              <a:rPr lang="en-US" sz="1600" dirty="0" smtClean="0">
                <a:solidFill>
                  <a:schemeClr val="bg1"/>
                </a:solidFill>
              </a:rPr>
              <a:t>  </a:t>
            </a:r>
            <a:endParaRPr lang="en-US" sz="1600" dirty="0">
              <a:solidFill>
                <a:schemeClr val="bg1"/>
              </a:solidFill>
            </a:endParaRPr>
          </a:p>
        </p:txBody>
      </p:sp>
      <p:cxnSp>
        <p:nvCxnSpPr>
          <p:cNvPr id="12" name="Straight Connector 11"/>
          <p:cNvCxnSpPr/>
          <p:nvPr/>
        </p:nvCxnSpPr>
        <p:spPr>
          <a:xfrm flipH="1">
            <a:off x="511105" y="4352922"/>
            <a:ext cx="1103103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78624" y="4514500"/>
            <a:ext cx="6096000" cy="1631216"/>
          </a:xfrm>
          <a:prstGeom prst="rect">
            <a:avLst/>
          </a:prstGeom>
        </p:spPr>
        <p:txBody>
          <a:bodyPr>
            <a:spAutoFit/>
          </a:bodyPr>
          <a:lstStyle/>
          <a:p>
            <a:r>
              <a:rPr lang="en-US" sz="2400" b="1" i="1" u="sng" dirty="0">
                <a:solidFill>
                  <a:schemeClr val="bg1"/>
                </a:solidFill>
              </a:rPr>
              <a:t>The receptor language </a:t>
            </a:r>
            <a:endParaRPr lang="en-US" sz="2000" b="1" dirty="0">
              <a:solidFill>
                <a:schemeClr val="bg1"/>
              </a:solidFill>
            </a:endParaRPr>
          </a:p>
          <a:p>
            <a:pPr lvl="1" fontAlgn="base"/>
            <a:endParaRPr lang="en-US" sz="2000" b="1" dirty="0">
              <a:solidFill>
                <a:schemeClr val="bg1"/>
              </a:solidFill>
            </a:endParaRPr>
          </a:p>
          <a:p>
            <a:pPr lvl="1" fontAlgn="base"/>
            <a:r>
              <a:rPr lang="th-TH" sz="2800" b="1" dirty="0" smtClean="0">
                <a:solidFill>
                  <a:schemeClr val="bg1"/>
                </a:solidFill>
              </a:rPr>
              <a:t>เกือบ</a:t>
            </a:r>
            <a:r>
              <a:rPr lang="th-TH" sz="2800" b="1" dirty="0">
                <a:solidFill>
                  <a:schemeClr val="bg1"/>
                </a:solidFill>
              </a:rPr>
              <a:t>เที่ยงคืน</a:t>
            </a:r>
            <a:r>
              <a:rPr lang="th-TH" sz="2800" b="1" dirty="0" smtClean="0">
                <a:solidFill>
                  <a:schemeClr val="bg1"/>
                </a:solidFill>
              </a:rPr>
              <a:t>แล้ว </a:t>
            </a:r>
            <a:r>
              <a:rPr lang="th-TH" sz="2800" b="1" dirty="0" err="1">
                <a:solidFill>
                  <a:schemeClr val="bg1"/>
                </a:solidFill>
              </a:rPr>
              <a:t>แฮร์</a:t>
            </a:r>
            <a:r>
              <a:rPr lang="th-TH" sz="2800" b="1" dirty="0">
                <a:solidFill>
                  <a:schemeClr val="bg1"/>
                </a:solidFill>
              </a:rPr>
              <a:t>รี่</a:t>
            </a:r>
            <a:r>
              <a:rPr lang="th-TH" sz="2800" b="1" dirty="0" err="1" smtClean="0">
                <a:solidFill>
                  <a:schemeClr val="bg1"/>
                </a:solidFill>
              </a:rPr>
              <a:t>กําลัง</a:t>
            </a:r>
            <a:r>
              <a:rPr lang="th-TH" sz="2800" b="1" dirty="0" smtClean="0">
                <a:solidFill>
                  <a:schemeClr val="bg1"/>
                </a:solidFill>
              </a:rPr>
              <a:t> นอนคว่ำอยู่บนเตียงมีผ้าห่ม</a:t>
            </a:r>
            <a:r>
              <a:rPr lang="th-TH" sz="2800" b="1" dirty="0" smtClean="0">
                <a:solidFill>
                  <a:srgbClr val="FF0000"/>
                </a:solidFill>
              </a:rPr>
              <a:t>คลุมโปง</a:t>
            </a:r>
            <a:r>
              <a:rPr lang="th-TH" sz="2800" b="1" dirty="0" smtClean="0">
                <a:solidFill>
                  <a:schemeClr val="bg1"/>
                </a:solidFill>
              </a:rPr>
              <a:t>อยู่บนหัวราวกับเต็นท์</a:t>
            </a:r>
            <a:endParaRPr lang="th-TH" sz="2800" b="1" dirty="0">
              <a:solidFill>
                <a:schemeClr val="bg1"/>
              </a:solidFill>
            </a:endParaRPr>
          </a:p>
        </p:txBody>
      </p:sp>
      <p:sp>
        <p:nvSpPr>
          <p:cNvPr id="3" name="Multiply 2"/>
          <p:cNvSpPr/>
          <p:nvPr/>
        </p:nvSpPr>
        <p:spPr>
          <a:xfrm>
            <a:off x="10287000" y="1564895"/>
            <a:ext cx="783771" cy="11291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4584623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4607"/>
            <a:ext cx="1980030" cy="4508927"/>
          </a:xfrm>
          <a:prstGeom prst="rect">
            <a:avLst/>
          </a:prstGeom>
          <a:noFill/>
        </p:spPr>
        <p:txBody>
          <a:bodyPr wrap="none" lIns="91440" tIns="45720" rIns="91440" bIns="45720">
            <a:spAutoFit/>
          </a:bodyPr>
          <a:lstStyle/>
          <a:p>
            <a:pPr algn="ctr"/>
            <a:r>
              <a:rPr lang="en-US" sz="28700" b="1" dirty="0">
                <a:ln w="0"/>
                <a:solidFill>
                  <a:schemeClr val="bg1">
                    <a:lumMod val="65000"/>
                    <a:alpha val="50000"/>
                  </a:schemeClr>
                </a:solidFill>
                <a:effectLst>
                  <a:outerShdw blurRad="38100" dist="19050" dir="2700000" algn="tl" rotWithShape="0">
                    <a:schemeClr val="dk1">
                      <a:alpha val="10000"/>
                    </a:schemeClr>
                  </a:outerShdw>
                </a:effectLst>
              </a:rPr>
              <a:t>E</a:t>
            </a:r>
            <a:endParaRPr lang="en-US" sz="28700" b="1" cap="none" spc="0" dirty="0">
              <a:ln w="0"/>
              <a:solidFill>
                <a:schemeClr val="bg1">
                  <a:lumMod val="65000"/>
                  <a:alpha val="50000"/>
                </a:schemeClr>
              </a:solidFill>
              <a:effectLst>
                <a:outerShdw blurRad="38100" dist="19050" dir="2700000" algn="tl" rotWithShape="0">
                  <a:schemeClr val="dk1">
                    <a:alpha val="10000"/>
                  </a:schemeClr>
                </a:outerShdw>
              </a:effectLst>
            </a:endParaRPr>
          </a:p>
        </p:txBody>
      </p:sp>
      <p:sp>
        <p:nvSpPr>
          <p:cNvPr id="6" name="TextBox 5"/>
          <p:cNvSpPr txBox="1"/>
          <p:nvPr/>
        </p:nvSpPr>
        <p:spPr>
          <a:xfrm>
            <a:off x="511105" y="1144357"/>
            <a:ext cx="3352798" cy="830997"/>
          </a:xfrm>
          <a:prstGeom prst="rect">
            <a:avLst/>
          </a:prstGeom>
          <a:noFill/>
        </p:spPr>
        <p:txBody>
          <a:bodyPr wrap="square" rtlCol="0">
            <a:spAutoFit/>
          </a:bodyPr>
          <a:lstStyle/>
          <a:p>
            <a:r>
              <a:rPr lang="en-US" sz="4800" b="1" spc="600" dirty="0" smtClean="0">
                <a:solidFill>
                  <a:schemeClr val="bg1"/>
                </a:solidFill>
              </a:rPr>
              <a:t>EXAMPLE</a:t>
            </a:r>
            <a:endParaRPr lang="en-US" sz="4800" b="1" spc="600" dirty="0">
              <a:solidFill>
                <a:schemeClr val="bg1"/>
              </a:solidFill>
            </a:endParaRPr>
          </a:p>
        </p:txBody>
      </p:sp>
      <p:sp>
        <p:nvSpPr>
          <p:cNvPr id="9" name="Rectangle 1"/>
          <p:cNvSpPr>
            <a:spLocks noChangeArrowheads="1"/>
          </p:cNvSpPr>
          <p:nvPr/>
        </p:nvSpPr>
        <p:spPr bwMode="auto">
          <a:xfrm>
            <a:off x="2670143" y="1958816"/>
            <a:ext cx="422563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smtClean="0">
                <a:solidFill>
                  <a:schemeClr val="bg1"/>
                </a:solidFill>
              </a:rPr>
              <a:t>The </a:t>
            </a:r>
            <a:r>
              <a:rPr lang="en-US" sz="2400" b="1" i="1" u="sng" dirty="0">
                <a:solidFill>
                  <a:schemeClr val="bg1"/>
                </a:solidFill>
              </a:rPr>
              <a:t>source language</a:t>
            </a:r>
          </a:p>
          <a:p>
            <a:pPr lvl="1" fontAlgn="base"/>
            <a:endParaRPr lang="en-US" sz="2000" b="1" dirty="0">
              <a:solidFill>
                <a:schemeClr val="bg1"/>
              </a:solidFill>
            </a:endParaRPr>
          </a:p>
          <a:p>
            <a:pPr lvl="1" fontAlgn="base"/>
            <a:r>
              <a:rPr lang="en-US" sz="2000" b="1" dirty="0">
                <a:solidFill>
                  <a:schemeClr val="bg1"/>
                </a:solidFill>
              </a:rPr>
              <a:t>So Harry had had no </a:t>
            </a:r>
            <a:r>
              <a:rPr lang="en-US" sz="2000" b="1" dirty="0">
                <a:solidFill>
                  <a:srgbClr val="FF0000"/>
                </a:solidFill>
              </a:rPr>
              <a:t>word</a:t>
            </a:r>
          </a:p>
          <a:p>
            <a:pPr lvl="1" fontAlgn="base"/>
            <a:r>
              <a:rPr lang="en-US" sz="2000" b="1" dirty="0">
                <a:solidFill>
                  <a:schemeClr val="bg1"/>
                </a:solidFill>
              </a:rPr>
              <a:t>from any of </a:t>
            </a:r>
            <a:r>
              <a:rPr lang="en-US" sz="2000" b="1" dirty="0" err="1">
                <a:solidFill>
                  <a:schemeClr val="bg1"/>
                </a:solidFill>
              </a:rPr>
              <a:t>wizarding</a:t>
            </a:r>
            <a:r>
              <a:rPr lang="en-US" sz="2000" b="1" dirty="0">
                <a:solidFill>
                  <a:schemeClr val="bg1"/>
                </a:solidFill>
              </a:rPr>
              <a:t> friends</a:t>
            </a:r>
          </a:p>
          <a:p>
            <a:pPr lvl="1" fontAlgn="base"/>
            <a:r>
              <a:rPr lang="en-US" sz="2000" b="1" dirty="0">
                <a:solidFill>
                  <a:schemeClr val="bg1"/>
                </a:solidFill>
              </a:rPr>
              <a:t>for five long weeks.</a:t>
            </a:r>
          </a:p>
          <a:p>
            <a:pPr lvl="1" fontAlgn="base"/>
            <a:r>
              <a:rPr lang="en-US" sz="1600" dirty="0" smtClean="0">
                <a:solidFill>
                  <a:schemeClr val="bg1"/>
                </a:solidFill>
              </a:rPr>
              <a:t>  </a:t>
            </a:r>
            <a:endParaRPr lang="en-US" sz="1600" dirty="0">
              <a:solidFill>
                <a:schemeClr val="bg1"/>
              </a:solidFill>
            </a:endParaRPr>
          </a:p>
        </p:txBody>
      </p:sp>
      <p:sp>
        <p:nvSpPr>
          <p:cNvPr id="10" name="Rectangle 1"/>
          <p:cNvSpPr>
            <a:spLocks noChangeArrowheads="1"/>
          </p:cNvSpPr>
          <p:nvPr/>
        </p:nvSpPr>
        <p:spPr bwMode="auto">
          <a:xfrm>
            <a:off x="7137317" y="1958816"/>
            <a:ext cx="462911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smtClean="0">
              <a:solidFill>
                <a:schemeClr val="bg1"/>
              </a:solidFill>
            </a:endParaRPr>
          </a:p>
          <a:p>
            <a:pPr lvl="1" fontAlgn="base"/>
            <a:endParaRPr lang="en-US" sz="2000" b="1" dirty="0" smtClean="0">
              <a:solidFill>
                <a:schemeClr val="bg1"/>
              </a:solidFill>
            </a:endParaRPr>
          </a:p>
          <a:p>
            <a:pPr lvl="1" fontAlgn="base"/>
            <a:r>
              <a:rPr lang="th-TH" sz="2800" b="1" dirty="0">
                <a:solidFill>
                  <a:schemeClr val="bg1"/>
                </a:solidFill>
              </a:rPr>
              <a:t>ดังนั้น </a:t>
            </a:r>
            <a:r>
              <a:rPr lang="th-TH" sz="2800" b="1" dirty="0" smtClean="0">
                <a:solidFill>
                  <a:schemeClr val="bg1"/>
                </a:solidFill>
              </a:rPr>
              <a:t>แฮร์รี่</a:t>
            </a:r>
            <a:r>
              <a:rPr lang="th-TH" sz="2800" b="1" dirty="0">
                <a:solidFill>
                  <a:schemeClr val="bg1"/>
                </a:solidFill>
              </a:rPr>
              <a:t>จึง</a:t>
            </a:r>
            <a:r>
              <a:rPr lang="th-TH" sz="2800" b="1" dirty="0" smtClean="0">
                <a:solidFill>
                  <a:schemeClr val="bg1"/>
                </a:solidFill>
              </a:rPr>
              <a:t>ไม่ได้</a:t>
            </a:r>
            <a:r>
              <a:rPr lang="th-TH" sz="2800" b="1" dirty="0" smtClean="0">
                <a:solidFill>
                  <a:srgbClr val="FF0000"/>
                </a:solidFill>
              </a:rPr>
              <a:t>คำพูด</a:t>
            </a:r>
            <a:r>
              <a:rPr lang="th-TH" sz="2800" b="1" dirty="0" smtClean="0">
                <a:solidFill>
                  <a:schemeClr val="bg1"/>
                </a:solidFill>
              </a:rPr>
              <a:t>จาก</a:t>
            </a:r>
            <a:r>
              <a:rPr lang="th-TH" sz="2800" b="1" dirty="0">
                <a:solidFill>
                  <a:schemeClr val="bg1"/>
                </a:solidFill>
              </a:rPr>
              <a:t>เพื่อนๆ </a:t>
            </a:r>
            <a:r>
              <a:rPr lang="th-TH" sz="2800" b="1" dirty="0" smtClean="0">
                <a:solidFill>
                  <a:schemeClr val="bg1"/>
                </a:solidFill>
              </a:rPr>
              <a:t>พ่อมดแม่มดด้วยกันเป็นเวลานาน</a:t>
            </a:r>
            <a:r>
              <a:rPr lang="th-TH" sz="2800" b="1" dirty="0">
                <a:solidFill>
                  <a:schemeClr val="bg1"/>
                </a:solidFill>
              </a:rPr>
              <a:t>ถึง</a:t>
            </a:r>
            <a:r>
              <a:rPr lang="th-TH" sz="2800" b="1" dirty="0" smtClean="0">
                <a:solidFill>
                  <a:schemeClr val="bg1"/>
                </a:solidFill>
              </a:rPr>
              <a:t>ห้าสัปดาห์</a:t>
            </a:r>
            <a:endParaRPr lang="en-US" sz="1600" dirty="0">
              <a:solidFill>
                <a:schemeClr val="bg1"/>
              </a:solidFill>
            </a:endParaRPr>
          </a:p>
        </p:txBody>
      </p:sp>
      <p:sp>
        <p:nvSpPr>
          <p:cNvPr id="11" name="Rectangle 1"/>
          <p:cNvSpPr>
            <a:spLocks noChangeArrowheads="1"/>
          </p:cNvSpPr>
          <p:nvPr/>
        </p:nvSpPr>
        <p:spPr bwMode="auto">
          <a:xfrm>
            <a:off x="511105" y="4743326"/>
            <a:ext cx="110310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a:solidFill>
                <a:schemeClr val="bg1"/>
              </a:solidFill>
            </a:endParaRPr>
          </a:p>
          <a:p>
            <a:pPr lvl="1" fontAlgn="base"/>
            <a:endParaRPr lang="en-US" sz="2000" b="1" dirty="0">
              <a:solidFill>
                <a:schemeClr val="bg1"/>
              </a:solidFill>
            </a:endParaRPr>
          </a:p>
          <a:p>
            <a:pPr lvl="1" fontAlgn="base"/>
            <a:r>
              <a:rPr lang="th-TH" sz="2800" b="1" dirty="0">
                <a:solidFill>
                  <a:schemeClr val="bg1"/>
                </a:solidFill>
              </a:rPr>
              <a:t>ดังนั้น </a:t>
            </a:r>
            <a:r>
              <a:rPr lang="th-TH" sz="2800" b="1" dirty="0" err="1">
                <a:solidFill>
                  <a:schemeClr val="bg1"/>
                </a:solidFill>
              </a:rPr>
              <a:t>แฮร์</a:t>
            </a:r>
            <a:r>
              <a:rPr lang="th-TH" sz="2800" b="1" dirty="0">
                <a:solidFill>
                  <a:schemeClr val="bg1"/>
                </a:solidFill>
              </a:rPr>
              <a:t>รี่จึงไม่ได้</a:t>
            </a:r>
            <a:r>
              <a:rPr lang="th-TH" sz="2800" b="1" dirty="0">
                <a:solidFill>
                  <a:srgbClr val="FF0000"/>
                </a:solidFill>
              </a:rPr>
              <a:t>ข่าวคราว</a:t>
            </a:r>
            <a:r>
              <a:rPr lang="th-TH" sz="2800" b="1" dirty="0">
                <a:solidFill>
                  <a:schemeClr val="bg1"/>
                </a:solidFill>
              </a:rPr>
              <a:t>จากเพื่อนๆ พ่อมดแม่มดด้วยกันเป็นเวลานานถึงห้าสัปดาห์.</a:t>
            </a:r>
            <a:endParaRPr lang="en-US" sz="1600" dirty="0">
              <a:solidFill>
                <a:schemeClr val="bg1"/>
              </a:solidFill>
            </a:endParaRPr>
          </a:p>
        </p:txBody>
      </p:sp>
      <p:cxnSp>
        <p:nvCxnSpPr>
          <p:cNvPr id="12" name="Straight Connector 11"/>
          <p:cNvCxnSpPr/>
          <p:nvPr/>
        </p:nvCxnSpPr>
        <p:spPr>
          <a:xfrm flipH="1">
            <a:off x="511105" y="4352922"/>
            <a:ext cx="1103103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10243457" y="1470386"/>
            <a:ext cx="783771" cy="11291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5015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4607"/>
            <a:ext cx="1980030" cy="4508927"/>
          </a:xfrm>
          <a:prstGeom prst="rect">
            <a:avLst/>
          </a:prstGeom>
          <a:noFill/>
        </p:spPr>
        <p:txBody>
          <a:bodyPr wrap="none" lIns="91440" tIns="45720" rIns="91440" bIns="45720">
            <a:spAutoFit/>
          </a:bodyPr>
          <a:lstStyle/>
          <a:p>
            <a:pPr algn="ctr"/>
            <a:r>
              <a:rPr lang="en-US" sz="28700" b="1" dirty="0">
                <a:ln w="0"/>
                <a:solidFill>
                  <a:schemeClr val="bg1">
                    <a:lumMod val="65000"/>
                    <a:alpha val="50000"/>
                  </a:schemeClr>
                </a:solidFill>
                <a:effectLst>
                  <a:outerShdw blurRad="38100" dist="19050" dir="2700000" algn="tl" rotWithShape="0">
                    <a:schemeClr val="dk1">
                      <a:alpha val="10000"/>
                    </a:schemeClr>
                  </a:outerShdw>
                </a:effectLst>
              </a:rPr>
              <a:t>E</a:t>
            </a:r>
            <a:endParaRPr lang="en-US" sz="28700" b="1" cap="none" spc="0" dirty="0">
              <a:ln w="0"/>
              <a:solidFill>
                <a:schemeClr val="bg1">
                  <a:lumMod val="65000"/>
                  <a:alpha val="50000"/>
                </a:schemeClr>
              </a:solidFill>
              <a:effectLst>
                <a:outerShdw blurRad="38100" dist="19050" dir="2700000" algn="tl" rotWithShape="0">
                  <a:schemeClr val="dk1">
                    <a:alpha val="10000"/>
                  </a:schemeClr>
                </a:outerShdw>
              </a:effectLst>
            </a:endParaRPr>
          </a:p>
        </p:txBody>
      </p:sp>
      <p:sp>
        <p:nvSpPr>
          <p:cNvPr id="6" name="TextBox 5"/>
          <p:cNvSpPr txBox="1"/>
          <p:nvPr/>
        </p:nvSpPr>
        <p:spPr>
          <a:xfrm>
            <a:off x="511105" y="1144357"/>
            <a:ext cx="3352798" cy="830997"/>
          </a:xfrm>
          <a:prstGeom prst="rect">
            <a:avLst/>
          </a:prstGeom>
          <a:noFill/>
        </p:spPr>
        <p:txBody>
          <a:bodyPr wrap="square" rtlCol="0">
            <a:spAutoFit/>
          </a:bodyPr>
          <a:lstStyle/>
          <a:p>
            <a:r>
              <a:rPr lang="en-US" sz="4800" b="1" spc="600" dirty="0" smtClean="0">
                <a:solidFill>
                  <a:schemeClr val="bg1"/>
                </a:solidFill>
              </a:rPr>
              <a:t>EXAMPLE</a:t>
            </a:r>
            <a:endParaRPr lang="en-US" sz="4800" b="1" spc="600" dirty="0">
              <a:solidFill>
                <a:schemeClr val="bg1"/>
              </a:solidFill>
            </a:endParaRPr>
          </a:p>
        </p:txBody>
      </p:sp>
      <p:sp>
        <p:nvSpPr>
          <p:cNvPr id="9" name="Rectangle 1"/>
          <p:cNvSpPr>
            <a:spLocks noChangeArrowheads="1"/>
          </p:cNvSpPr>
          <p:nvPr/>
        </p:nvSpPr>
        <p:spPr bwMode="auto">
          <a:xfrm>
            <a:off x="2367397" y="2283131"/>
            <a:ext cx="42256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smtClean="0">
                <a:solidFill>
                  <a:schemeClr val="bg1"/>
                </a:solidFill>
              </a:rPr>
              <a:t>The </a:t>
            </a:r>
            <a:r>
              <a:rPr lang="en-US" sz="2400" b="1" i="1" u="sng" dirty="0">
                <a:solidFill>
                  <a:schemeClr val="bg1"/>
                </a:solidFill>
              </a:rPr>
              <a:t>source language</a:t>
            </a:r>
          </a:p>
          <a:p>
            <a:pPr lvl="1" fontAlgn="base"/>
            <a:endParaRPr lang="en-US" sz="2000" b="1" dirty="0">
              <a:solidFill>
                <a:schemeClr val="bg1"/>
              </a:solidFill>
            </a:endParaRPr>
          </a:p>
          <a:p>
            <a:pPr lvl="1" fontAlgn="base"/>
            <a:r>
              <a:rPr lang="en-US" sz="2000" dirty="0">
                <a:solidFill>
                  <a:schemeClr val="bg1"/>
                </a:solidFill>
              </a:rPr>
              <a:t>This </a:t>
            </a:r>
            <a:r>
              <a:rPr lang="en-US" sz="2000" u="sng" dirty="0">
                <a:solidFill>
                  <a:srgbClr val="FF0000"/>
                </a:solidFill>
              </a:rPr>
              <a:t>separation</a:t>
            </a:r>
            <a:r>
              <a:rPr lang="en-US" sz="2000" dirty="0">
                <a:solidFill>
                  <a:schemeClr val="bg1"/>
                </a:solidFill>
              </a:rPr>
              <a:t> from his spell books </a:t>
            </a:r>
            <a:r>
              <a:rPr lang="en-US" sz="2000" dirty="0" smtClean="0">
                <a:solidFill>
                  <a:schemeClr val="bg1"/>
                </a:solidFill>
              </a:rPr>
              <a:t>is a </a:t>
            </a:r>
            <a:r>
              <a:rPr lang="en-US" sz="2000" dirty="0">
                <a:solidFill>
                  <a:schemeClr val="bg1"/>
                </a:solidFill>
              </a:rPr>
              <a:t>real problem for harry. </a:t>
            </a:r>
            <a:r>
              <a:rPr lang="en-US" sz="1600" dirty="0" smtClean="0">
                <a:solidFill>
                  <a:schemeClr val="bg1"/>
                </a:solidFill>
              </a:rPr>
              <a:t>  </a:t>
            </a:r>
            <a:endParaRPr lang="en-US" sz="1600" dirty="0">
              <a:solidFill>
                <a:schemeClr val="bg1"/>
              </a:solidFill>
            </a:endParaRPr>
          </a:p>
        </p:txBody>
      </p:sp>
      <p:sp>
        <p:nvSpPr>
          <p:cNvPr id="10" name="Rectangle 1"/>
          <p:cNvSpPr>
            <a:spLocks noChangeArrowheads="1"/>
          </p:cNvSpPr>
          <p:nvPr/>
        </p:nvSpPr>
        <p:spPr bwMode="auto">
          <a:xfrm>
            <a:off x="7137317" y="2283131"/>
            <a:ext cx="462911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smtClean="0">
              <a:solidFill>
                <a:schemeClr val="bg1"/>
              </a:solidFill>
            </a:endParaRPr>
          </a:p>
          <a:p>
            <a:pPr lvl="1" fontAlgn="base"/>
            <a:endParaRPr lang="en-US" sz="2000" b="1" dirty="0" smtClean="0">
              <a:solidFill>
                <a:schemeClr val="bg1"/>
              </a:solidFill>
            </a:endParaRPr>
          </a:p>
          <a:p>
            <a:pPr lvl="1" fontAlgn="base"/>
            <a:r>
              <a:rPr lang="th-TH" sz="2800" u="sng" dirty="0" smtClean="0">
                <a:solidFill>
                  <a:srgbClr val="FF0000"/>
                </a:solidFill>
              </a:rPr>
              <a:t>การห่างกัน</a:t>
            </a:r>
            <a:r>
              <a:rPr lang="th-TH" sz="2800" dirty="0" smtClean="0">
                <a:solidFill>
                  <a:schemeClr val="bg1"/>
                </a:solidFill>
              </a:rPr>
              <a:t>จากสมุดคาถานี้ </a:t>
            </a:r>
            <a:r>
              <a:rPr lang="th-TH" sz="2800" dirty="0">
                <a:solidFill>
                  <a:schemeClr val="bg1"/>
                </a:solidFill>
              </a:rPr>
              <a:t>เป็นปัญหา</a:t>
            </a:r>
            <a:r>
              <a:rPr lang="th-TH" sz="2800" dirty="0" smtClean="0">
                <a:solidFill>
                  <a:schemeClr val="bg1"/>
                </a:solidFill>
              </a:rPr>
              <a:t>ใหญ่</a:t>
            </a:r>
            <a:r>
              <a:rPr lang="th-TH" sz="2800" dirty="0" err="1" smtClean="0">
                <a:solidFill>
                  <a:schemeClr val="bg1"/>
                </a:solidFill>
              </a:rPr>
              <a:t>สําหรับแฮร์</a:t>
            </a:r>
            <a:r>
              <a:rPr lang="th-TH" sz="2800" dirty="0" smtClean="0">
                <a:solidFill>
                  <a:schemeClr val="bg1"/>
                </a:solidFill>
              </a:rPr>
              <a:t>รี่</a:t>
            </a:r>
            <a:endParaRPr lang="en-US" sz="1600" dirty="0">
              <a:solidFill>
                <a:schemeClr val="bg1"/>
              </a:solidFill>
            </a:endParaRPr>
          </a:p>
        </p:txBody>
      </p:sp>
      <p:sp>
        <p:nvSpPr>
          <p:cNvPr id="11" name="Rectangle 1"/>
          <p:cNvSpPr>
            <a:spLocks noChangeArrowheads="1"/>
          </p:cNvSpPr>
          <p:nvPr/>
        </p:nvSpPr>
        <p:spPr bwMode="auto">
          <a:xfrm>
            <a:off x="511105" y="5183917"/>
            <a:ext cx="335279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a:solidFill>
                <a:schemeClr val="bg1"/>
              </a:solidFill>
            </a:endParaRPr>
          </a:p>
          <a:p>
            <a:r>
              <a:rPr lang="en-US" sz="2400" b="1" i="1" u="sng" dirty="0" smtClean="0">
                <a:solidFill>
                  <a:schemeClr val="bg1"/>
                </a:solidFill>
              </a:rPr>
              <a:t> </a:t>
            </a:r>
            <a:endParaRPr lang="en-US" sz="2000" b="1" dirty="0" smtClean="0">
              <a:solidFill>
                <a:schemeClr val="bg1"/>
              </a:solidFill>
            </a:endParaRPr>
          </a:p>
          <a:p>
            <a:pPr lvl="1" fontAlgn="base"/>
            <a:endParaRPr lang="en-US" sz="2000" b="1" dirty="0" smtClean="0">
              <a:solidFill>
                <a:schemeClr val="bg1"/>
              </a:solidFill>
            </a:endParaRPr>
          </a:p>
        </p:txBody>
      </p:sp>
      <p:cxnSp>
        <p:nvCxnSpPr>
          <p:cNvPr id="12" name="Straight Connector 11"/>
          <p:cNvCxnSpPr/>
          <p:nvPr/>
        </p:nvCxnSpPr>
        <p:spPr>
          <a:xfrm flipH="1">
            <a:off x="511105" y="4499122"/>
            <a:ext cx="1103103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26982" y="5707137"/>
            <a:ext cx="7226658" cy="646331"/>
          </a:xfrm>
          <a:prstGeom prst="rect">
            <a:avLst/>
          </a:prstGeom>
        </p:spPr>
        <p:txBody>
          <a:bodyPr wrap="none">
            <a:spAutoFit/>
          </a:bodyPr>
          <a:lstStyle/>
          <a:p>
            <a:r>
              <a:rPr lang="th-TH" sz="3600" dirty="0">
                <a:solidFill>
                  <a:schemeClr val="bg1"/>
                </a:solidFill>
              </a:rPr>
              <a:t>การเอาสมุดคาถา</a:t>
            </a:r>
            <a:r>
              <a:rPr lang="th-TH" sz="3600" u="sng" dirty="0">
                <a:solidFill>
                  <a:srgbClr val="FF0000"/>
                </a:solidFill>
              </a:rPr>
              <a:t>ไป</a:t>
            </a:r>
            <a:r>
              <a:rPr lang="th-TH" sz="3600" u="sng" dirty="0" smtClean="0">
                <a:solidFill>
                  <a:srgbClr val="FF0000"/>
                </a:solidFill>
              </a:rPr>
              <a:t>ซ่อน</a:t>
            </a:r>
            <a:r>
              <a:rPr lang="th-TH" sz="3600" dirty="0">
                <a:solidFill>
                  <a:schemeClr val="bg1"/>
                </a:solidFill>
              </a:rPr>
              <a:t>นี้ เป็นปัญหา</a:t>
            </a:r>
            <a:r>
              <a:rPr lang="th-TH" sz="3600" dirty="0" smtClean="0">
                <a:solidFill>
                  <a:schemeClr val="bg1"/>
                </a:solidFill>
              </a:rPr>
              <a:t>ใหญ่</a:t>
            </a:r>
            <a:r>
              <a:rPr lang="th-TH" sz="3600" dirty="0" err="1" smtClean="0">
                <a:solidFill>
                  <a:schemeClr val="bg1"/>
                </a:solidFill>
              </a:rPr>
              <a:t>สําหรับแฮร์</a:t>
            </a:r>
            <a:r>
              <a:rPr lang="th-TH" sz="3600" dirty="0" smtClean="0">
                <a:solidFill>
                  <a:schemeClr val="bg1"/>
                </a:solidFill>
              </a:rPr>
              <a:t>รี่</a:t>
            </a:r>
            <a:endParaRPr lang="th-TH" sz="3600" dirty="0">
              <a:solidFill>
                <a:schemeClr val="bg1"/>
              </a:solidFill>
            </a:endParaRPr>
          </a:p>
        </p:txBody>
      </p:sp>
      <p:sp>
        <p:nvSpPr>
          <p:cNvPr id="13" name="Multiply 12"/>
          <p:cNvSpPr/>
          <p:nvPr/>
        </p:nvSpPr>
        <p:spPr>
          <a:xfrm>
            <a:off x="10287000" y="1564895"/>
            <a:ext cx="783771" cy="11291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91407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4607"/>
            <a:ext cx="1980030" cy="4508927"/>
          </a:xfrm>
          <a:prstGeom prst="rect">
            <a:avLst/>
          </a:prstGeom>
          <a:noFill/>
        </p:spPr>
        <p:txBody>
          <a:bodyPr wrap="none" lIns="91440" tIns="45720" rIns="91440" bIns="45720">
            <a:spAutoFit/>
          </a:bodyPr>
          <a:lstStyle/>
          <a:p>
            <a:pPr algn="ctr"/>
            <a:r>
              <a:rPr lang="en-US" sz="28700" b="1" dirty="0">
                <a:ln w="0"/>
                <a:solidFill>
                  <a:schemeClr val="bg1">
                    <a:lumMod val="65000"/>
                    <a:alpha val="50000"/>
                  </a:schemeClr>
                </a:solidFill>
                <a:effectLst>
                  <a:outerShdw blurRad="38100" dist="19050" dir="2700000" algn="tl" rotWithShape="0">
                    <a:schemeClr val="dk1">
                      <a:alpha val="10000"/>
                    </a:schemeClr>
                  </a:outerShdw>
                </a:effectLst>
              </a:rPr>
              <a:t>E</a:t>
            </a:r>
            <a:endParaRPr lang="en-US" sz="28700" b="1" cap="none" spc="0" dirty="0">
              <a:ln w="0"/>
              <a:solidFill>
                <a:schemeClr val="bg1">
                  <a:lumMod val="65000"/>
                  <a:alpha val="50000"/>
                </a:schemeClr>
              </a:solidFill>
              <a:effectLst>
                <a:outerShdw blurRad="38100" dist="19050" dir="2700000" algn="tl" rotWithShape="0">
                  <a:schemeClr val="dk1">
                    <a:alpha val="10000"/>
                  </a:schemeClr>
                </a:outerShdw>
              </a:effectLst>
            </a:endParaRPr>
          </a:p>
        </p:txBody>
      </p:sp>
      <p:sp>
        <p:nvSpPr>
          <p:cNvPr id="6" name="TextBox 5"/>
          <p:cNvSpPr txBox="1"/>
          <p:nvPr/>
        </p:nvSpPr>
        <p:spPr>
          <a:xfrm>
            <a:off x="511105" y="1144357"/>
            <a:ext cx="3352798" cy="830997"/>
          </a:xfrm>
          <a:prstGeom prst="rect">
            <a:avLst/>
          </a:prstGeom>
          <a:noFill/>
        </p:spPr>
        <p:txBody>
          <a:bodyPr wrap="square" rtlCol="0">
            <a:spAutoFit/>
          </a:bodyPr>
          <a:lstStyle/>
          <a:p>
            <a:r>
              <a:rPr lang="en-US" sz="4800" b="1" spc="600" dirty="0" smtClean="0">
                <a:solidFill>
                  <a:schemeClr val="bg1"/>
                </a:solidFill>
              </a:rPr>
              <a:t>EXAMPLE</a:t>
            </a:r>
            <a:endParaRPr lang="en-US" sz="4800" b="1" spc="600" dirty="0">
              <a:solidFill>
                <a:schemeClr val="bg1"/>
              </a:solidFill>
            </a:endParaRPr>
          </a:p>
        </p:txBody>
      </p:sp>
      <p:sp>
        <p:nvSpPr>
          <p:cNvPr id="9" name="Rectangle 1"/>
          <p:cNvSpPr>
            <a:spLocks noChangeArrowheads="1"/>
          </p:cNvSpPr>
          <p:nvPr/>
        </p:nvSpPr>
        <p:spPr bwMode="auto">
          <a:xfrm>
            <a:off x="2367397" y="2160020"/>
            <a:ext cx="422563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smtClean="0">
                <a:solidFill>
                  <a:schemeClr val="bg1"/>
                </a:solidFill>
              </a:rPr>
              <a:t>The </a:t>
            </a:r>
            <a:r>
              <a:rPr lang="en-US" sz="2400" b="1" i="1" u="sng" dirty="0">
                <a:solidFill>
                  <a:schemeClr val="bg1"/>
                </a:solidFill>
              </a:rPr>
              <a:t>source language</a:t>
            </a:r>
          </a:p>
          <a:p>
            <a:pPr lvl="1" fontAlgn="base"/>
            <a:endParaRPr lang="en-US" sz="2000" b="1" dirty="0">
              <a:solidFill>
                <a:schemeClr val="bg1"/>
              </a:solidFill>
            </a:endParaRPr>
          </a:p>
          <a:p>
            <a:pPr lvl="1" fontAlgn="base"/>
            <a:r>
              <a:rPr lang="en-US" sz="2000" dirty="0">
                <a:solidFill>
                  <a:schemeClr val="bg1"/>
                </a:solidFill>
              </a:rPr>
              <a:t>''I hope there's </a:t>
            </a:r>
            <a:r>
              <a:rPr lang="en-US" sz="2000" u="sng" dirty="0">
                <a:solidFill>
                  <a:srgbClr val="FF0000"/>
                </a:solidFill>
              </a:rPr>
              <a:t>something good</a:t>
            </a:r>
            <a:r>
              <a:rPr lang="en-US" sz="2000" dirty="0">
                <a:solidFill>
                  <a:srgbClr val="FF0000"/>
                </a:solidFill>
              </a:rPr>
              <a:t> </a:t>
            </a:r>
            <a:r>
              <a:rPr lang="en-US" sz="2000" dirty="0">
                <a:solidFill>
                  <a:schemeClr val="bg1"/>
                </a:solidFill>
              </a:rPr>
              <a:t>for </a:t>
            </a:r>
            <a:r>
              <a:rPr lang="en-US" sz="2000" dirty="0" smtClean="0">
                <a:solidFill>
                  <a:schemeClr val="bg1"/>
                </a:solidFill>
              </a:rPr>
              <a:t>lunch.''</a:t>
            </a:r>
            <a:endParaRPr lang="en-US" sz="2000" dirty="0">
              <a:solidFill>
                <a:schemeClr val="bg1"/>
              </a:solidFill>
            </a:endParaRPr>
          </a:p>
          <a:p>
            <a:pPr lvl="1" fontAlgn="base"/>
            <a:endParaRPr lang="en-US" sz="1600" dirty="0">
              <a:solidFill>
                <a:schemeClr val="bg1"/>
              </a:solidFill>
            </a:endParaRPr>
          </a:p>
        </p:txBody>
      </p:sp>
      <p:sp>
        <p:nvSpPr>
          <p:cNvPr id="10" name="Rectangle 1"/>
          <p:cNvSpPr>
            <a:spLocks noChangeArrowheads="1"/>
          </p:cNvSpPr>
          <p:nvPr/>
        </p:nvSpPr>
        <p:spPr bwMode="auto">
          <a:xfrm>
            <a:off x="7137317" y="2283131"/>
            <a:ext cx="462911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smtClean="0">
              <a:solidFill>
                <a:schemeClr val="bg1"/>
              </a:solidFill>
            </a:endParaRPr>
          </a:p>
          <a:p>
            <a:pPr lvl="1" fontAlgn="base"/>
            <a:endParaRPr lang="en-US" sz="2000" b="1" dirty="0" smtClean="0">
              <a:solidFill>
                <a:schemeClr val="bg1"/>
              </a:solidFill>
            </a:endParaRPr>
          </a:p>
          <a:p>
            <a:pPr lvl="1" fontAlgn="base"/>
            <a:r>
              <a:rPr lang="en-US" sz="2800" dirty="0" smtClean="0">
                <a:solidFill>
                  <a:schemeClr val="bg1"/>
                </a:solidFill>
              </a:rPr>
              <a:t>“</a:t>
            </a:r>
            <a:r>
              <a:rPr lang="th-TH" sz="2800" dirty="0" smtClean="0">
                <a:solidFill>
                  <a:schemeClr val="bg1"/>
                </a:solidFill>
              </a:rPr>
              <a:t>ฉันคิดว่าคงมันจะมี</a:t>
            </a:r>
            <a:r>
              <a:rPr lang="th-TH" sz="2800" u="sng" dirty="0" smtClean="0">
                <a:solidFill>
                  <a:srgbClr val="FF0000"/>
                </a:solidFill>
              </a:rPr>
              <a:t>อะไรดีๆ</a:t>
            </a:r>
            <a:r>
              <a:rPr lang="th-TH" sz="2800" dirty="0" smtClean="0">
                <a:solidFill>
                  <a:schemeClr val="bg1"/>
                </a:solidFill>
              </a:rPr>
              <a:t>ในมื้อกลางวันนะ</a:t>
            </a:r>
            <a:r>
              <a:rPr lang="en-US" sz="2800" dirty="0" smtClean="0">
                <a:solidFill>
                  <a:schemeClr val="bg1"/>
                </a:solidFill>
              </a:rPr>
              <a:t>”</a:t>
            </a:r>
            <a:endParaRPr lang="en-US" sz="1600" dirty="0">
              <a:solidFill>
                <a:schemeClr val="bg1"/>
              </a:solidFill>
            </a:endParaRPr>
          </a:p>
        </p:txBody>
      </p:sp>
      <p:sp>
        <p:nvSpPr>
          <p:cNvPr id="11" name="Rectangle 1"/>
          <p:cNvSpPr>
            <a:spLocks noChangeArrowheads="1"/>
          </p:cNvSpPr>
          <p:nvPr/>
        </p:nvSpPr>
        <p:spPr bwMode="auto">
          <a:xfrm>
            <a:off x="511105" y="5183917"/>
            <a:ext cx="335279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2400" b="1" i="1" u="sng" dirty="0">
                <a:solidFill>
                  <a:schemeClr val="bg1"/>
                </a:solidFill>
              </a:rPr>
              <a:t>The receptor language </a:t>
            </a:r>
            <a:endParaRPr lang="en-US" sz="2000" b="1" dirty="0">
              <a:solidFill>
                <a:schemeClr val="bg1"/>
              </a:solidFill>
            </a:endParaRPr>
          </a:p>
          <a:p>
            <a:r>
              <a:rPr lang="en-US" sz="2400" b="1" i="1" u="sng" dirty="0" smtClean="0">
                <a:solidFill>
                  <a:schemeClr val="bg1"/>
                </a:solidFill>
              </a:rPr>
              <a:t> </a:t>
            </a:r>
            <a:endParaRPr lang="en-US" sz="2000" b="1" dirty="0" smtClean="0">
              <a:solidFill>
                <a:schemeClr val="bg1"/>
              </a:solidFill>
            </a:endParaRPr>
          </a:p>
          <a:p>
            <a:pPr lvl="1" fontAlgn="base"/>
            <a:endParaRPr lang="en-US" sz="2000" b="1" dirty="0" smtClean="0">
              <a:solidFill>
                <a:schemeClr val="bg1"/>
              </a:solidFill>
            </a:endParaRPr>
          </a:p>
        </p:txBody>
      </p:sp>
      <p:cxnSp>
        <p:nvCxnSpPr>
          <p:cNvPr id="12" name="Straight Connector 11"/>
          <p:cNvCxnSpPr/>
          <p:nvPr/>
        </p:nvCxnSpPr>
        <p:spPr>
          <a:xfrm flipH="1">
            <a:off x="511105" y="4499122"/>
            <a:ext cx="1103103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26982" y="5707137"/>
            <a:ext cx="5904180" cy="646331"/>
          </a:xfrm>
          <a:prstGeom prst="rect">
            <a:avLst/>
          </a:prstGeom>
        </p:spPr>
        <p:txBody>
          <a:bodyPr wrap="none">
            <a:spAutoFit/>
          </a:bodyPr>
          <a:lstStyle/>
          <a:p>
            <a:r>
              <a:rPr lang="en-US" sz="3600" dirty="0" smtClean="0">
                <a:solidFill>
                  <a:schemeClr val="bg1"/>
                </a:solidFill>
              </a:rPr>
              <a:t>“</a:t>
            </a:r>
            <a:r>
              <a:rPr lang="th-TH" sz="3600" dirty="0" smtClean="0">
                <a:solidFill>
                  <a:schemeClr val="bg1"/>
                </a:solidFill>
              </a:rPr>
              <a:t>หวังว่ามื้อ</a:t>
            </a:r>
            <a:r>
              <a:rPr lang="th-TH" sz="3600" dirty="0">
                <a:solidFill>
                  <a:schemeClr val="bg1"/>
                </a:solidFill>
              </a:rPr>
              <a:t>กลางวันคงมี</a:t>
            </a:r>
            <a:r>
              <a:rPr lang="th-TH" sz="3600" u="sng" dirty="0">
                <a:solidFill>
                  <a:srgbClr val="FF0000"/>
                </a:solidFill>
              </a:rPr>
              <a:t>อะไร</a:t>
            </a:r>
            <a:r>
              <a:rPr lang="th-TH" sz="3600" u="sng" dirty="0" smtClean="0">
                <a:solidFill>
                  <a:srgbClr val="FF0000"/>
                </a:solidFill>
              </a:rPr>
              <a:t>อร่อยๆ</a:t>
            </a:r>
            <a:r>
              <a:rPr lang="th-TH" sz="3600" dirty="0" smtClean="0">
                <a:solidFill>
                  <a:schemeClr val="bg1"/>
                </a:solidFill>
              </a:rPr>
              <a:t>ให้กินนะ</a:t>
            </a:r>
            <a:r>
              <a:rPr lang="en-US" sz="3600" dirty="0" smtClean="0">
                <a:solidFill>
                  <a:schemeClr val="bg1"/>
                </a:solidFill>
              </a:rPr>
              <a:t>”</a:t>
            </a:r>
            <a:endParaRPr lang="th-TH" sz="3600" dirty="0">
              <a:solidFill>
                <a:schemeClr val="bg1"/>
              </a:solidFill>
            </a:endParaRPr>
          </a:p>
        </p:txBody>
      </p:sp>
      <p:sp>
        <p:nvSpPr>
          <p:cNvPr id="13" name="Multiply 12"/>
          <p:cNvSpPr/>
          <p:nvPr/>
        </p:nvSpPr>
        <p:spPr>
          <a:xfrm>
            <a:off x="10287000" y="1564895"/>
            <a:ext cx="783771" cy="11291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466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4977" y="4015078"/>
            <a:ext cx="6862034" cy="954107"/>
          </a:xfrm>
          <a:prstGeom prst="rect">
            <a:avLst/>
          </a:prstGeom>
          <a:noFill/>
        </p:spPr>
        <p:txBody>
          <a:bodyPr wrap="square" rtlCol="0">
            <a:spAutoFit/>
          </a:bodyPr>
          <a:lstStyle/>
          <a:p>
            <a:pPr lvl="0" algn="ctr"/>
            <a:r>
              <a:rPr lang="en-US" sz="2800" b="1" spc="300" dirty="0">
                <a:solidFill>
                  <a:schemeClr val="bg1"/>
                </a:solidFill>
              </a:rPr>
              <a:t>S</a:t>
            </a:r>
            <a:r>
              <a:rPr lang="en-US" sz="2800" b="1" spc="300" dirty="0" smtClean="0">
                <a:solidFill>
                  <a:schemeClr val="bg1"/>
                </a:solidFill>
              </a:rPr>
              <a:t>een </a:t>
            </a:r>
            <a:r>
              <a:rPr lang="en-US" sz="2800" b="1" spc="300" dirty="0">
                <a:solidFill>
                  <a:schemeClr val="bg1"/>
                </a:solidFill>
              </a:rPr>
              <a:t>in the selected Thai </a:t>
            </a:r>
            <a:r>
              <a:rPr lang="en-US" sz="2800" b="1" spc="300" dirty="0" smtClean="0">
                <a:solidFill>
                  <a:schemeClr val="bg1"/>
                </a:solidFill>
              </a:rPr>
              <a:t>film</a:t>
            </a:r>
          </a:p>
          <a:p>
            <a:pPr lvl="0" algn="ctr"/>
            <a:r>
              <a:rPr lang="en-US" sz="2800" b="1" spc="300" dirty="0" smtClean="0">
                <a:solidFill>
                  <a:schemeClr val="bg1"/>
                </a:solidFill>
              </a:rPr>
              <a:t>Translation from Thai to English</a:t>
            </a:r>
            <a:endParaRPr lang="en-US" sz="2800" b="1" spc="300" dirty="0">
              <a:solidFill>
                <a:schemeClr val="bg1"/>
              </a:solidFill>
            </a:endParaRPr>
          </a:p>
        </p:txBody>
      </p:sp>
      <p:sp>
        <p:nvSpPr>
          <p:cNvPr id="9" name="TextBox 8"/>
          <p:cNvSpPr txBox="1"/>
          <p:nvPr/>
        </p:nvSpPr>
        <p:spPr>
          <a:xfrm>
            <a:off x="5718619" y="2291794"/>
            <a:ext cx="718456" cy="461665"/>
          </a:xfrm>
          <a:prstGeom prst="rect">
            <a:avLst/>
          </a:prstGeom>
          <a:noFill/>
        </p:spPr>
        <p:txBody>
          <a:bodyPr wrap="square" rtlCol="0">
            <a:spAutoFit/>
          </a:bodyPr>
          <a:lstStyle/>
          <a:p>
            <a:pPr algn="ctr"/>
            <a:r>
              <a:rPr lang="en-US" sz="2400" b="1" spc="300" dirty="0"/>
              <a:t> </a:t>
            </a:r>
            <a:r>
              <a:rPr lang="en-US" sz="2400" b="1" spc="300" dirty="0" smtClean="0"/>
              <a:t> </a:t>
            </a:r>
            <a:endParaRPr lang="en-US" sz="2400" b="1" spc="300" dirty="0"/>
          </a:p>
        </p:txBody>
      </p:sp>
      <p:sp>
        <p:nvSpPr>
          <p:cNvPr id="11" name="TextBox 10"/>
          <p:cNvSpPr txBox="1"/>
          <p:nvPr/>
        </p:nvSpPr>
        <p:spPr>
          <a:xfrm>
            <a:off x="3977111" y="2469267"/>
            <a:ext cx="4201472" cy="707886"/>
          </a:xfrm>
          <a:prstGeom prst="rect">
            <a:avLst/>
          </a:prstGeom>
          <a:noFill/>
        </p:spPr>
        <p:txBody>
          <a:bodyPr wrap="square" rtlCol="0">
            <a:spAutoFit/>
          </a:bodyPr>
          <a:lstStyle/>
          <a:p>
            <a:pPr algn="ctr"/>
            <a:r>
              <a:rPr lang="en-US" sz="4000" b="1" spc="600" dirty="0" smtClean="0">
                <a:solidFill>
                  <a:schemeClr val="bg1"/>
                </a:solidFill>
              </a:rPr>
              <a:t>Four </a:t>
            </a:r>
            <a:r>
              <a:rPr lang="en-US" sz="4000" b="1" spc="600" dirty="0">
                <a:solidFill>
                  <a:schemeClr val="bg1"/>
                </a:solidFill>
              </a:rPr>
              <a:t>R</a:t>
            </a:r>
            <a:r>
              <a:rPr lang="en-US" sz="4000" b="1" spc="600" dirty="0" smtClean="0">
                <a:solidFill>
                  <a:schemeClr val="bg1"/>
                </a:solidFill>
              </a:rPr>
              <a:t>eigns</a:t>
            </a:r>
            <a:endParaRPr lang="en-US" sz="4000" b="1" spc="600" dirty="0">
              <a:solidFill>
                <a:schemeClr val="bg1"/>
              </a:solidFill>
            </a:endParaRPr>
          </a:p>
        </p:txBody>
      </p:sp>
    </p:spTree>
    <p:extLst>
      <p:ext uri="{BB962C8B-B14F-4D97-AF65-F5344CB8AC3E}">
        <p14:creationId xmlns:p14="http://schemas.microsoft.com/office/powerpoint/2010/main" val="40258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0"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5874650" y="3615585"/>
            <a:ext cx="442685" cy="2116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3" name="TextBox 2"/>
          <p:cNvSpPr txBox="1"/>
          <p:nvPr/>
        </p:nvSpPr>
        <p:spPr>
          <a:xfrm>
            <a:off x="2916029" y="1673777"/>
            <a:ext cx="6359917" cy="769441"/>
          </a:xfrm>
          <a:prstGeom prst="rect">
            <a:avLst/>
          </a:prstGeom>
          <a:noFill/>
        </p:spPr>
        <p:txBody>
          <a:bodyPr wrap="square" rtlCol="0">
            <a:spAutoFit/>
          </a:bodyPr>
          <a:lstStyle/>
          <a:p>
            <a:pPr algn="ctr"/>
            <a:r>
              <a:rPr lang="en-US" sz="4400" b="1" spc="600" dirty="0" smtClean="0">
                <a:solidFill>
                  <a:schemeClr val="bg1"/>
                </a:solidFill>
              </a:rPr>
              <a:t>WORD-FOR-WORD</a:t>
            </a:r>
            <a:endParaRPr lang="en-US" sz="4400" b="1" spc="600" dirty="0">
              <a:solidFill>
                <a:schemeClr val="bg1"/>
              </a:solidFill>
            </a:endParaRPr>
          </a:p>
        </p:txBody>
      </p:sp>
      <p:sp>
        <p:nvSpPr>
          <p:cNvPr id="11" name="Rectangle 10"/>
          <p:cNvSpPr/>
          <p:nvPr/>
        </p:nvSpPr>
        <p:spPr>
          <a:xfrm>
            <a:off x="3543453" y="2422163"/>
            <a:ext cx="5105068" cy="584775"/>
          </a:xfrm>
          <a:prstGeom prst="rect">
            <a:avLst/>
          </a:prstGeom>
        </p:spPr>
        <p:txBody>
          <a:bodyPr wrap="square">
            <a:spAutoFit/>
          </a:bodyPr>
          <a:lstStyle/>
          <a:p>
            <a:pPr algn="ctr"/>
            <a:r>
              <a:rPr lang="en-US" sz="3200" b="1" spc="600" dirty="0" smtClean="0">
                <a:solidFill>
                  <a:schemeClr val="bg1"/>
                </a:solidFill>
              </a:rPr>
              <a:t>TRANSLATION</a:t>
            </a:r>
            <a:endParaRPr lang="en-US" sz="3200" b="1" spc="600" dirty="0">
              <a:solidFill>
                <a:schemeClr val="bg1"/>
              </a:solidFill>
            </a:endParaRPr>
          </a:p>
        </p:txBody>
      </p:sp>
      <p:sp>
        <p:nvSpPr>
          <p:cNvPr id="12" name="Rectangle 11"/>
          <p:cNvSpPr/>
          <p:nvPr/>
        </p:nvSpPr>
        <p:spPr>
          <a:xfrm>
            <a:off x="3543453" y="2799640"/>
            <a:ext cx="5105068" cy="523220"/>
          </a:xfrm>
          <a:prstGeom prst="rect">
            <a:avLst/>
          </a:prstGeom>
        </p:spPr>
        <p:txBody>
          <a:bodyPr wrap="square">
            <a:spAutoFit/>
          </a:bodyPr>
          <a:lstStyle/>
          <a:p>
            <a:pPr algn="ctr"/>
            <a:r>
              <a:rPr lang="en-US" sz="2800" b="1" spc="600" dirty="0" smtClean="0">
                <a:solidFill>
                  <a:schemeClr val="bg1"/>
                </a:solidFill>
              </a:rPr>
              <a:t>TECHNIQUE</a:t>
            </a:r>
            <a:endParaRPr lang="en-US" sz="2800" b="1" spc="600" dirty="0">
              <a:solidFill>
                <a:schemeClr val="bg1"/>
              </a:solidFill>
            </a:endParaRPr>
          </a:p>
        </p:txBody>
      </p:sp>
    </p:spTree>
    <p:extLst>
      <p:ext uri="{BB962C8B-B14F-4D97-AF65-F5344CB8AC3E}">
        <p14:creationId xmlns:p14="http://schemas.microsoft.com/office/powerpoint/2010/main" val="11679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0"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5874650" y="3615585"/>
            <a:ext cx="442685" cy="2116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3" name="TextBox 2"/>
          <p:cNvSpPr txBox="1"/>
          <p:nvPr/>
        </p:nvSpPr>
        <p:spPr>
          <a:xfrm>
            <a:off x="2916029" y="1673777"/>
            <a:ext cx="6359917" cy="769441"/>
          </a:xfrm>
          <a:prstGeom prst="rect">
            <a:avLst/>
          </a:prstGeom>
          <a:noFill/>
        </p:spPr>
        <p:txBody>
          <a:bodyPr wrap="square" rtlCol="0">
            <a:spAutoFit/>
          </a:bodyPr>
          <a:lstStyle/>
          <a:p>
            <a:pPr algn="ctr"/>
            <a:r>
              <a:rPr lang="en-US" sz="4400" b="1" spc="600" dirty="0" smtClean="0">
                <a:solidFill>
                  <a:schemeClr val="bg1"/>
                </a:solidFill>
              </a:rPr>
              <a:t>TOPKNOT CUT</a:t>
            </a:r>
            <a:endParaRPr lang="en-US" sz="4400" b="1" spc="600" dirty="0">
              <a:solidFill>
                <a:schemeClr val="bg1"/>
              </a:solidFill>
            </a:endParaRPr>
          </a:p>
        </p:txBody>
      </p:sp>
      <p:sp>
        <p:nvSpPr>
          <p:cNvPr id="4" name="TextBox 3"/>
          <p:cNvSpPr txBox="1"/>
          <p:nvPr/>
        </p:nvSpPr>
        <p:spPr>
          <a:xfrm>
            <a:off x="2676544" y="4197911"/>
            <a:ext cx="8581292" cy="830997"/>
          </a:xfrm>
          <a:prstGeom prst="rect">
            <a:avLst/>
          </a:prstGeom>
          <a:noFill/>
        </p:spPr>
        <p:txBody>
          <a:bodyPr wrap="square" rtlCol="0">
            <a:spAutoFit/>
          </a:bodyPr>
          <a:lstStyle/>
          <a:p>
            <a:r>
              <a:rPr lang="th-TH" sz="2400" dirty="0" smtClean="0">
                <a:solidFill>
                  <a:schemeClr val="bg1"/>
                </a:solidFill>
              </a:rPr>
              <a:t>คำในภาษาต้นฉบับ</a:t>
            </a:r>
            <a:r>
              <a:rPr lang="en-US" sz="2400" dirty="0" smtClean="0">
                <a:solidFill>
                  <a:schemeClr val="bg1"/>
                </a:solidFill>
              </a:rPr>
              <a:t>:</a:t>
            </a:r>
            <a:r>
              <a:rPr lang="th-TH" sz="2400" dirty="0" smtClean="0">
                <a:solidFill>
                  <a:schemeClr val="bg1"/>
                </a:solidFill>
              </a:rPr>
              <a:t> </a:t>
            </a:r>
            <a:r>
              <a:rPr lang="th-TH" sz="2400" dirty="0">
                <a:solidFill>
                  <a:schemeClr val="bg1"/>
                </a:solidFill>
              </a:rPr>
              <a:t>ขณะที่พลอยเฝ้าอยู่พร้อมกับคุณสายและช้อย เสด็จก็รับสั่งขึ้น</a:t>
            </a:r>
            <a:r>
              <a:rPr lang="th-TH" sz="2400" dirty="0" smtClean="0">
                <a:solidFill>
                  <a:schemeClr val="bg1"/>
                </a:solidFill>
              </a:rPr>
              <a:t>ว่า</a:t>
            </a:r>
            <a:endParaRPr lang="th-TH" sz="2400" dirty="0">
              <a:solidFill>
                <a:schemeClr val="bg1"/>
              </a:solidFill>
            </a:endParaRPr>
          </a:p>
          <a:p>
            <a:r>
              <a:rPr lang="th-TH" sz="2400" dirty="0">
                <a:solidFill>
                  <a:schemeClr val="bg1"/>
                </a:solidFill>
              </a:rPr>
              <a:t>        </a:t>
            </a:r>
            <a:r>
              <a:rPr lang="th-TH" sz="2400" dirty="0" smtClean="0">
                <a:solidFill>
                  <a:schemeClr val="bg1"/>
                </a:solidFill>
              </a:rPr>
              <a:t>		 </a:t>
            </a:r>
            <a:r>
              <a:rPr lang="en-US" sz="2400" dirty="0" smtClean="0">
                <a:solidFill>
                  <a:schemeClr val="bg1"/>
                </a:solidFill>
              </a:rPr>
              <a:t>“</a:t>
            </a:r>
            <a:r>
              <a:rPr lang="th-TH" sz="2400" dirty="0" smtClean="0">
                <a:solidFill>
                  <a:schemeClr val="bg1"/>
                </a:solidFill>
              </a:rPr>
              <a:t>สาย </a:t>
            </a:r>
            <a:r>
              <a:rPr lang="th-TH" sz="2400" dirty="0">
                <a:solidFill>
                  <a:schemeClr val="bg1"/>
                </a:solidFill>
              </a:rPr>
              <a:t>นังช้อยนี่อายุครบ</a:t>
            </a:r>
            <a:r>
              <a:rPr lang="th-TH" sz="2400" u="sng" dirty="0">
                <a:solidFill>
                  <a:srgbClr val="FF0000"/>
                </a:solidFill>
              </a:rPr>
              <a:t>โกนจุก</a:t>
            </a:r>
            <a:r>
              <a:rPr lang="th-TH" sz="2400" dirty="0">
                <a:solidFill>
                  <a:schemeClr val="bg1"/>
                </a:solidFill>
              </a:rPr>
              <a:t>แล้ว ข้าจะ</a:t>
            </a:r>
            <a:r>
              <a:rPr lang="th-TH" sz="2400" u="sng" dirty="0">
                <a:solidFill>
                  <a:srgbClr val="FF0000"/>
                </a:solidFill>
              </a:rPr>
              <a:t>โกนจุก</a:t>
            </a:r>
            <a:r>
              <a:rPr lang="th-TH" sz="2400" dirty="0" smtClean="0">
                <a:solidFill>
                  <a:schemeClr val="bg1"/>
                </a:solidFill>
              </a:rPr>
              <a:t>ให้</a:t>
            </a:r>
            <a:r>
              <a:rPr lang="en-US" sz="2400" dirty="0" smtClean="0">
                <a:solidFill>
                  <a:schemeClr val="bg1"/>
                </a:solidFill>
              </a:rPr>
              <a:t>”</a:t>
            </a:r>
            <a:endParaRPr lang="en-US" sz="2400" dirty="0">
              <a:solidFill>
                <a:schemeClr val="bg1"/>
              </a:solidFill>
            </a:endParaRPr>
          </a:p>
        </p:txBody>
      </p:sp>
      <p:sp>
        <p:nvSpPr>
          <p:cNvPr id="11" name="TextBox 10"/>
          <p:cNvSpPr txBox="1"/>
          <p:nvPr/>
        </p:nvSpPr>
        <p:spPr>
          <a:xfrm>
            <a:off x="2676544" y="5202539"/>
            <a:ext cx="8581292" cy="1200329"/>
          </a:xfrm>
          <a:prstGeom prst="rect">
            <a:avLst/>
          </a:prstGeom>
          <a:noFill/>
        </p:spPr>
        <p:txBody>
          <a:bodyPr wrap="square" rtlCol="0">
            <a:spAutoFit/>
          </a:bodyPr>
          <a:lstStyle/>
          <a:p>
            <a:r>
              <a:rPr lang="th-TH" sz="2400" dirty="0" smtClean="0">
                <a:solidFill>
                  <a:schemeClr val="bg1"/>
                </a:solidFill>
              </a:rPr>
              <a:t>คำในภาษาฉบับแปล</a:t>
            </a:r>
            <a:r>
              <a:rPr lang="en-US" sz="2400" dirty="0" smtClean="0">
                <a:solidFill>
                  <a:schemeClr val="bg1"/>
                </a:solidFill>
              </a:rPr>
              <a:t>: Topknot cut </a:t>
            </a:r>
          </a:p>
          <a:p>
            <a:r>
              <a:rPr lang="en-US" sz="2400" dirty="0" smtClean="0">
                <a:solidFill>
                  <a:schemeClr val="bg1"/>
                </a:solidFill>
              </a:rPr>
              <a:t>		</a:t>
            </a:r>
            <a:br>
              <a:rPr lang="en-US" sz="2400" dirty="0" smtClean="0">
                <a:solidFill>
                  <a:schemeClr val="bg1"/>
                </a:solidFill>
              </a:rPr>
            </a:br>
            <a:r>
              <a:rPr lang="en-US" sz="2400" dirty="0" smtClean="0">
                <a:solidFill>
                  <a:schemeClr val="bg1"/>
                </a:solidFill>
              </a:rPr>
              <a:t>		Tonsure</a:t>
            </a:r>
            <a:r>
              <a:rPr lang="th-TH" sz="2400" dirty="0" smtClean="0">
                <a:solidFill>
                  <a:schemeClr val="bg1"/>
                </a:solidFill>
              </a:rPr>
              <a:t> </a:t>
            </a:r>
            <a:r>
              <a:rPr lang="th-TH" sz="2400" dirty="0">
                <a:solidFill>
                  <a:schemeClr val="bg1"/>
                </a:solidFill>
              </a:rPr>
              <a:t>ที่หมายถึงการทำพิธีโกน</a:t>
            </a:r>
            <a:r>
              <a:rPr lang="th-TH" sz="2400" dirty="0" smtClean="0">
                <a:solidFill>
                  <a:schemeClr val="bg1"/>
                </a:solidFill>
              </a:rPr>
              <a:t>จุก</a:t>
            </a:r>
            <a:endParaRPr lang="en-US" sz="2400" dirty="0">
              <a:solidFill>
                <a:schemeClr val="bg1"/>
              </a:solidFill>
            </a:endParaRPr>
          </a:p>
        </p:txBody>
      </p:sp>
    </p:spTree>
    <p:extLst>
      <p:ext uri="{BB962C8B-B14F-4D97-AF65-F5344CB8AC3E}">
        <p14:creationId xmlns:p14="http://schemas.microsoft.com/office/powerpoint/2010/main" val="22056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0"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5874650" y="3615585"/>
            <a:ext cx="442685" cy="2116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3" name="TextBox 2"/>
          <p:cNvSpPr txBox="1"/>
          <p:nvPr/>
        </p:nvSpPr>
        <p:spPr>
          <a:xfrm>
            <a:off x="2430119" y="887949"/>
            <a:ext cx="7584739" cy="2123658"/>
          </a:xfrm>
          <a:prstGeom prst="rect">
            <a:avLst/>
          </a:prstGeom>
          <a:noFill/>
        </p:spPr>
        <p:txBody>
          <a:bodyPr wrap="square" rtlCol="0">
            <a:spAutoFit/>
          </a:bodyPr>
          <a:lstStyle/>
          <a:p>
            <a:pPr algn="ctr"/>
            <a:r>
              <a:rPr lang="en-US" sz="4400" b="1" spc="600" dirty="0" smtClean="0">
                <a:solidFill>
                  <a:schemeClr val="bg1"/>
                </a:solidFill>
              </a:rPr>
              <a:t>FREE &amp; ADAPTATION</a:t>
            </a:r>
          </a:p>
          <a:p>
            <a:pPr algn="ctr"/>
            <a:r>
              <a:rPr lang="en-US" sz="4400" b="1" spc="600" dirty="0" smtClean="0">
                <a:solidFill>
                  <a:schemeClr val="bg1"/>
                </a:solidFill>
              </a:rPr>
              <a:t>TRANSLATION</a:t>
            </a:r>
          </a:p>
          <a:p>
            <a:pPr algn="ctr"/>
            <a:endParaRPr lang="en-US" sz="4400" b="1" spc="600" dirty="0">
              <a:solidFill>
                <a:schemeClr val="bg1"/>
              </a:solidFill>
            </a:endParaRPr>
          </a:p>
        </p:txBody>
      </p:sp>
      <p:sp>
        <p:nvSpPr>
          <p:cNvPr id="12" name="Rectangle 11"/>
          <p:cNvSpPr/>
          <p:nvPr/>
        </p:nvSpPr>
        <p:spPr>
          <a:xfrm>
            <a:off x="3543453" y="2271270"/>
            <a:ext cx="5105068" cy="523220"/>
          </a:xfrm>
          <a:prstGeom prst="rect">
            <a:avLst/>
          </a:prstGeom>
        </p:spPr>
        <p:txBody>
          <a:bodyPr wrap="square">
            <a:spAutoFit/>
          </a:bodyPr>
          <a:lstStyle/>
          <a:p>
            <a:pPr algn="ctr"/>
            <a:r>
              <a:rPr lang="en-US" sz="2800" b="1" spc="600" dirty="0" smtClean="0">
                <a:solidFill>
                  <a:schemeClr val="bg1"/>
                </a:solidFill>
              </a:rPr>
              <a:t>TECHNIQUE</a:t>
            </a:r>
            <a:endParaRPr lang="en-US" sz="2800" b="1" spc="600" dirty="0">
              <a:solidFill>
                <a:schemeClr val="bg1"/>
              </a:solidFill>
            </a:endParaRPr>
          </a:p>
        </p:txBody>
      </p:sp>
    </p:spTree>
    <p:extLst>
      <p:ext uri="{BB962C8B-B14F-4D97-AF65-F5344CB8AC3E}">
        <p14:creationId xmlns:p14="http://schemas.microsoft.com/office/powerpoint/2010/main" val="22184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9"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3" name="TextBox 2"/>
          <p:cNvSpPr txBox="1"/>
          <p:nvPr/>
        </p:nvSpPr>
        <p:spPr>
          <a:xfrm>
            <a:off x="2083679" y="271145"/>
            <a:ext cx="8024626" cy="2123658"/>
          </a:xfrm>
          <a:prstGeom prst="rect">
            <a:avLst/>
          </a:prstGeom>
          <a:noFill/>
        </p:spPr>
        <p:txBody>
          <a:bodyPr wrap="square" rtlCol="0">
            <a:spAutoFit/>
          </a:bodyPr>
          <a:lstStyle/>
          <a:p>
            <a:pPr algn="ctr"/>
            <a:r>
              <a:rPr lang="en-US" sz="4400" dirty="0" smtClean="0">
                <a:solidFill>
                  <a:schemeClr val="bg1"/>
                </a:solidFill>
              </a:rPr>
              <a:t>Tigers </a:t>
            </a:r>
            <a:r>
              <a:rPr lang="en-US" sz="4400" dirty="0">
                <a:solidFill>
                  <a:schemeClr val="bg1"/>
                </a:solidFill>
              </a:rPr>
              <a:t>and crocodiles can never be nurtured in a house</a:t>
            </a:r>
            <a:br>
              <a:rPr lang="en-US" sz="4400" dirty="0">
                <a:solidFill>
                  <a:schemeClr val="bg1"/>
                </a:solidFill>
              </a:rPr>
            </a:br>
            <a:endParaRPr lang="en-US" sz="4400" b="1" spc="600" dirty="0">
              <a:solidFill>
                <a:schemeClr val="bg1"/>
              </a:solidFill>
            </a:endParaRPr>
          </a:p>
        </p:txBody>
      </p:sp>
      <p:sp>
        <p:nvSpPr>
          <p:cNvPr id="4" name="TextBox 3"/>
          <p:cNvSpPr txBox="1"/>
          <p:nvPr/>
        </p:nvSpPr>
        <p:spPr>
          <a:xfrm>
            <a:off x="1200962" y="2154914"/>
            <a:ext cx="10386693" cy="1384995"/>
          </a:xfrm>
          <a:prstGeom prst="rect">
            <a:avLst/>
          </a:prstGeom>
          <a:solidFill>
            <a:schemeClr val="tx1">
              <a:lumMod val="75000"/>
              <a:lumOff val="25000"/>
            </a:schemeClr>
          </a:solidFill>
        </p:spPr>
        <p:txBody>
          <a:bodyPr wrap="square" rtlCol="0">
            <a:spAutoFit/>
          </a:bodyPr>
          <a:lstStyle/>
          <a:p>
            <a:r>
              <a:rPr lang="th-TH" sz="2800" dirty="0" smtClean="0">
                <a:solidFill>
                  <a:schemeClr val="bg1"/>
                </a:solidFill>
              </a:rPr>
              <a:t>คำในภาษาต้นฉบับ</a:t>
            </a:r>
            <a:r>
              <a:rPr lang="en-US" sz="2800" dirty="0" smtClean="0">
                <a:solidFill>
                  <a:schemeClr val="bg1"/>
                </a:solidFill>
              </a:rPr>
              <a:t>:</a:t>
            </a:r>
            <a:r>
              <a:rPr lang="th-TH" sz="2800" dirty="0" smtClean="0">
                <a:solidFill>
                  <a:schemeClr val="bg1"/>
                </a:solidFill>
              </a:rPr>
              <a:t>ลูกเสือลูกตะเข้</a:t>
            </a:r>
          </a:p>
          <a:p>
            <a:r>
              <a:rPr lang="th-TH" sz="2800" dirty="0">
                <a:solidFill>
                  <a:schemeClr val="bg1"/>
                </a:solidFill>
              </a:rPr>
              <a:t>	</a:t>
            </a:r>
            <a:r>
              <a:rPr lang="th-TH" sz="2800" dirty="0" smtClean="0">
                <a:solidFill>
                  <a:schemeClr val="bg1"/>
                </a:solidFill>
              </a:rPr>
              <a:t>	</a:t>
            </a:r>
            <a:r>
              <a:rPr lang="th-TH" sz="2800" dirty="0">
                <a:solidFill>
                  <a:schemeClr val="bg1"/>
                </a:solidFill>
              </a:rPr>
              <a:t>	</a:t>
            </a:r>
            <a:r>
              <a:rPr lang="th-TH" sz="2800" dirty="0" smtClean="0">
                <a:solidFill>
                  <a:schemeClr val="bg1"/>
                </a:solidFill>
              </a:rPr>
              <a:t>	</a:t>
            </a:r>
            <a:br>
              <a:rPr lang="th-TH" sz="2800" dirty="0" smtClean="0">
                <a:solidFill>
                  <a:schemeClr val="bg1"/>
                </a:solidFill>
              </a:rPr>
            </a:br>
            <a:r>
              <a:rPr lang="th-TH" sz="2800" dirty="0" smtClean="0">
                <a:solidFill>
                  <a:schemeClr val="bg1"/>
                </a:solidFill>
              </a:rPr>
              <a:t>คำในภาษาฉบับแปล</a:t>
            </a:r>
            <a:r>
              <a:rPr lang="en-US" sz="2800" dirty="0" smtClean="0">
                <a:solidFill>
                  <a:schemeClr val="bg1"/>
                </a:solidFill>
              </a:rPr>
              <a:t>:Tigers and crocodiles can never be nurtured in a house</a:t>
            </a:r>
          </a:p>
        </p:txBody>
      </p:sp>
      <p:sp>
        <p:nvSpPr>
          <p:cNvPr id="7" name="TextBox 6"/>
          <p:cNvSpPr txBox="1"/>
          <p:nvPr/>
        </p:nvSpPr>
        <p:spPr>
          <a:xfrm>
            <a:off x="650396" y="4506457"/>
            <a:ext cx="10575879" cy="1569660"/>
          </a:xfrm>
          <a:prstGeom prst="rect">
            <a:avLst/>
          </a:prstGeom>
          <a:noFill/>
        </p:spPr>
        <p:txBody>
          <a:bodyPr wrap="square" rtlCol="0">
            <a:spAutoFit/>
          </a:bodyPr>
          <a:lstStyle/>
          <a:p>
            <a:r>
              <a:rPr lang="th-TH" sz="3200" dirty="0" smtClean="0">
                <a:solidFill>
                  <a:schemeClr val="bg1"/>
                </a:solidFill>
              </a:rPr>
              <a:t>	ต้นฉบับ</a:t>
            </a:r>
            <a:r>
              <a:rPr lang="en-US" sz="3200" dirty="0" smtClean="0">
                <a:solidFill>
                  <a:schemeClr val="bg1"/>
                </a:solidFill>
              </a:rPr>
              <a:t>: </a:t>
            </a:r>
            <a:r>
              <a:rPr lang="th-TH" sz="3200" dirty="0" smtClean="0">
                <a:solidFill>
                  <a:schemeClr val="bg1"/>
                </a:solidFill>
              </a:rPr>
              <a:t>“ไป</a:t>
            </a:r>
            <a:r>
              <a:rPr lang="en-US" sz="3200" dirty="0" smtClean="0">
                <a:solidFill>
                  <a:schemeClr val="bg1"/>
                </a:solidFill>
              </a:rPr>
              <a:t>!</a:t>
            </a:r>
            <a:r>
              <a:rPr lang="th-TH" sz="3200" dirty="0" smtClean="0">
                <a:solidFill>
                  <a:schemeClr val="bg1"/>
                </a:solidFill>
              </a:rPr>
              <a:t> ไปให้พ้น” คุณอุ่นไล่ส่ง “นังคนนี้ลูกแม่ </a:t>
            </a:r>
            <a:r>
              <a:rPr lang="th-TH" sz="3200" u="sng" dirty="0" smtClean="0">
                <a:solidFill>
                  <a:srgbClr val="FF0000"/>
                </a:solidFill>
              </a:rPr>
              <a:t>ลูกเสือลูกตะเข้เลี้ยงไม่ได้</a:t>
            </a:r>
            <a:r>
              <a:rPr lang="th-TH" sz="3200" dirty="0" smtClean="0">
                <a:solidFill>
                  <a:schemeClr val="bg1"/>
                </a:solidFill>
              </a:rPr>
              <a:t>”</a:t>
            </a:r>
          </a:p>
          <a:p>
            <a:r>
              <a:rPr lang="th-TH" sz="3200" dirty="0" smtClean="0">
                <a:solidFill>
                  <a:schemeClr val="bg1"/>
                </a:solidFill>
              </a:rPr>
              <a:t>	ฉบับแปล</a:t>
            </a:r>
            <a:r>
              <a:rPr lang="en-US" sz="3200" dirty="0" smtClean="0">
                <a:solidFill>
                  <a:schemeClr val="bg1"/>
                </a:solidFill>
              </a:rPr>
              <a:t>: Go then! Get out! </a:t>
            </a:r>
            <a:r>
              <a:rPr lang="en-US" sz="3200" dirty="0" smtClean="0">
                <a:solidFill>
                  <a:srgbClr val="FF0000"/>
                </a:solidFill>
              </a:rPr>
              <a:t>Tigers and crocodiles can never </a:t>
            </a:r>
            <a:r>
              <a:rPr lang="en-US" sz="3200" dirty="0" smtClean="0">
                <a:solidFill>
                  <a:srgbClr val="FF0000"/>
                </a:solidFill>
              </a:rPr>
              <a:t>	be </a:t>
            </a:r>
            <a:r>
              <a:rPr lang="en-US" sz="3200" dirty="0" smtClean="0">
                <a:solidFill>
                  <a:srgbClr val="FF0000"/>
                </a:solidFill>
              </a:rPr>
              <a:t>nurtured </a:t>
            </a:r>
            <a:r>
              <a:rPr lang="en-US" sz="3200" dirty="0" smtClean="0">
                <a:solidFill>
                  <a:srgbClr val="FF0000"/>
                </a:solidFill>
              </a:rPr>
              <a:t>in </a:t>
            </a:r>
            <a:r>
              <a:rPr lang="en-US" sz="3200" dirty="0" smtClean="0">
                <a:solidFill>
                  <a:srgbClr val="FF0000"/>
                </a:solidFill>
              </a:rPr>
              <a:t>a house</a:t>
            </a:r>
            <a:endParaRPr lang="th-TH" sz="3200" dirty="0" smtClean="0">
              <a:solidFill>
                <a:srgbClr val="FF0000"/>
              </a:solidFill>
            </a:endParaRPr>
          </a:p>
        </p:txBody>
      </p:sp>
    </p:spTree>
    <p:extLst>
      <p:ext uri="{BB962C8B-B14F-4D97-AF65-F5344CB8AC3E}">
        <p14:creationId xmlns:p14="http://schemas.microsoft.com/office/powerpoint/2010/main" val="299502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3034145"/>
            <a:ext cx="4946073" cy="3823855"/>
          </a:xfrm>
          <a:prstGeom prst="triangl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541425" y="0"/>
            <a:ext cx="5138591" cy="3757179"/>
          </a:xfrm>
          <a:prstGeom prst="triangle">
            <a:avLst>
              <a:gd name="adj" fmla="val 50924"/>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3110722" y="3823853"/>
            <a:ext cx="3670702" cy="2701637"/>
          </a:xfrm>
          <a:prstGeom prst="triangle">
            <a:avLst>
              <a:gd name="adj" fmla="val 51991"/>
            </a:avLst>
          </a:prstGeom>
          <a:solidFill>
            <a:schemeClr val="tx1">
              <a:lumMod val="85000"/>
              <a:lumOff val="1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73083" y="2433740"/>
            <a:ext cx="4104860" cy="1323439"/>
          </a:xfrm>
          <a:prstGeom prst="rect">
            <a:avLst/>
          </a:prstGeom>
          <a:noFill/>
        </p:spPr>
        <p:txBody>
          <a:bodyPr wrap="square" rtlCol="0">
            <a:spAutoFit/>
          </a:bodyPr>
          <a:lstStyle/>
          <a:p>
            <a:r>
              <a:rPr lang="en-US" sz="8000" spc="600" dirty="0" smtClean="0">
                <a:solidFill>
                  <a:schemeClr val="bg1"/>
                </a:solidFill>
              </a:rPr>
              <a:t>THEORY</a:t>
            </a:r>
            <a:endParaRPr lang="en-US" sz="8000" spc="600" dirty="0">
              <a:solidFill>
                <a:schemeClr val="bg1"/>
              </a:solidFill>
            </a:endParaRPr>
          </a:p>
        </p:txBody>
      </p:sp>
      <p:sp>
        <p:nvSpPr>
          <p:cNvPr id="11" name="TextBox 10"/>
          <p:cNvSpPr txBox="1"/>
          <p:nvPr/>
        </p:nvSpPr>
        <p:spPr>
          <a:xfrm>
            <a:off x="6781424" y="4030480"/>
            <a:ext cx="4922636" cy="1384995"/>
          </a:xfrm>
          <a:prstGeom prst="rect">
            <a:avLst/>
          </a:prstGeom>
          <a:noFill/>
        </p:spPr>
        <p:txBody>
          <a:bodyPr wrap="square" rtlCol="0">
            <a:spAutoFit/>
          </a:bodyPr>
          <a:lstStyle/>
          <a:p>
            <a:pPr algn="r"/>
            <a:r>
              <a:rPr lang="en-US" sz="2800" dirty="0" smtClean="0">
                <a:solidFill>
                  <a:schemeClr val="bg1">
                    <a:lumMod val="95000"/>
                  </a:schemeClr>
                </a:solidFill>
              </a:rPr>
              <a:t>Larson’s Translation Process</a:t>
            </a:r>
          </a:p>
          <a:p>
            <a:pPr algn="r"/>
            <a:r>
              <a:rPr lang="en-US" sz="2800" dirty="0" smtClean="0">
                <a:solidFill>
                  <a:schemeClr val="bg1">
                    <a:lumMod val="95000"/>
                  </a:schemeClr>
                </a:solidFill>
              </a:rPr>
              <a:t>&amp;</a:t>
            </a:r>
          </a:p>
          <a:p>
            <a:pPr algn="r"/>
            <a:r>
              <a:rPr lang="en-US" sz="2800" dirty="0" smtClean="0">
                <a:solidFill>
                  <a:schemeClr val="bg1">
                    <a:lumMod val="95000"/>
                  </a:schemeClr>
                </a:solidFill>
              </a:rPr>
              <a:t>Newmark’s Translation Process</a:t>
            </a:r>
            <a:endParaRPr lang="en-US" sz="2800" dirty="0">
              <a:solidFill>
                <a:schemeClr val="bg1">
                  <a:lumMod val="95000"/>
                </a:schemeClr>
              </a:solidFill>
            </a:endParaRPr>
          </a:p>
        </p:txBody>
      </p:sp>
    </p:spTree>
    <p:extLst>
      <p:ext uri="{BB962C8B-B14F-4D97-AF65-F5344CB8AC3E}">
        <p14:creationId xmlns:p14="http://schemas.microsoft.com/office/powerpoint/2010/main" val="10060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0" y="0"/>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3" name="TextBox 2"/>
          <p:cNvSpPr txBox="1"/>
          <p:nvPr/>
        </p:nvSpPr>
        <p:spPr>
          <a:xfrm>
            <a:off x="2083679" y="271145"/>
            <a:ext cx="8024626" cy="1446550"/>
          </a:xfrm>
          <a:prstGeom prst="rect">
            <a:avLst/>
          </a:prstGeom>
          <a:noFill/>
        </p:spPr>
        <p:txBody>
          <a:bodyPr wrap="square" rtlCol="0">
            <a:spAutoFit/>
          </a:bodyPr>
          <a:lstStyle/>
          <a:p>
            <a:pPr algn="ctr"/>
            <a:r>
              <a:rPr lang="en-US" sz="4400" b="1" spc="600" dirty="0" smtClean="0">
                <a:solidFill>
                  <a:schemeClr val="bg1"/>
                </a:solidFill>
              </a:rPr>
              <a:t>FORTUNE-TELLING SYSTEM</a:t>
            </a:r>
            <a:endParaRPr lang="en-US" sz="4400" b="1" spc="600" dirty="0">
              <a:solidFill>
                <a:schemeClr val="bg1"/>
              </a:solidFill>
            </a:endParaRPr>
          </a:p>
        </p:txBody>
      </p:sp>
      <p:sp>
        <p:nvSpPr>
          <p:cNvPr id="4" name="TextBox 3"/>
          <p:cNvSpPr txBox="1"/>
          <p:nvPr/>
        </p:nvSpPr>
        <p:spPr>
          <a:xfrm>
            <a:off x="1200962" y="2154914"/>
            <a:ext cx="9790059" cy="1077218"/>
          </a:xfrm>
          <a:prstGeom prst="rect">
            <a:avLst/>
          </a:prstGeom>
          <a:solidFill>
            <a:schemeClr val="tx1">
              <a:lumMod val="75000"/>
              <a:lumOff val="25000"/>
            </a:schemeClr>
          </a:solidFill>
        </p:spPr>
        <p:txBody>
          <a:bodyPr wrap="square" rtlCol="0">
            <a:spAutoFit/>
          </a:bodyPr>
          <a:lstStyle/>
          <a:p>
            <a:r>
              <a:rPr lang="th-TH" sz="3200" dirty="0" smtClean="0">
                <a:solidFill>
                  <a:schemeClr val="bg1"/>
                </a:solidFill>
              </a:rPr>
              <a:t>คำในภาษาต้นฉบับ</a:t>
            </a:r>
            <a:r>
              <a:rPr lang="en-US" sz="3200" dirty="0" smtClean="0">
                <a:solidFill>
                  <a:schemeClr val="bg1"/>
                </a:solidFill>
              </a:rPr>
              <a:t>: </a:t>
            </a:r>
            <a:r>
              <a:rPr lang="th-TH" sz="3200" dirty="0" smtClean="0">
                <a:solidFill>
                  <a:schemeClr val="bg1"/>
                </a:solidFill>
              </a:rPr>
              <a:t>เซียมซี</a:t>
            </a:r>
            <a:endParaRPr lang="en-US" sz="3200" dirty="0" smtClean="0">
              <a:solidFill>
                <a:schemeClr val="bg1"/>
              </a:solidFill>
            </a:endParaRPr>
          </a:p>
          <a:p>
            <a:r>
              <a:rPr lang="th-TH" sz="3200" dirty="0" smtClean="0">
                <a:solidFill>
                  <a:schemeClr val="bg1"/>
                </a:solidFill>
              </a:rPr>
              <a:t>คำในภาษาฉบับแปล</a:t>
            </a:r>
            <a:r>
              <a:rPr lang="en-US" sz="3200" dirty="0" smtClean="0">
                <a:solidFill>
                  <a:schemeClr val="bg1"/>
                </a:solidFill>
              </a:rPr>
              <a:t>:</a:t>
            </a:r>
            <a:r>
              <a:rPr lang="th-TH" sz="3200" dirty="0" smtClean="0">
                <a:solidFill>
                  <a:schemeClr val="bg1"/>
                </a:solidFill>
              </a:rPr>
              <a:t> </a:t>
            </a:r>
            <a:r>
              <a:rPr lang="en-US" sz="3200" dirty="0" smtClean="0">
                <a:solidFill>
                  <a:schemeClr val="bg1"/>
                </a:solidFill>
              </a:rPr>
              <a:t>Fortune-telling system</a:t>
            </a:r>
          </a:p>
        </p:txBody>
      </p:sp>
      <p:sp>
        <p:nvSpPr>
          <p:cNvPr id="7" name="TextBox 6"/>
          <p:cNvSpPr txBox="1"/>
          <p:nvPr/>
        </p:nvSpPr>
        <p:spPr>
          <a:xfrm>
            <a:off x="1265723" y="3883345"/>
            <a:ext cx="9790059" cy="2246769"/>
          </a:xfrm>
          <a:prstGeom prst="rect">
            <a:avLst/>
          </a:prstGeom>
          <a:noFill/>
        </p:spPr>
        <p:txBody>
          <a:bodyPr wrap="square" rtlCol="0">
            <a:spAutoFit/>
          </a:bodyPr>
          <a:lstStyle/>
          <a:p>
            <a:r>
              <a:rPr lang="th-TH" sz="2800" dirty="0">
                <a:solidFill>
                  <a:schemeClr val="bg1"/>
                </a:solidFill>
              </a:rPr>
              <a:t>	</a:t>
            </a:r>
            <a:r>
              <a:rPr lang="en-US" sz="2800" dirty="0" smtClean="0">
                <a:solidFill>
                  <a:schemeClr val="bg1"/>
                </a:solidFill>
              </a:rPr>
              <a:t>“</a:t>
            </a:r>
            <a:r>
              <a:rPr lang="th-TH" sz="2800" dirty="0" smtClean="0">
                <a:solidFill>
                  <a:schemeClr val="bg1"/>
                </a:solidFill>
              </a:rPr>
              <a:t>...</a:t>
            </a:r>
            <a:r>
              <a:rPr lang="en-US" sz="2800" u="sng" dirty="0" smtClean="0">
                <a:solidFill>
                  <a:srgbClr val="FF0000"/>
                </a:solidFill>
              </a:rPr>
              <a:t>fortune-telling system</a:t>
            </a:r>
            <a:r>
              <a:rPr lang="en-US" sz="2800" dirty="0" smtClean="0">
                <a:solidFill>
                  <a:schemeClr val="bg1"/>
                </a:solidFill>
              </a:rPr>
              <a:t>, whereby you rattled the stick-box until one stick fell out whose number matched that of one of the prophecies, written in verse, printed on flimsy paper and couched in terms so verbose and ambiguous as to mean anything at all you wanted it to mean”</a:t>
            </a:r>
            <a:endParaRPr lang="th-TH" sz="2800" dirty="0" smtClean="0">
              <a:solidFill>
                <a:schemeClr val="bg1"/>
              </a:solidFill>
            </a:endParaRPr>
          </a:p>
        </p:txBody>
      </p:sp>
      <p:sp>
        <p:nvSpPr>
          <p:cNvPr id="2" name="สี่เหลี่ยมผืนผ้า 1"/>
          <p:cNvSpPr/>
          <p:nvPr/>
        </p:nvSpPr>
        <p:spPr>
          <a:xfrm>
            <a:off x="166719" y="1705703"/>
            <a:ext cx="4672754" cy="400110"/>
          </a:xfrm>
          <a:prstGeom prst="rect">
            <a:avLst/>
          </a:prstGeom>
          <a:solidFill>
            <a:schemeClr val="tx1">
              <a:lumMod val="50000"/>
              <a:lumOff val="50000"/>
            </a:schemeClr>
          </a:solidFill>
        </p:spPr>
        <p:txBody>
          <a:bodyPr wrap="none">
            <a:spAutoFit/>
          </a:bodyPr>
          <a:lstStyle/>
          <a:p>
            <a:r>
              <a:rPr lang="en-US" sz="2000" dirty="0">
                <a:solidFill>
                  <a:schemeClr val="bg1"/>
                </a:solidFill>
              </a:rPr>
              <a:t>Translation by using descriptive statements</a:t>
            </a:r>
            <a:endParaRPr lang="th-TH" sz="2000" dirty="0">
              <a:solidFill>
                <a:schemeClr val="bg1"/>
              </a:solidFill>
            </a:endParaRPr>
          </a:p>
        </p:txBody>
      </p:sp>
    </p:spTree>
    <p:extLst>
      <p:ext uri="{BB962C8B-B14F-4D97-AF65-F5344CB8AC3E}">
        <p14:creationId xmlns:p14="http://schemas.microsoft.com/office/powerpoint/2010/main" val="31457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13" y="17227"/>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74453" y="2306297"/>
            <a:ext cx="3643085" cy="1741714"/>
          </a:xfrm>
          <a:prstGeom prst="triangl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5874650" y="3615585"/>
            <a:ext cx="442685" cy="2116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2965" y="2348214"/>
            <a:ext cx="3106057" cy="369332"/>
          </a:xfrm>
          <a:prstGeom prst="rect">
            <a:avLst/>
          </a:prstGeom>
          <a:noFill/>
        </p:spPr>
        <p:txBody>
          <a:bodyPr wrap="square" rtlCol="0">
            <a:spAutoFit/>
          </a:bodyPr>
          <a:lstStyle/>
          <a:p>
            <a:endParaRPr lang="en-US" dirty="0"/>
          </a:p>
        </p:txBody>
      </p:sp>
      <p:sp>
        <p:nvSpPr>
          <p:cNvPr id="11" name="Rectangle 10"/>
          <p:cNvSpPr/>
          <p:nvPr/>
        </p:nvSpPr>
        <p:spPr>
          <a:xfrm>
            <a:off x="3543453" y="2422163"/>
            <a:ext cx="5105068" cy="523220"/>
          </a:xfrm>
          <a:prstGeom prst="rect">
            <a:avLst/>
          </a:prstGeom>
        </p:spPr>
        <p:txBody>
          <a:bodyPr wrap="square">
            <a:spAutoFit/>
          </a:bodyPr>
          <a:lstStyle/>
          <a:p>
            <a:pPr algn="ctr"/>
            <a:r>
              <a:rPr lang="en-US" sz="2800" b="1" spc="600" dirty="0" smtClean="0">
                <a:solidFill>
                  <a:schemeClr val="bg1"/>
                </a:solidFill>
              </a:rPr>
              <a:t>TRANSLATION</a:t>
            </a:r>
            <a:endParaRPr lang="en-US" sz="2800" b="1" spc="600" dirty="0">
              <a:solidFill>
                <a:schemeClr val="bg1"/>
              </a:solidFill>
            </a:endParaRPr>
          </a:p>
        </p:txBody>
      </p:sp>
      <p:sp>
        <p:nvSpPr>
          <p:cNvPr id="12" name="Rectangle 11"/>
          <p:cNvSpPr/>
          <p:nvPr/>
        </p:nvSpPr>
        <p:spPr>
          <a:xfrm>
            <a:off x="3543453" y="2799640"/>
            <a:ext cx="5105068" cy="523220"/>
          </a:xfrm>
          <a:prstGeom prst="rect">
            <a:avLst/>
          </a:prstGeom>
        </p:spPr>
        <p:txBody>
          <a:bodyPr wrap="square">
            <a:spAutoFit/>
          </a:bodyPr>
          <a:lstStyle/>
          <a:p>
            <a:pPr algn="ctr"/>
            <a:r>
              <a:rPr lang="en-US" sz="2800" b="1" spc="600" dirty="0" smtClean="0">
                <a:solidFill>
                  <a:schemeClr val="bg1"/>
                </a:solidFill>
              </a:rPr>
              <a:t>TECHNIQUE</a:t>
            </a:r>
            <a:endParaRPr lang="en-US" sz="2800" b="1" spc="600" dirty="0">
              <a:solidFill>
                <a:schemeClr val="bg1"/>
              </a:solidFill>
            </a:endParaRPr>
          </a:p>
        </p:txBody>
      </p:sp>
      <p:sp>
        <p:nvSpPr>
          <p:cNvPr id="4" name="สี่เหลี่ยมผืนผ้า 3"/>
          <p:cNvSpPr/>
          <p:nvPr/>
        </p:nvSpPr>
        <p:spPr>
          <a:xfrm>
            <a:off x="1973312" y="4332155"/>
            <a:ext cx="8245365" cy="1446550"/>
          </a:xfrm>
          <a:prstGeom prst="rect">
            <a:avLst/>
          </a:prstGeom>
        </p:spPr>
        <p:txBody>
          <a:bodyPr wrap="square">
            <a:spAutoFit/>
          </a:bodyPr>
          <a:lstStyle/>
          <a:p>
            <a:pPr algn="ctr"/>
            <a:r>
              <a:rPr lang="en-US" sz="4400" dirty="0">
                <a:solidFill>
                  <a:schemeClr val="bg1"/>
                </a:solidFill>
              </a:rPr>
              <a:t>Translation by using </a:t>
            </a:r>
          </a:p>
          <a:p>
            <a:pPr algn="ctr"/>
            <a:r>
              <a:rPr lang="en-US" sz="4400" dirty="0" smtClean="0">
                <a:solidFill>
                  <a:schemeClr val="bg1"/>
                </a:solidFill>
              </a:rPr>
              <a:t>Transcription &amp; </a:t>
            </a:r>
            <a:r>
              <a:rPr lang="en-US" sz="4400" dirty="0">
                <a:solidFill>
                  <a:schemeClr val="bg1"/>
                </a:solidFill>
              </a:rPr>
              <a:t>explanation</a:t>
            </a:r>
          </a:p>
        </p:txBody>
      </p:sp>
    </p:spTree>
    <p:extLst>
      <p:ext uri="{BB962C8B-B14F-4D97-AF65-F5344CB8AC3E}">
        <p14:creationId xmlns:p14="http://schemas.microsoft.com/office/powerpoint/2010/main" val="6237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13" y="17227"/>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065283" y="5388080"/>
            <a:ext cx="8166538" cy="1077218"/>
          </a:xfrm>
          <a:prstGeom prst="rect">
            <a:avLst/>
          </a:prstGeom>
          <a:noFill/>
        </p:spPr>
        <p:txBody>
          <a:bodyPr wrap="square" rtlCol="0">
            <a:spAutoFit/>
          </a:bodyPr>
          <a:lstStyle/>
          <a:p>
            <a:r>
              <a:rPr lang="th-TH" sz="3200" b="1" u="sng" dirty="0" smtClean="0">
                <a:solidFill>
                  <a:schemeClr val="bg1"/>
                </a:solidFill>
              </a:rPr>
              <a:t>คำภาษาต้นฉบับ</a:t>
            </a:r>
            <a:r>
              <a:rPr lang="en-US" sz="3200" dirty="0" smtClean="0">
                <a:solidFill>
                  <a:schemeClr val="bg1"/>
                </a:solidFill>
              </a:rPr>
              <a:t>:</a:t>
            </a:r>
            <a:r>
              <a:rPr lang="th-TH" sz="3200" dirty="0" smtClean="0">
                <a:solidFill>
                  <a:schemeClr val="bg1"/>
                </a:solidFill>
              </a:rPr>
              <a:t> คุณหญิง หมายถึง สตรีผู้เป็นภรรยาของเจ้าพระยา</a:t>
            </a:r>
            <a:endParaRPr lang="en-US" sz="3200" b="1" u="sng" dirty="0" smtClean="0">
              <a:solidFill>
                <a:schemeClr val="bg1"/>
              </a:solidFill>
            </a:endParaRPr>
          </a:p>
          <a:p>
            <a:r>
              <a:rPr lang="th-TH" sz="3200" b="1" u="sng" dirty="0" smtClean="0">
                <a:solidFill>
                  <a:schemeClr val="bg1"/>
                </a:solidFill>
              </a:rPr>
              <a:t>คำในภาษาฉบับแปล</a:t>
            </a:r>
            <a:r>
              <a:rPr lang="en-US" sz="3200" dirty="0" smtClean="0">
                <a:solidFill>
                  <a:schemeClr val="bg1"/>
                </a:solidFill>
              </a:rPr>
              <a:t>:</a:t>
            </a:r>
            <a:r>
              <a:rPr lang="th-TH" sz="3200" dirty="0" smtClean="0">
                <a:solidFill>
                  <a:schemeClr val="bg1"/>
                </a:solidFill>
              </a:rPr>
              <a:t> </a:t>
            </a:r>
            <a:r>
              <a:rPr lang="en-US" sz="3200" dirty="0" err="1" smtClean="0">
                <a:solidFill>
                  <a:schemeClr val="bg1"/>
                </a:solidFill>
              </a:rPr>
              <a:t>Khunying</a:t>
            </a:r>
            <a:endParaRPr lang="th-TH" sz="3200" dirty="0" smtClean="0">
              <a:solidFill>
                <a:schemeClr val="bg1"/>
              </a:solidFill>
            </a:endParaRPr>
          </a:p>
        </p:txBody>
      </p:sp>
      <p:sp>
        <p:nvSpPr>
          <p:cNvPr id="4" name="TextBox 3"/>
          <p:cNvSpPr txBox="1"/>
          <p:nvPr/>
        </p:nvSpPr>
        <p:spPr>
          <a:xfrm>
            <a:off x="520263" y="678290"/>
            <a:ext cx="11256578" cy="2554545"/>
          </a:xfrm>
          <a:prstGeom prst="rect">
            <a:avLst/>
          </a:prstGeom>
          <a:solidFill>
            <a:schemeClr val="bg1">
              <a:lumMod val="85000"/>
            </a:schemeClr>
          </a:solidFill>
        </p:spPr>
        <p:txBody>
          <a:bodyPr wrap="square" rtlCol="0">
            <a:spAutoFit/>
          </a:bodyPr>
          <a:lstStyle/>
          <a:p>
            <a:r>
              <a:rPr lang="en-US" sz="3200" dirty="0"/>
              <a:t>So, in 1892 </a:t>
            </a:r>
            <a:r>
              <a:rPr lang="en-US" sz="3200" dirty="0" err="1"/>
              <a:t>Phloi</a:t>
            </a:r>
            <a:r>
              <a:rPr lang="en-US" sz="3200" dirty="0"/>
              <a:t> was ten years old. Had someone asked her then who her father was, she would have answered that his name was </a:t>
            </a:r>
            <a:r>
              <a:rPr lang="en-US" sz="3200" u="sng" dirty="0">
                <a:solidFill>
                  <a:srgbClr val="FF0000"/>
                </a:solidFill>
              </a:rPr>
              <a:t>Phraya∗</a:t>
            </a:r>
            <a:r>
              <a:rPr lang="en-US" sz="3200" dirty="0">
                <a:solidFill>
                  <a:srgbClr val="FF0000"/>
                </a:solidFill>
              </a:rPr>
              <a:t> </a:t>
            </a:r>
            <a:r>
              <a:rPr lang="en-US" sz="3200" dirty="0" smtClean="0"/>
              <a:t> </a:t>
            </a:r>
            <a:r>
              <a:rPr lang="en-US" sz="3200" dirty="0" err="1" smtClean="0"/>
              <a:t>Phiphit</a:t>
            </a:r>
            <a:r>
              <a:rPr lang="en-US" sz="3200" dirty="0" smtClean="0"/>
              <a:t> </a:t>
            </a:r>
            <a:r>
              <a:rPr lang="en-US" sz="3200" dirty="0"/>
              <a:t>and her mother’s </a:t>
            </a:r>
            <a:r>
              <a:rPr lang="en-US" sz="3200" dirty="0" err="1"/>
              <a:t>Chaem</a:t>
            </a:r>
            <a:r>
              <a:rPr lang="en-US" sz="3200" dirty="0"/>
              <a:t>. Mother was Phraya </a:t>
            </a:r>
            <a:r>
              <a:rPr lang="en-US" sz="3200" dirty="0" err="1"/>
              <a:t>Phiphit’s</a:t>
            </a:r>
            <a:r>
              <a:rPr lang="en-US" sz="3200" dirty="0"/>
              <a:t> Number One Wife but didn’t have the status of </a:t>
            </a:r>
            <a:r>
              <a:rPr lang="en-US" sz="3200" u="sng" dirty="0" err="1">
                <a:solidFill>
                  <a:srgbClr val="FF0000"/>
                </a:solidFill>
              </a:rPr>
              <a:t>Khunying</a:t>
            </a:r>
            <a:r>
              <a:rPr lang="en-US" sz="3200" u="sng" dirty="0">
                <a:solidFill>
                  <a:srgbClr val="FF0000"/>
                </a:solidFill>
              </a:rPr>
              <a:t> (Dame)</a:t>
            </a:r>
            <a:r>
              <a:rPr lang="en-US" sz="3200" dirty="0"/>
              <a:t>, because his first wife and thus </a:t>
            </a:r>
            <a:r>
              <a:rPr lang="en-US" sz="3200" dirty="0" err="1"/>
              <a:t>khunying</a:t>
            </a:r>
            <a:r>
              <a:rPr lang="en-US" sz="3200" dirty="0"/>
              <a:t> was </a:t>
            </a:r>
            <a:r>
              <a:rPr lang="en-US" sz="3200" dirty="0" err="1"/>
              <a:t>Ueam</a:t>
            </a:r>
            <a:r>
              <a:rPr lang="en-US" sz="3200" dirty="0"/>
              <a:t>.</a:t>
            </a:r>
            <a:endParaRPr lang="th-TH" sz="3200" dirty="0"/>
          </a:p>
        </p:txBody>
      </p:sp>
      <p:sp>
        <p:nvSpPr>
          <p:cNvPr id="5" name="TextBox 4"/>
          <p:cNvSpPr txBox="1"/>
          <p:nvPr/>
        </p:nvSpPr>
        <p:spPr>
          <a:xfrm>
            <a:off x="2380593" y="4146331"/>
            <a:ext cx="7315200" cy="1077218"/>
          </a:xfrm>
          <a:prstGeom prst="rect">
            <a:avLst/>
          </a:prstGeom>
          <a:noFill/>
        </p:spPr>
        <p:txBody>
          <a:bodyPr wrap="square" rtlCol="0">
            <a:spAutoFit/>
          </a:bodyPr>
          <a:lstStyle/>
          <a:p>
            <a:r>
              <a:rPr lang="en-US" sz="3200" dirty="0" smtClean="0">
                <a:solidFill>
                  <a:schemeClr val="bg1"/>
                </a:solidFill>
              </a:rPr>
              <a:t>* A </a:t>
            </a:r>
            <a:r>
              <a:rPr lang="en-US" sz="3200" dirty="0">
                <a:solidFill>
                  <a:schemeClr val="bg1"/>
                </a:solidFill>
              </a:rPr>
              <a:t>high-level nobility title for men in royal service, addressed as ‘</a:t>
            </a:r>
            <a:r>
              <a:rPr lang="en-US" sz="3200" dirty="0" err="1">
                <a:solidFill>
                  <a:schemeClr val="bg1"/>
                </a:solidFill>
              </a:rPr>
              <a:t>Jaokhun</a:t>
            </a:r>
            <a:r>
              <a:rPr lang="en-US" sz="3200" dirty="0">
                <a:solidFill>
                  <a:schemeClr val="bg1"/>
                </a:solidFill>
              </a:rPr>
              <a:t>’</a:t>
            </a:r>
            <a:endParaRPr lang="th-TH" sz="3200" dirty="0">
              <a:solidFill>
                <a:schemeClr val="bg1"/>
              </a:solidFill>
            </a:endParaRPr>
          </a:p>
        </p:txBody>
      </p:sp>
    </p:spTree>
    <p:extLst>
      <p:ext uri="{BB962C8B-B14F-4D97-AF65-F5344CB8AC3E}">
        <p14:creationId xmlns:p14="http://schemas.microsoft.com/office/powerpoint/2010/main" val="31775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alpha val="61000"/>
          </a:schemeClr>
        </a:solidFill>
        <a:effectLst/>
      </p:bgPr>
    </p:bg>
    <p:spTree>
      <p:nvGrpSpPr>
        <p:cNvPr id="1" name=""/>
        <p:cNvGrpSpPr/>
        <p:nvPr/>
      </p:nvGrpSpPr>
      <p:grpSpPr>
        <a:xfrm>
          <a:off x="0" y="0"/>
          <a:ext cx="0" cy="0"/>
          <a:chOff x="0" y="0"/>
          <a:chExt cx="0" cy="0"/>
        </a:xfrm>
      </p:grpSpPr>
      <p:sp>
        <p:nvSpPr>
          <p:cNvPr id="9" name="Isosceles Triangle 8"/>
          <p:cNvSpPr/>
          <p:nvPr/>
        </p:nvSpPr>
        <p:spPr>
          <a:xfrm>
            <a:off x="-13" y="17227"/>
            <a:ext cx="12192000" cy="6858000"/>
          </a:xfrm>
          <a:prstGeom prst="triangl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25214" y="1171867"/>
            <a:ext cx="10625957" cy="1569660"/>
          </a:xfrm>
          <a:prstGeom prst="rect">
            <a:avLst/>
          </a:prstGeom>
          <a:solidFill>
            <a:schemeClr val="bg1">
              <a:lumMod val="85000"/>
            </a:schemeClr>
          </a:solidFill>
        </p:spPr>
        <p:txBody>
          <a:bodyPr wrap="square" rtlCol="0">
            <a:spAutoFit/>
          </a:bodyPr>
          <a:lstStyle/>
          <a:p>
            <a:r>
              <a:rPr lang="en-US" sz="3200" dirty="0"/>
              <a:t>When the meal was over, </a:t>
            </a:r>
            <a:r>
              <a:rPr lang="en-US" sz="3200" dirty="0" err="1"/>
              <a:t>Phit</a:t>
            </a:r>
            <a:r>
              <a:rPr lang="en-US" sz="3200" dirty="0"/>
              <a:t>, a servant Mother had taken into her service at the cost of twelve </a:t>
            </a:r>
            <a:r>
              <a:rPr lang="en-US" sz="3200" u="sng" dirty="0" err="1">
                <a:solidFill>
                  <a:srgbClr val="FF0000"/>
                </a:solidFill>
              </a:rPr>
              <a:t>tamlueng</a:t>
            </a:r>
            <a:r>
              <a:rPr lang="en-US" sz="3200" u="sng" dirty="0">
                <a:solidFill>
                  <a:srgbClr val="FF0000"/>
                </a:solidFill>
              </a:rPr>
              <a:t>∗</a:t>
            </a:r>
            <a:r>
              <a:rPr lang="en-US" sz="3200" dirty="0"/>
              <a:t>, would eat what was left and do the dishes.</a:t>
            </a:r>
            <a:endParaRPr lang="th-TH" sz="3200" dirty="0" smtClean="0">
              <a:solidFill>
                <a:schemeClr val="bg1"/>
              </a:solidFill>
            </a:endParaRPr>
          </a:p>
        </p:txBody>
      </p:sp>
      <p:sp>
        <p:nvSpPr>
          <p:cNvPr id="2" name="TextBox 1"/>
          <p:cNvSpPr txBox="1"/>
          <p:nvPr/>
        </p:nvSpPr>
        <p:spPr>
          <a:xfrm>
            <a:off x="3263462" y="4004441"/>
            <a:ext cx="5943600" cy="584775"/>
          </a:xfrm>
          <a:prstGeom prst="rect">
            <a:avLst/>
          </a:prstGeom>
          <a:noFill/>
        </p:spPr>
        <p:txBody>
          <a:bodyPr wrap="square" rtlCol="0">
            <a:spAutoFit/>
          </a:bodyPr>
          <a:lstStyle/>
          <a:p>
            <a:r>
              <a:rPr lang="en-US" sz="3200" dirty="0" smtClean="0">
                <a:solidFill>
                  <a:schemeClr val="bg1"/>
                </a:solidFill>
              </a:rPr>
              <a:t> ∗ </a:t>
            </a:r>
            <a:r>
              <a:rPr lang="en-US" sz="3200" dirty="0">
                <a:solidFill>
                  <a:schemeClr val="bg1"/>
                </a:solidFill>
              </a:rPr>
              <a:t>A unit of 60 grams of silver </a:t>
            </a:r>
            <a:endParaRPr lang="th-TH" sz="3200" dirty="0">
              <a:solidFill>
                <a:schemeClr val="bg1"/>
              </a:solidFill>
            </a:endParaRPr>
          </a:p>
        </p:txBody>
      </p:sp>
      <p:sp>
        <p:nvSpPr>
          <p:cNvPr id="4" name="TextBox 3"/>
          <p:cNvSpPr txBox="1"/>
          <p:nvPr/>
        </p:nvSpPr>
        <p:spPr>
          <a:xfrm>
            <a:off x="2546131" y="4950372"/>
            <a:ext cx="7378261" cy="1508105"/>
          </a:xfrm>
          <a:prstGeom prst="rect">
            <a:avLst/>
          </a:prstGeom>
          <a:noFill/>
        </p:spPr>
        <p:txBody>
          <a:bodyPr wrap="square" rtlCol="0">
            <a:spAutoFit/>
          </a:bodyPr>
          <a:lstStyle/>
          <a:p>
            <a:r>
              <a:rPr lang="th-TH" sz="2800" b="1" u="sng" dirty="0">
                <a:solidFill>
                  <a:schemeClr val="bg1"/>
                </a:solidFill>
              </a:rPr>
              <a:t>คำภาษาต้นฉบับ</a:t>
            </a:r>
            <a:r>
              <a:rPr lang="en-US" sz="2800" dirty="0">
                <a:solidFill>
                  <a:schemeClr val="bg1"/>
                </a:solidFill>
              </a:rPr>
              <a:t>:</a:t>
            </a:r>
            <a:r>
              <a:rPr lang="th-TH" sz="2800" dirty="0">
                <a:solidFill>
                  <a:schemeClr val="bg1"/>
                </a:solidFill>
              </a:rPr>
              <a:t> </a:t>
            </a:r>
            <a:r>
              <a:rPr lang="th-TH" sz="2800" dirty="0" smtClean="0">
                <a:solidFill>
                  <a:schemeClr val="bg1"/>
                </a:solidFill>
              </a:rPr>
              <a:t>ตำลึง หมายถึง หน่วยของเงินในสมัยก่อน</a:t>
            </a:r>
            <a:endParaRPr lang="en-US" sz="2800" b="1" u="sng" dirty="0">
              <a:solidFill>
                <a:schemeClr val="bg1"/>
              </a:solidFill>
            </a:endParaRPr>
          </a:p>
          <a:p>
            <a:r>
              <a:rPr lang="th-TH" sz="2800" b="1" u="sng" dirty="0">
                <a:solidFill>
                  <a:schemeClr val="bg1"/>
                </a:solidFill>
              </a:rPr>
              <a:t>คำในภาษาฉบับแปล</a:t>
            </a:r>
            <a:r>
              <a:rPr lang="en-US" sz="2800" dirty="0">
                <a:solidFill>
                  <a:schemeClr val="bg1"/>
                </a:solidFill>
              </a:rPr>
              <a:t>:</a:t>
            </a:r>
            <a:r>
              <a:rPr lang="th-TH" sz="2800" dirty="0">
                <a:solidFill>
                  <a:schemeClr val="bg1"/>
                </a:solidFill>
              </a:rPr>
              <a:t> </a:t>
            </a:r>
            <a:r>
              <a:rPr lang="en-US" sz="2800" dirty="0" err="1" smtClean="0">
                <a:solidFill>
                  <a:schemeClr val="bg1"/>
                </a:solidFill>
              </a:rPr>
              <a:t>Tamlueng</a:t>
            </a:r>
            <a:endParaRPr lang="th-TH" sz="2800" dirty="0">
              <a:solidFill>
                <a:schemeClr val="bg1"/>
              </a:solidFill>
            </a:endParaRPr>
          </a:p>
          <a:p>
            <a:endParaRPr lang="th-TH" sz="3600" dirty="0"/>
          </a:p>
        </p:txBody>
      </p:sp>
    </p:spTree>
    <p:extLst>
      <p:ext uri="{BB962C8B-B14F-4D97-AF65-F5344CB8AC3E}">
        <p14:creationId xmlns:p14="http://schemas.microsoft.com/office/powerpoint/2010/main" val="11764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5400000">
            <a:off x="-325582" y="325582"/>
            <a:ext cx="6858000" cy="6206836"/>
          </a:xfrm>
          <a:prstGeom prst="triangle">
            <a:avLst>
              <a:gd name="adj" fmla="val 0"/>
            </a:avLst>
          </a:prstGeom>
          <a:solidFill>
            <a:schemeClr val="tx1">
              <a:lumMod val="65000"/>
              <a:lumOff val="3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237136" y="1608736"/>
            <a:ext cx="5510892" cy="4987636"/>
          </a:xfrm>
          <a:prstGeom prst="triangle">
            <a:avLst>
              <a:gd name="adj" fmla="val 0"/>
            </a:avLst>
          </a:prstGeom>
          <a:solidFill>
            <a:schemeClr val="tx1">
              <a:lumMod val="50000"/>
              <a:lumOff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3"/>
          <p:cNvSpPr txBox="1">
            <a:spLocks/>
          </p:cNvSpPr>
          <p:nvPr/>
        </p:nvSpPr>
        <p:spPr>
          <a:xfrm>
            <a:off x="304799" y="812769"/>
            <a:ext cx="5902037" cy="15148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rPr>
              <a:t>Cultural Substitutes</a:t>
            </a:r>
            <a:endParaRPr lang="en-US" sz="6600" dirty="0">
              <a:solidFill>
                <a:schemeClr val="bg1"/>
              </a:solidFill>
            </a:endParaRPr>
          </a:p>
        </p:txBody>
      </p:sp>
      <p:sp>
        <p:nvSpPr>
          <p:cNvPr id="2" name="Rectangle 1"/>
          <p:cNvSpPr/>
          <p:nvPr/>
        </p:nvSpPr>
        <p:spPr>
          <a:xfrm>
            <a:off x="5680364" y="3317724"/>
            <a:ext cx="6096000" cy="1569660"/>
          </a:xfrm>
          <a:prstGeom prst="rect">
            <a:avLst/>
          </a:prstGeom>
        </p:spPr>
        <p:txBody>
          <a:bodyPr>
            <a:spAutoFit/>
          </a:bodyPr>
          <a:lstStyle/>
          <a:p>
            <a:pPr algn="ctr"/>
            <a:r>
              <a:rPr lang="en-US" sz="3200" dirty="0">
                <a:solidFill>
                  <a:schemeClr val="bg1"/>
                </a:solidFill>
              </a:rPr>
              <a:t>Translation by using substitutes which known as well in Thai language </a:t>
            </a:r>
            <a:endParaRPr lang="th-TH" sz="3200" dirty="0">
              <a:solidFill>
                <a:schemeClr val="bg1"/>
              </a:solidFill>
            </a:endParaRPr>
          </a:p>
        </p:txBody>
      </p:sp>
      <p:sp>
        <p:nvSpPr>
          <p:cNvPr id="3" name="Rectangle 2"/>
          <p:cNvSpPr/>
          <p:nvPr/>
        </p:nvSpPr>
        <p:spPr>
          <a:xfrm>
            <a:off x="304799" y="2299438"/>
            <a:ext cx="1501565" cy="369332"/>
          </a:xfrm>
          <a:prstGeom prst="rect">
            <a:avLst/>
          </a:prstGeom>
        </p:spPr>
        <p:txBody>
          <a:bodyPr wrap="none">
            <a:spAutoFit/>
          </a:bodyPr>
          <a:lstStyle/>
          <a:p>
            <a:r>
              <a:rPr lang="th-TH" dirty="0">
                <a:solidFill>
                  <a:schemeClr val="bg1"/>
                </a:solidFill>
              </a:rPr>
              <a:t>(</a:t>
            </a:r>
            <a:r>
              <a:rPr lang="en-US" dirty="0">
                <a:solidFill>
                  <a:schemeClr val="bg1"/>
                </a:solidFill>
              </a:rPr>
              <a:t>Larson, 1998)</a:t>
            </a:r>
            <a:endParaRPr lang="th-TH" dirty="0">
              <a:solidFill>
                <a:schemeClr val="bg1"/>
              </a:solidFill>
            </a:endParaRPr>
          </a:p>
        </p:txBody>
      </p:sp>
    </p:spTree>
    <p:extLst>
      <p:ext uri="{BB962C8B-B14F-4D97-AF65-F5344CB8AC3E}">
        <p14:creationId xmlns:p14="http://schemas.microsoft.com/office/powerpoint/2010/main" val="349897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5400000">
            <a:off x="-325582" y="325582"/>
            <a:ext cx="6858000" cy="6206836"/>
          </a:xfrm>
          <a:prstGeom prst="triangle">
            <a:avLst>
              <a:gd name="adj" fmla="val 0"/>
            </a:avLst>
          </a:prstGeom>
          <a:solidFill>
            <a:schemeClr val="tx1">
              <a:lumMod val="65000"/>
              <a:lumOff val="3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237136" y="1608736"/>
            <a:ext cx="5510892" cy="4987636"/>
          </a:xfrm>
          <a:prstGeom prst="triangle">
            <a:avLst>
              <a:gd name="adj" fmla="val 0"/>
            </a:avLst>
          </a:prstGeom>
          <a:solidFill>
            <a:schemeClr val="tx1">
              <a:lumMod val="50000"/>
              <a:lumOff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3"/>
          <p:cNvSpPr txBox="1">
            <a:spLocks/>
          </p:cNvSpPr>
          <p:nvPr/>
        </p:nvSpPr>
        <p:spPr>
          <a:xfrm>
            <a:off x="304799" y="812769"/>
            <a:ext cx="5902037" cy="15148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rPr>
              <a:t>Cultural Substitutes</a:t>
            </a:r>
            <a:endParaRPr lang="en-US" sz="6600" dirty="0">
              <a:solidFill>
                <a:schemeClr val="bg1"/>
              </a:solidFill>
            </a:endParaRPr>
          </a:p>
        </p:txBody>
      </p:sp>
      <p:sp>
        <p:nvSpPr>
          <p:cNvPr id="3" name="Rectangle 2"/>
          <p:cNvSpPr/>
          <p:nvPr/>
        </p:nvSpPr>
        <p:spPr>
          <a:xfrm>
            <a:off x="304799" y="2299438"/>
            <a:ext cx="1501565" cy="369332"/>
          </a:xfrm>
          <a:prstGeom prst="rect">
            <a:avLst/>
          </a:prstGeom>
        </p:spPr>
        <p:txBody>
          <a:bodyPr wrap="none">
            <a:spAutoFit/>
          </a:bodyPr>
          <a:lstStyle/>
          <a:p>
            <a:r>
              <a:rPr lang="th-TH" dirty="0">
                <a:solidFill>
                  <a:schemeClr val="bg1"/>
                </a:solidFill>
              </a:rPr>
              <a:t>(</a:t>
            </a:r>
            <a:r>
              <a:rPr lang="en-US" dirty="0">
                <a:solidFill>
                  <a:schemeClr val="bg1"/>
                </a:solidFill>
              </a:rPr>
              <a:t>Larson, 1998)</a:t>
            </a:r>
            <a:endParaRPr lang="th-TH" dirty="0">
              <a:solidFill>
                <a:schemeClr val="bg1"/>
              </a:solidFill>
            </a:endParaRPr>
          </a:p>
        </p:txBody>
      </p:sp>
      <p:sp>
        <p:nvSpPr>
          <p:cNvPr id="4" name="Rectangle 3"/>
          <p:cNvSpPr/>
          <p:nvPr/>
        </p:nvSpPr>
        <p:spPr>
          <a:xfrm>
            <a:off x="6311733" y="1437305"/>
            <a:ext cx="5149679" cy="523220"/>
          </a:xfrm>
          <a:prstGeom prst="rect">
            <a:avLst/>
          </a:prstGeom>
        </p:spPr>
        <p:txBody>
          <a:bodyPr wrap="none">
            <a:spAutoFit/>
          </a:bodyPr>
          <a:lstStyle/>
          <a:p>
            <a:r>
              <a:rPr lang="en-US" sz="2800" dirty="0">
                <a:solidFill>
                  <a:schemeClr val="bg1"/>
                </a:solidFill>
              </a:rPr>
              <a:t>She is a </a:t>
            </a:r>
            <a:r>
              <a:rPr lang="en-US" sz="2800" u="sng" dirty="0">
                <a:solidFill>
                  <a:srgbClr val="FF0000"/>
                </a:solidFill>
              </a:rPr>
              <a:t>Helen of </a:t>
            </a:r>
            <a:r>
              <a:rPr lang="en-US" sz="2800" u="sng" dirty="0" smtClean="0">
                <a:solidFill>
                  <a:srgbClr val="FF0000"/>
                </a:solidFill>
              </a:rPr>
              <a:t>Troy</a:t>
            </a:r>
            <a:r>
              <a:rPr lang="th-TH" sz="2800" u="sng" dirty="0" smtClean="0">
                <a:solidFill>
                  <a:srgbClr val="FF0000"/>
                </a:solidFill>
              </a:rPr>
              <a:t> </a:t>
            </a:r>
            <a:r>
              <a:rPr lang="en-US" sz="2800" dirty="0" smtClean="0">
                <a:solidFill>
                  <a:schemeClr val="bg1"/>
                </a:solidFill>
              </a:rPr>
              <a:t>= </a:t>
            </a:r>
            <a:r>
              <a:rPr lang="th-TH" sz="2800" dirty="0" smtClean="0">
                <a:solidFill>
                  <a:schemeClr val="bg1"/>
                </a:solidFill>
              </a:rPr>
              <a:t>เธอ</a:t>
            </a:r>
            <a:r>
              <a:rPr lang="th-TH" sz="2800" dirty="0">
                <a:solidFill>
                  <a:schemeClr val="bg1"/>
                </a:solidFill>
              </a:rPr>
              <a:t>เป็น</a:t>
            </a:r>
            <a:r>
              <a:rPr lang="th-TH" sz="2800" u="sng" dirty="0">
                <a:solidFill>
                  <a:schemeClr val="bg1"/>
                </a:solidFill>
              </a:rPr>
              <a:t>นางกากี</a:t>
            </a:r>
          </a:p>
        </p:txBody>
      </p:sp>
      <p:sp>
        <p:nvSpPr>
          <p:cNvPr id="6" name="Rectangle 5"/>
          <p:cNvSpPr/>
          <p:nvPr/>
        </p:nvSpPr>
        <p:spPr>
          <a:xfrm>
            <a:off x="5486400" y="2327605"/>
            <a:ext cx="6827382" cy="523220"/>
          </a:xfrm>
          <a:prstGeom prst="rect">
            <a:avLst/>
          </a:prstGeom>
        </p:spPr>
        <p:txBody>
          <a:bodyPr wrap="none">
            <a:spAutoFit/>
          </a:bodyPr>
          <a:lstStyle/>
          <a:p>
            <a:r>
              <a:rPr lang="en-US" sz="2800" dirty="0">
                <a:solidFill>
                  <a:schemeClr val="bg1"/>
                </a:solidFill>
              </a:rPr>
              <a:t>Here comes our </a:t>
            </a:r>
            <a:r>
              <a:rPr lang="en-US" sz="2800" u="sng" dirty="0">
                <a:solidFill>
                  <a:srgbClr val="FF0000"/>
                </a:solidFill>
              </a:rPr>
              <a:t>Casanova!</a:t>
            </a:r>
            <a:r>
              <a:rPr lang="en-US" sz="2800" dirty="0">
                <a:solidFill>
                  <a:schemeClr val="bg1"/>
                </a:solidFill>
              </a:rPr>
              <a:t> </a:t>
            </a:r>
            <a:r>
              <a:rPr lang="en-US" sz="2800" dirty="0" smtClean="0">
                <a:solidFill>
                  <a:schemeClr val="bg1"/>
                </a:solidFill>
              </a:rPr>
              <a:t>= </a:t>
            </a:r>
            <a:r>
              <a:rPr lang="th-TH" sz="2800" u="sng" dirty="0" smtClean="0">
                <a:solidFill>
                  <a:schemeClr val="bg1"/>
                </a:solidFill>
              </a:rPr>
              <a:t>พ่อ</a:t>
            </a:r>
            <a:r>
              <a:rPr lang="th-TH" sz="2800" u="sng" dirty="0">
                <a:solidFill>
                  <a:schemeClr val="bg1"/>
                </a:solidFill>
              </a:rPr>
              <a:t>ขุนแผน</a:t>
            </a:r>
            <a:r>
              <a:rPr lang="th-TH" sz="2800" dirty="0">
                <a:solidFill>
                  <a:schemeClr val="bg1"/>
                </a:solidFill>
              </a:rPr>
              <a:t>ของเรามาแล้ว</a:t>
            </a:r>
          </a:p>
        </p:txBody>
      </p:sp>
      <p:sp>
        <p:nvSpPr>
          <p:cNvPr id="8" name="Rectangle 7"/>
          <p:cNvSpPr/>
          <p:nvPr/>
        </p:nvSpPr>
        <p:spPr>
          <a:xfrm>
            <a:off x="6020082" y="3268324"/>
            <a:ext cx="5732980" cy="954107"/>
          </a:xfrm>
          <a:prstGeom prst="rect">
            <a:avLst/>
          </a:prstGeom>
        </p:spPr>
        <p:txBody>
          <a:bodyPr wrap="none">
            <a:spAutoFit/>
          </a:bodyPr>
          <a:lstStyle/>
          <a:p>
            <a:r>
              <a:rPr lang="en-US" sz="2800" dirty="0">
                <a:solidFill>
                  <a:schemeClr val="bg1"/>
                </a:solidFill>
              </a:rPr>
              <a:t>Tom was </a:t>
            </a:r>
            <a:r>
              <a:rPr lang="en-US" sz="2800" u="sng" dirty="0">
                <a:solidFill>
                  <a:srgbClr val="FF0000"/>
                </a:solidFill>
              </a:rPr>
              <a:t>the black sheep </a:t>
            </a:r>
            <a:r>
              <a:rPr lang="en-US" sz="2800" dirty="0">
                <a:solidFill>
                  <a:schemeClr val="bg1"/>
                </a:solidFill>
              </a:rPr>
              <a:t>of the </a:t>
            </a:r>
            <a:r>
              <a:rPr lang="en-US" sz="2800" dirty="0" smtClean="0">
                <a:solidFill>
                  <a:schemeClr val="bg1"/>
                </a:solidFill>
              </a:rPr>
              <a:t>family</a:t>
            </a:r>
            <a:endParaRPr lang="th-TH" sz="2800" dirty="0" smtClean="0">
              <a:solidFill>
                <a:schemeClr val="bg1"/>
              </a:solidFill>
            </a:endParaRPr>
          </a:p>
          <a:p>
            <a:r>
              <a:rPr lang="en-US" sz="2800" dirty="0" smtClean="0">
                <a:solidFill>
                  <a:schemeClr val="bg1"/>
                </a:solidFill>
              </a:rPr>
              <a:t>= </a:t>
            </a:r>
            <a:r>
              <a:rPr lang="th-TH" sz="2800" dirty="0" err="1" smtClean="0">
                <a:solidFill>
                  <a:schemeClr val="bg1"/>
                </a:solidFill>
              </a:rPr>
              <a:t>ทอม</a:t>
            </a:r>
            <a:r>
              <a:rPr lang="th-TH" sz="2800" dirty="0">
                <a:solidFill>
                  <a:schemeClr val="bg1"/>
                </a:solidFill>
              </a:rPr>
              <a:t>เป็น</a:t>
            </a:r>
            <a:r>
              <a:rPr lang="th-TH" sz="2800" u="sng" dirty="0">
                <a:solidFill>
                  <a:schemeClr val="bg1"/>
                </a:solidFill>
              </a:rPr>
              <a:t>ลูกนอกคอก</a:t>
            </a:r>
          </a:p>
        </p:txBody>
      </p:sp>
      <p:sp>
        <p:nvSpPr>
          <p:cNvPr id="11" name="Rectangle 10"/>
          <p:cNvSpPr/>
          <p:nvPr/>
        </p:nvSpPr>
        <p:spPr>
          <a:xfrm>
            <a:off x="6020082" y="4847143"/>
            <a:ext cx="4673074" cy="954107"/>
          </a:xfrm>
          <a:prstGeom prst="rect">
            <a:avLst/>
          </a:prstGeom>
        </p:spPr>
        <p:txBody>
          <a:bodyPr wrap="none">
            <a:spAutoFit/>
          </a:bodyPr>
          <a:lstStyle/>
          <a:p>
            <a:r>
              <a:rPr lang="en-US" sz="2800" u="sng" dirty="0">
                <a:solidFill>
                  <a:srgbClr val="FF0000"/>
                </a:solidFill>
              </a:rPr>
              <a:t>Mr. Y or Mr. Z</a:t>
            </a:r>
            <a:r>
              <a:rPr lang="en-US" sz="2800" dirty="0">
                <a:solidFill>
                  <a:schemeClr val="bg1"/>
                </a:solidFill>
              </a:rPr>
              <a:t>, reading of me </a:t>
            </a:r>
            <a:endParaRPr lang="th-TH" sz="2800" dirty="0" smtClean="0">
              <a:solidFill>
                <a:schemeClr val="bg1"/>
              </a:solidFill>
            </a:endParaRPr>
          </a:p>
          <a:p>
            <a:r>
              <a:rPr lang="en-US" sz="2800" dirty="0" smtClean="0">
                <a:solidFill>
                  <a:schemeClr val="bg1"/>
                </a:solidFill>
              </a:rPr>
              <a:t>= </a:t>
            </a:r>
            <a:r>
              <a:rPr lang="th-TH" sz="2800" u="sng" dirty="0" smtClean="0">
                <a:solidFill>
                  <a:schemeClr val="bg1"/>
                </a:solidFill>
              </a:rPr>
              <a:t>นาย </a:t>
            </a:r>
            <a:r>
              <a:rPr lang="th-TH" sz="2800" u="sng" dirty="0">
                <a:solidFill>
                  <a:schemeClr val="bg1"/>
                </a:solidFill>
              </a:rPr>
              <a:t>ก หรือนาย ข </a:t>
            </a:r>
            <a:r>
              <a:rPr lang="th-TH" sz="2800" dirty="0" smtClean="0">
                <a:solidFill>
                  <a:schemeClr val="bg1"/>
                </a:solidFill>
              </a:rPr>
              <a:t>ที่มาอ่านเรื่อง</a:t>
            </a:r>
            <a:r>
              <a:rPr lang="th-TH" sz="2800" dirty="0">
                <a:solidFill>
                  <a:schemeClr val="bg1"/>
                </a:solidFill>
              </a:rPr>
              <a:t>ของข้าพเจ้า</a:t>
            </a:r>
          </a:p>
        </p:txBody>
      </p:sp>
    </p:spTree>
    <p:extLst>
      <p:ext uri="{BB962C8B-B14F-4D97-AF65-F5344CB8AC3E}">
        <p14:creationId xmlns:p14="http://schemas.microsoft.com/office/powerpoint/2010/main" val="18651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Isosceles Triangle 11"/>
          <p:cNvSpPr/>
          <p:nvPr/>
        </p:nvSpPr>
        <p:spPr>
          <a:xfrm rot="16200000">
            <a:off x="237136" y="1608736"/>
            <a:ext cx="5510892" cy="4987636"/>
          </a:xfrm>
          <a:prstGeom prst="triangle">
            <a:avLst>
              <a:gd name="adj" fmla="val 0"/>
            </a:avLst>
          </a:prstGeom>
          <a:solidFill>
            <a:schemeClr val="tx1">
              <a:lumMod val="50000"/>
              <a:lumOff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Isosceles Triangle 6"/>
          <p:cNvSpPr/>
          <p:nvPr/>
        </p:nvSpPr>
        <p:spPr>
          <a:xfrm rot="5400000">
            <a:off x="-325582" y="325582"/>
            <a:ext cx="6858000" cy="6206836"/>
          </a:xfrm>
          <a:prstGeom prst="triangle">
            <a:avLst>
              <a:gd name="adj" fmla="val 0"/>
            </a:avLst>
          </a:prstGeom>
          <a:solidFill>
            <a:schemeClr val="tx1">
              <a:lumMod val="65000"/>
              <a:lumOff val="3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514233" y="480652"/>
            <a:ext cx="4876799" cy="1514836"/>
          </a:xfrm>
        </p:spPr>
        <p:txBody>
          <a:bodyPr>
            <a:normAutofit/>
          </a:bodyPr>
          <a:lstStyle/>
          <a:p>
            <a:pPr algn="ctr"/>
            <a:r>
              <a:rPr lang="en-US" sz="6600" b="1" spc="600" dirty="0" smtClean="0">
                <a:solidFill>
                  <a:schemeClr val="bg1"/>
                </a:solidFill>
                <a:latin typeface="Calibri" panose="020F0502020204030204" pitchFamily="34" charset="0"/>
              </a:rPr>
              <a:t>Bystander</a:t>
            </a:r>
            <a:endParaRPr lang="en-US" sz="6600" b="1" spc="600" dirty="0">
              <a:solidFill>
                <a:schemeClr val="bg1"/>
              </a:solidFill>
            </a:endParaRPr>
          </a:p>
        </p:txBody>
      </p:sp>
      <p:sp>
        <p:nvSpPr>
          <p:cNvPr id="2" name="Rectangle 1"/>
          <p:cNvSpPr/>
          <p:nvPr/>
        </p:nvSpPr>
        <p:spPr>
          <a:xfrm>
            <a:off x="498763" y="1963507"/>
            <a:ext cx="11045976" cy="4401205"/>
          </a:xfrm>
          <a:prstGeom prst="rect">
            <a:avLst/>
          </a:prstGeom>
          <a:solidFill>
            <a:schemeClr val="tx1">
              <a:lumMod val="85000"/>
              <a:lumOff val="15000"/>
            </a:schemeClr>
          </a:solidFill>
        </p:spPr>
        <p:txBody>
          <a:bodyPr wrap="square">
            <a:spAutoFit/>
          </a:bodyPr>
          <a:lstStyle/>
          <a:p>
            <a:r>
              <a:rPr lang="en-US" sz="2000" dirty="0" smtClean="0">
                <a:solidFill>
                  <a:schemeClr val="bg1"/>
                </a:solidFill>
              </a:rPr>
              <a:t/>
            </a:r>
            <a:br>
              <a:rPr lang="en-US" sz="2000" dirty="0" smtClean="0">
                <a:solidFill>
                  <a:schemeClr val="bg1"/>
                </a:solidFill>
              </a:rPr>
            </a:br>
            <a:r>
              <a:rPr lang="th-TH" sz="3200" b="1" u="sng" dirty="0">
                <a:solidFill>
                  <a:schemeClr val="bg1"/>
                </a:solidFill>
              </a:rPr>
              <a:t>ภาษาต้นฉบับ</a:t>
            </a:r>
            <a:r>
              <a:rPr lang="th-TH" sz="2400" dirty="0">
                <a:solidFill>
                  <a:schemeClr val="bg1"/>
                </a:solidFill>
              </a:rPr>
              <a:t> </a:t>
            </a:r>
            <a:r>
              <a:rPr lang="en-US" sz="2400" dirty="0">
                <a:solidFill>
                  <a:schemeClr val="bg1"/>
                </a:solidFill>
              </a:rPr>
              <a:t>This is called the </a:t>
            </a:r>
            <a:r>
              <a:rPr lang="en-US" sz="2400" b="1" u="sng" dirty="0">
                <a:solidFill>
                  <a:srgbClr val="FF0000"/>
                </a:solidFill>
              </a:rPr>
              <a:t>bystander</a:t>
            </a:r>
            <a:r>
              <a:rPr lang="en-US" sz="2400" dirty="0">
                <a:solidFill>
                  <a:schemeClr val="bg1"/>
                </a:solidFill>
              </a:rPr>
              <a:t> effect whereby behavior is influenced by the diffusion of responsibility.</a:t>
            </a:r>
          </a:p>
          <a:p>
            <a:endParaRPr lang="th-TH" sz="3200" b="1" u="sng" dirty="0" smtClean="0">
              <a:solidFill>
                <a:schemeClr val="bg1"/>
              </a:solidFill>
            </a:endParaRPr>
          </a:p>
          <a:p>
            <a:r>
              <a:rPr lang="th-TH" sz="3200" b="1" u="sng" dirty="0" smtClean="0">
                <a:solidFill>
                  <a:schemeClr val="bg1"/>
                </a:solidFill>
              </a:rPr>
              <a:t>ภาษา</a:t>
            </a:r>
            <a:r>
              <a:rPr lang="th-TH" sz="3200" b="1" u="sng" dirty="0">
                <a:solidFill>
                  <a:schemeClr val="bg1"/>
                </a:solidFill>
              </a:rPr>
              <a:t>แปล </a:t>
            </a:r>
            <a:r>
              <a:rPr lang="th-TH" sz="2800" dirty="0">
                <a:solidFill>
                  <a:schemeClr val="bg1"/>
                </a:solidFill>
              </a:rPr>
              <a:t>เราเรียกกรณีเช่นนี้ว่าปรากฏการณ์</a:t>
            </a:r>
            <a:r>
              <a:rPr lang="th-TH" sz="2800" b="1" u="sng" dirty="0">
                <a:solidFill>
                  <a:srgbClr val="FF0000"/>
                </a:solidFill>
              </a:rPr>
              <a:t>ไทยมุง </a:t>
            </a:r>
            <a:r>
              <a:rPr lang="th-TH" sz="2800" dirty="0">
                <a:solidFill>
                  <a:schemeClr val="bg1"/>
                </a:solidFill>
              </a:rPr>
              <a:t>ซึ่งเป็นพฤติกรรมที่มีอิทธิพลมาจากความรู้สึกรับผิดชอบที่ถูกแข่งขันจนเหลือนิด</a:t>
            </a:r>
            <a:r>
              <a:rPr lang="th-TH" sz="2800" dirty="0" smtClean="0">
                <a:solidFill>
                  <a:schemeClr val="bg1"/>
                </a:solidFill>
              </a:rPr>
              <a:t>เดียว</a:t>
            </a:r>
          </a:p>
          <a:p>
            <a:endParaRPr lang="th-TH" sz="3200" b="1" u="sng" dirty="0" smtClean="0">
              <a:solidFill>
                <a:schemeClr val="bg1"/>
              </a:solidFill>
            </a:endParaRPr>
          </a:p>
          <a:p>
            <a:r>
              <a:rPr lang="th-TH" sz="3200" b="1" u="sng" dirty="0" smtClean="0">
                <a:solidFill>
                  <a:schemeClr val="bg1"/>
                </a:solidFill>
              </a:rPr>
              <a:t>คำอธิบาย</a:t>
            </a:r>
            <a:r>
              <a:rPr lang="th-TH" sz="2400" dirty="0" smtClean="0">
                <a:solidFill>
                  <a:schemeClr val="bg1"/>
                </a:solidFill>
              </a:rPr>
              <a:t>  </a:t>
            </a:r>
            <a:r>
              <a:rPr lang="en-US" sz="2400" dirty="0" smtClean="0">
                <a:solidFill>
                  <a:schemeClr val="bg1"/>
                </a:solidFill>
              </a:rPr>
              <a:t>Bystander in the SL means a person who sees something that is happening but is not involved is translated using the Thai equivalent to bystander in the RL which can be comparable and easily understood by the reader.</a:t>
            </a:r>
            <a:endParaRPr lang="en-US" sz="2400" dirty="0">
              <a:solidFill>
                <a:schemeClr val="bg1"/>
              </a:solidFill>
            </a:endParaRPr>
          </a:p>
        </p:txBody>
      </p:sp>
    </p:spTree>
    <p:extLst>
      <p:ext uri="{BB962C8B-B14F-4D97-AF65-F5344CB8AC3E}">
        <p14:creationId xmlns:p14="http://schemas.microsoft.com/office/powerpoint/2010/main" val="29610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Isosceles Triangle 10"/>
          <p:cNvSpPr/>
          <p:nvPr/>
        </p:nvSpPr>
        <p:spPr>
          <a:xfrm rot="5400000">
            <a:off x="-325582" y="325582"/>
            <a:ext cx="6858000" cy="6206836"/>
          </a:xfrm>
          <a:prstGeom prst="triangle">
            <a:avLst>
              <a:gd name="adj" fmla="val 0"/>
            </a:avLst>
          </a:prstGeom>
          <a:solidFill>
            <a:schemeClr val="tx1">
              <a:lumMod val="65000"/>
              <a:lumOff val="3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Isosceles Triangle 12"/>
          <p:cNvSpPr/>
          <p:nvPr/>
        </p:nvSpPr>
        <p:spPr>
          <a:xfrm rot="16200000">
            <a:off x="237136" y="1608736"/>
            <a:ext cx="5510892" cy="4987636"/>
          </a:xfrm>
          <a:prstGeom prst="triangle">
            <a:avLst>
              <a:gd name="adj" fmla="val 0"/>
            </a:avLst>
          </a:prstGeom>
          <a:solidFill>
            <a:schemeClr val="tx1">
              <a:lumMod val="50000"/>
              <a:lumOff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498763" y="1963507"/>
            <a:ext cx="11045976" cy="4216539"/>
          </a:xfrm>
          <a:prstGeom prst="rect">
            <a:avLst/>
          </a:prstGeom>
          <a:solidFill>
            <a:schemeClr val="tx1">
              <a:lumMod val="85000"/>
              <a:lumOff val="15000"/>
            </a:schemeClr>
          </a:solidFill>
        </p:spPr>
        <p:txBody>
          <a:bodyPr wrap="square">
            <a:spAutoFit/>
          </a:bodyPr>
          <a:lstStyle/>
          <a:p>
            <a:r>
              <a:rPr lang="th-TH" sz="3200" b="1" u="sng" dirty="0">
                <a:solidFill>
                  <a:schemeClr val="bg1"/>
                </a:solidFill>
              </a:rPr>
              <a:t>ภาษาต้นฉบับ</a:t>
            </a:r>
            <a:r>
              <a:rPr lang="th-TH" sz="3200" dirty="0">
                <a:solidFill>
                  <a:schemeClr val="bg1"/>
                </a:solidFill>
              </a:rPr>
              <a:t> </a:t>
            </a:r>
            <a:r>
              <a:rPr lang="en-US" sz="2400" dirty="0">
                <a:solidFill>
                  <a:schemeClr val="bg1"/>
                </a:solidFill>
              </a:rPr>
              <a:t>When she didn’t answer, he stepped nearer. “You </a:t>
            </a:r>
            <a:r>
              <a:rPr lang="en-US" sz="2400" dirty="0" err="1">
                <a:solidFill>
                  <a:schemeClr val="bg1"/>
                </a:solidFill>
              </a:rPr>
              <a:t>oughten</a:t>
            </a:r>
            <a:r>
              <a:rPr lang="en-US" sz="2400" dirty="0">
                <a:solidFill>
                  <a:schemeClr val="bg1"/>
                </a:solidFill>
              </a:rPr>
              <a:t> to sleep out here,” he said disapprovingly; and then he was beside her and – “</a:t>
            </a:r>
            <a:r>
              <a:rPr lang="en-US" sz="2400" b="1" u="sng" dirty="0">
                <a:solidFill>
                  <a:srgbClr val="FF0000"/>
                </a:solidFill>
              </a:rPr>
              <a:t>Oh, Jesus Christ!</a:t>
            </a:r>
            <a:r>
              <a:rPr lang="en-US" sz="2400" dirty="0">
                <a:solidFill>
                  <a:schemeClr val="bg1"/>
                </a:solidFill>
              </a:rPr>
              <a:t>” He look about helplessly, and he rubbed his beard.</a:t>
            </a:r>
          </a:p>
          <a:p>
            <a:endParaRPr lang="th-TH" sz="2400" dirty="0" smtClean="0">
              <a:solidFill>
                <a:schemeClr val="bg1"/>
              </a:solidFill>
            </a:endParaRPr>
          </a:p>
          <a:p>
            <a:r>
              <a:rPr lang="th-TH" sz="3200" b="1" u="sng" dirty="0" smtClean="0">
                <a:solidFill>
                  <a:schemeClr val="bg1"/>
                </a:solidFill>
              </a:rPr>
              <a:t>ภาษา</a:t>
            </a:r>
            <a:r>
              <a:rPr lang="th-TH" sz="3200" b="1" u="sng" dirty="0">
                <a:solidFill>
                  <a:schemeClr val="bg1"/>
                </a:solidFill>
              </a:rPr>
              <a:t>แปล</a:t>
            </a:r>
            <a:r>
              <a:rPr lang="th-TH" sz="2800" dirty="0">
                <a:solidFill>
                  <a:schemeClr val="bg1"/>
                </a:solidFill>
              </a:rPr>
              <a:t> เมื่อเธอไม่ตอบ แกก็เดินเข้าไปใกล้ “เธอไม่ควรออกมานอนที่นี่” แกพูดอย่างตำหนิ และแล้วแกก็เดินเข้าไปข้างเธอ และ – “</a:t>
            </a:r>
            <a:r>
              <a:rPr lang="th-TH" sz="2800" b="1" u="sng" dirty="0">
                <a:solidFill>
                  <a:srgbClr val="FF0000"/>
                </a:solidFill>
              </a:rPr>
              <a:t>คุณพระช่วย!</a:t>
            </a:r>
            <a:r>
              <a:rPr lang="th-TH" sz="2800" dirty="0">
                <a:solidFill>
                  <a:schemeClr val="bg1"/>
                </a:solidFill>
              </a:rPr>
              <a:t>” แกมองไปรอบๆ อย่างไม่รู้จะทำอย่างไรแกถูหนวดของ</a:t>
            </a:r>
            <a:r>
              <a:rPr lang="th-TH" sz="2800" dirty="0" smtClean="0">
                <a:solidFill>
                  <a:schemeClr val="bg1"/>
                </a:solidFill>
              </a:rPr>
              <a:t>แก</a:t>
            </a:r>
          </a:p>
          <a:p>
            <a:endParaRPr lang="th-TH" sz="2400" dirty="0" smtClean="0">
              <a:solidFill>
                <a:schemeClr val="bg1"/>
              </a:solidFill>
            </a:endParaRPr>
          </a:p>
          <a:p>
            <a:r>
              <a:rPr lang="th-TH" sz="3200" b="1" u="sng" dirty="0" smtClean="0">
                <a:solidFill>
                  <a:schemeClr val="bg1"/>
                </a:solidFill>
              </a:rPr>
              <a:t>คำอธิบาย</a:t>
            </a:r>
            <a:r>
              <a:rPr lang="th-TH" sz="3200" dirty="0" smtClean="0">
                <a:solidFill>
                  <a:schemeClr val="bg1"/>
                </a:solidFill>
              </a:rPr>
              <a:t>   </a:t>
            </a:r>
            <a:r>
              <a:rPr lang="en-US" sz="2400" dirty="0" smtClean="0">
                <a:solidFill>
                  <a:schemeClr val="bg1"/>
                </a:solidFill>
              </a:rPr>
              <a:t>The word “Jesus Christ” refers to “the man on whose life and teachings Christianity is based.” The translator uses Lord Buddha helps which is a Thai exclamation commonly expressed.</a:t>
            </a:r>
            <a:endParaRPr lang="en-US" sz="2400" dirty="0">
              <a:solidFill>
                <a:schemeClr val="bg1"/>
              </a:solidFill>
            </a:endParaRPr>
          </a:p>
        </p:txBody>
      </p:sp>
      <p:sp>
        <p:nvSpPr>
          <p:cNvPr id="2" name="Rectangle 1"/>
          <p:cNvSpPr/>
          <p:nvPr/>
        </p:nvSpPr>
        <p:spPr>
          <a:xfrm>
            <a:off x="7301141" y="855511"/>
            <a:ext cx="4243598" cy="1107996"/>
          </a:xfrm>
          <a:prstGeom prst="rect">
            <a:avLst/>
          </a:prstGeom>
        </p:spPr>
        <p:txBody>
          <a:bodyPr wrap="none">
            <a:spAutoFit/>
          </a:bodyPr>
          <a:lstStyle/>
          <a:p>
            <a:r>
              <a:rPr lang="en-US" sz="6600" b="1" dirty="0" smtClean="0">
                <a:solidFill>
                  <a:schemeClr val="bg1"/>
                </a:solidFill>
              </a:rPr>
              <a:t>Jesus</a:t>
            </a:r>
            <a:r>
              <a:rPr lang="th-TH" sz="6600" b="1" dirty="0" smtClean="0">
                <a:solidFill>
                  <a:schemeClr val="bg1"/>
                </a:solidFill>
              </a:rPr>
              <a:t> </a:t>
            </a:r>
            <a:r>
              <a:rPr lang="en-US" sz="6600" b="1" dirty="0" smtClean="0">
                <a:solidFill>
                  <a:schemeClr val="bg1"/>
                </a:solidFill>
              </a:rPr>
              <a:t>Christ</a:t>
            </a:r>
            <a:endParaRPr lang="th-TH" sz="3600" dirty="0">
              <a:solidFill>
                <a:schemeClr val="bg1"/>
              </a:solidFill>
            </a:endParaRPr>
          </a:p>
        </p:txBody>
      </p:sp>
    </p:spTree>
    <p:extLst>
      <p:ext uri="{BB962C8B-B14F-4D97-AF65-F5344CB8AC3E}">
        <p14:creationId xmlns:p14="http://schemas.microsoft.com/office/powerpoint/2010/main" val="892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p:cNvSpPr/>
          <p:nvPr/>
        </p:nvSpPr>
        <p:spPr>
          <a:xfrm rot="5400000">
            <a:off x="-325582" y="325582"/>
            <a:ext cx="6858000" cy="6206836"/>
          </a:xfrm>
          <a:prstGeom prst="triangle">
            <a:avLst>
              <a:gd name="adj" fmla="val 0"/>
            </a:avLst>
          </a:prstGeom>
          <a:solidFill>
            <a:schemeClr val="tx1">
              <a:lumMod val="65000"/>
              <a:lumOff val="3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Isosceles Triangle 12"/>
          <p:cNvSpPr/>
          <p:nvPr/>
        </p:nvSpPr>
        <p:spPr>
          <a:xfrm rot="16200000">
            <a:off x="237136" y="1608736"/>
            <a:ext cx="5510892" cy="4987636"/>
          </a:xfrm>
          <a:prstGeom prst="triangle">
            <a:avLst>
              <a:gd name="adj" fmla="val 0"/>
            </a:avLst>
          </a:prstGeom>
          <a:solidFill>
            <a:schemeClr val="tx1">
              <a:lumMod val="50000"/>
              <a:lumOff val="5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498763" y="1963507"/>
            <a:ext cx="11045976" cy="461665"/>
          </a:xfrm>
          <a:prstGeom prst="rect">
            <a:avLst/>
          </a:prstGeom>
          <a:solidFill>
            <a:schemeClr val="tx1">
              <a:lumMod val="85000"/>
              <a:lumOff val="15000"/>
            </a:schemeClr>
          </a:solidFill>
        </p:spPr>
        <p:txBody>
          <a:bodyPr wrap="square">
            <a:spAutoFit/>
          </a:bodyPr>
          <a:lstStyle/>
          <a:p>
            <a:endParaRPr lang="en-US" sz="2400" dirty="0">
              <a:solidFill>
                <a:schemeClr val="bg1"/>
              </a:solidFill>
            </a:endParaRPr>
          </a:p>
        </p:txBody>
      </p:sp>
      <p:sp>
        <p:nvSpPr>
          <p:cNvPr id="2" name="Rectangle 1"/>
          <p:cNvSpPr/>
          <p:nvPr/>
        </p:nvSpPr>
        <p:spPr>
          <a:xfrm>
            <a:off x="8266401" y="1347108"/>
            <a:ext cx="3375348" cy="830997"/>
          </a:xfrm>
          <a:prstGeom prst="rect">
            <a:avLst/>
          </a:prstGeom>
        </p:spPr>
        <p:txBody>
          <a:bodyPr wrap="none">
            <a:spAutoFit/>
          </a:bodyPr>
          <a:lstStyle/>
          <a:p>
            <a:r>
              <a:rPr lang="en-US" sz="4800" dirty="0" smtClean="0">
                <a:solidFill>
                  <a:schemeClr val="bg1"/>
                </a:solidFill>
              </a:rPr>
              <a:t>Larson, 1984</a:t>
            </a:r>
            <a:endParaRPr lang="th-TH" sz="2400" dirty="0">
              <a:solidFill>
                <a:schemeClr val="bg1"/>
              </a:solidFill>
            </a:endParaRPr>
          </a:p>
        </p:txBody>
      </p:sp>
      <p:sp>
        <p:nvSpPr>
          <p:cNvPr id="3" name="Rectangle 2"/>
          <p:cNvSpPr/>
          <p:nvPr/>
        </p:nvSpPr>
        <p:spPr>
          <a:xfrm>
            <a:off x="1500874" y="3241715"/>
            <a:ext cx="9884228" cy="2569934"/>
          </a:xfrm>
          <a:prstGeom prst="rect">
            <a:avLst/>
          </a:prstGeom>
          <a:solidFill>
            <a:schemeClr val="tx1">
              <a:lumMod val="75000"/>
              <a:lumOff val="25000"/>
            </a:schemeClr>
          </a:solidFill>
        </p:spPr>
        <p:txBody>
          <a:bodyPr wrap="square">
            <a:spAutoFit/>
          </a:bodyPr>
          <a:lstStyle/>
          <a:p>
            <a:pPr>
              <a:lnSpc>
                <a:spcPct val="115000"/>
              </a:lnSpc>
              <a:spcAft>
                <a:spcPts val="1000"/>
              </a:spcAft>
            </a:pPr>
            <a:r>
              <a:rPr lang="en-US" sz="2400" b="1" dirty="0" smtClean="0">
                <a:solidFill>
                  <a:schemeClr val="bg1"/>
                </a:solidFill>
                <a:ea typeface="AngsanaNew-Bold"/>
                <a:cs typeface="Cordia New" panose="020B0304020202020204" pitchFamily="34" charset="-34"/>
              </a:rPr>
              <a:t>“</a:t>
            </a:r>
            <a:r>
              <a:rPr lang="en-US" sz="2800" dirty="0" smtClean="0">
                <a:solidFill>
                  <a:schemeClr val="bg1"/>
                </a:solidFill>
                <a:ea typeface="AngsanaNew-Bold"/>
              </a:rPr>
              <a:t>W</a:t>
            </a:r>
            <a:r>
              <a:rPr lang="en-US" sz="2800" dirty="0" smtClean="0">
                <a:solidFill>
                  <a:schemeClr val="bg1"/>
                </a:solidFill>
                <a:ea typeface="Calibri" panose="020F0502020204030204" pitchFamily="34" charset="0"/>
              </a:rPr>
              <a:t>hen </a:t>
            </a:r>
            <a:r>
              <a:rPr lang="en-US" sz="2800" dirty="0">
                <a:solidFill>
                  <a:schemeClr val="bg1"/>
                </a:solidFill>
                <a:ea typeface="Calibri" panose="020F0502020204030204" pitchFamily="34" charset="0"/>
              </a:rPr>
              <a:t>the cultures are similar, there is less difficulty in translating. This is because both languages will probably have terms that </a:t>
            </a:r>
            <a:r>
              <a:rPr lang="en-US" sz="2800">
                <a:solidFill>
                  <a:schemeClr val="bg1"/>
                </a:solidFill>
                <a:ea typeface="Calibri" panose="020F0502020204030204" pitchFamily="34" charset="0"/>
              </a:rPr>
              <a:t>are </a:t>
            </a:r>
            <a:r>
              <a:rPr lang="en-US" sz="2800" smtClean="0">
                <a:solidFill>
                  <a:schemeClr val="bg1"/>
                </a:solidFill>
                <a:ea typeface="Calibri" panose="020F0502020204030204" pitchFamily="34" charset="0"/>
              </a:rPr>
              <a:t>equivalent </a:t>
            </a:r>
            <a:r>
              <a:rPr lang="en-US" sz="2800" dirty="0">
                <a:solidFill>
                  <a:schemeClr val="bg1"/>
                </a:solidFill>
                <a:ea typeface="Calibri" panose="020F0502020204030204" pitchFamily="34" charset="0"/>
              </a:rPr>
              <a:t>for the various aspects of the culture. When the cultures are very different, it is often difficult to find equivalent lexical items</a:t>
            </a:r>
            <a:r>
              <a:rPr lang="en-US" sz="2800" dirty="0" smtClean="0">
                <a:solidFill>
                  <a:schemeClr val="bg1"/>
                </a:solidFill>
                <a:ea typeface="Calibri" panose="020F0502020204030204" pitchFamily="34" charset="0"/>
              </a:rPr>
              <a:t>.” </a:t>
            </a:r>
            <a:endParaRPr lang="th-TH" sz="2800" dirty="0">
              <a:solidFill>
                <a:schemeClr val="bg1"/>
              </a:solidFill>
            </a:endParaRPr>
          </a:p>
        </p:txBody>
      </p:sp>
    </p:spTree>
    <p:extLst>
      <p:ext uri="{BB962C8B-B14F-4D97-AF65-F5344CB8AC3E}">
        <p14:creationId xmlns:p14="http://schemas.microsoft.com/office/powerpoint/2010/main" val="145165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1684774">
            <a:off x="2749236" y="-840524"/>
            <a:ext cx="7934840" cy="6189520"/>
          </a:xfrm>
          <a:prstGeom prst="triangle">
            <a:avLst>
              <a:gd name="adj" fmla="val 52711"/>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2041268">
            <a:off x="1725477" y="1853125"/>
            <a:ext cx="9010583" cy="4453773"/>
          </a:xfrm>
          <a:prstGeom prst="triangle">
            <a:avLst>
              <a:gd name="adj" fmla="val 52671"/>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2825" y="2195097"/>
            <a:ext cx="5915890" cy="769441"/>
          </a:xfrm>
          <a:prstGeom prst="rect">
            <a:avLst/>
          </a:prstGeom>
          <a:noFill/>
        </p:spPr>
        <p:txBody>
          <a:bodyPr wrap="square" rtlCol="0">
            <a:spAutoFit/>
          </a:bodyPr>
          <a:lstStyle/>
          <a:p>
            <a:pPr algn="ctr"/>
            <a:r>
              <a:rPr lang="en-US" sz="4400" b="1" spc="600" dirty="0">
                <a:solidFill>
                  <a:schemeClr val="bg1"/>
                </a:solidFill>
              </a:rPr>
              <a:t>THANK YOU</a:t>
            </a:r>
          </a:p>
        </p:txBody>
      </p:sp>
      <p:sp>
        <p:nvSpPr>
          <p:cNvPr id="9" name="Isosceles Triangle 8"/>
          <p:cNvSpPr/>
          <p:nvPr/>
        </p:nvSpPr>
        <p:spPr>
          <a:xfrm rot="10800000">
            <a:off x="6009425" y="3098443"/>
            <a:ext cx="442685" cy="2116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65688" y="3345954"/>
            <a:ext cx="5730158" cy="830997"/>
          </a:xfrm>
          <a:prstGeom prst="rect">
            <a:avLst/>
          </a:prstGeom>
        </p:spPr>
        <p:txBody>
          <a:bodyPr wrap="square">
            <a:spAutoFit/>
          </a:bodyPr>
          <a:lstStyle/>
          <a:p>
            <a:pPr algn="ctr"/>
            <a:r>
              <a:rPr lang="en-US" sz="2400" i="1" dirty="0">
                <a:solidFill>
                  <a:schemeClr val="bg1">
                    <a:lumMod val="85000"/>
                  </a:schemeClr>
                </a:solidFill>
              </a:rPr>
              <a:t>Time to discuss</a:t>
            </a:r>
          </a:p>
          <a:p>
            <a:pPr algn="ctr"/>
            <a:r>
              <a:rPr lang="en-US" sz="2400" i="1" dirty="0">
                <a:solidFill>
                  <a:schemeClr val="bg1">
                    <a:lumMod val="85000"/>
                  </a:schemeClr>
                </a:solidFill>
              </a:rPr>
              <a:t>We are glad to answer all of your questions</a:t>
            </a:r>
            <a:endParaRPr lang="en-US" sz="2400" dirty="0">
              <a:solidFill>
                <a:schemeClr val="bg1">
                  <a:lumMod val="85000"/>
                </a:schemeClr>
              </a:solidFill>
            </a:endParaRPr>
          </a:p>
        </p:txBody>
      </p:sp>
    </p:spTree>
    <p:extLst>
      <p:ext uri="{BB962C8B-B14F-4D97-AF65-F5344CB8AC3E}">
        <p14:creationId xmlns:p14="http://schemas.microsoft.com/office/powerpoint/2010/main" val="35383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27710" y="5"/>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488873" y="3044278"/>
            <a:ext cx="7730837" cy="46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0" y="3044278"/>
            <a:ext cx="120534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96560" y="783487"/>
            <a:ext cx="4572000" cy="707886"/>
          </a:xfrm>
          <a:prstGeom prst="rect">
            <a:avLst/>
          </a:prstGeom>
          <a:noFill/>
        </p:spPr>
        <p:txBody>
          <a:bodyPr wrap="square" rtlCol="0">
            <a:spAutoFit/>
          </a:bodyPr>
          <a:lstStyle/>
          <a:p>
            <a:r>
              <a:rPr lang="en-US" sz="4000" b="1" dirty="0" smtClean="0">
                <a:solidFill>
                  <a:schemeClr val="tx1">
                    <a:lumMod val="50000"/>
                    <a:lumOff val="50000"/>
                  </a:schemeClr>
                </a:solidFill>
              </a:rPr>
              <a:t>Translation Process</a:t>
            </a:r>
            <a:endParaRPr lang="en-US" sz="4000" b="1" dirty="0">
              <a:solidFill>
                <a:schemeClr val="tx1">
                  <a:lumMod val="50000"/>
                  <a:lumOff val="50000"/>
                </a:schemeClr>
              </a:solidFill>
            </a:endParaRPr>
          </a:p>
        </p:txBody>
      </p:sp>
      <p:sp>
        <p:nvSpPr>
          <p:cNvPr id="15" name="Rectangle 14"/>
          <p:cNvSpPr/>
          <p:nvPr/>
        </p:nvSpPr>
        <p:spPr>
          <a:xfrm>
            <a:off x="1889600" y="1205312"/>
            <a:ext cx="1604927" cy="3770263"/>
          </a:xfrm>
          <a:prstGeom prst="rect">
            <a:avLst/>
          </a:prstGeom>
          <a:noFill/>
        </p:spPr>
        <p:txBody>
          <a:bodyPr wrap="none" lIns="91440" tIns="45720" rIns="91440" bIns="45720">
            <a:spAutoFit/>
          </a:bodyPr>
          <a:lstStyle/>
          <a:p>
            <a:pPr algn="ctr"/>
            <a:r>
              <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p>
        </p:txBody>
      </p:sp>
      <p:sp>
        <p:nvSpPr>
          <p:cNvPr id="10" name="TextBox 9"/>
          <p:cNvSpPr txBox="1"/>
          <p:nvPr/>
        </p:nvSpPr>
        <p:spPr>
          <a:xfrm>
            <a:off x="948047" y="2598008"/>
            <a:ext cx="3853543" cy="830997"/>
          </a:xfrm>
          <a:prstGeom prst="rect">
            <a:avLst/>
          </a:prstGeom>
          <a:noFill/>
        </p:spPr>
        <p:txBody>
          <a:bodyPr wrap="square" rtlCol="0">
            <a:spAutoFit/>
          </a:bodyPr>
          <a:lstStyle/>
          <a:p>
            <a:pPr algn="ctr"/>
            <a:r>
              <a:rPr lang="en-US" sz="4800" b="1" dirty="0" smtClean="0"/>
              <a:t>Larson</a:t>
            </a:r>
            <a:endParaRPr lang="en-US" sz="4800" b="1" dirty="0"/>
          </a:p>
        </p:txBody>
      </p:sp>
      <p:pic>
        <p:nvPicPr>
          <p:cNvPr id="3" name="Picture 2"/>
          <p:cNvPicPr>
            <a:picLocks noChangeAspect="1"/>
          </p:cNvPicPr>
          <p:nvPr/>
        </p:nvPicPr>
        <p:blipFill rotWithShape="1">
          <a:blip r:embed="rId3"/>
          <a:srcRect l="38750" t="33556" r="35208" b="43778"/>
          <a:stretch/>
        </p:blipFill>
        <p:spPr>
          <a:xfrm>
            <a:off x="5114308" y="1999083"/>
            <a:ext cx="6434465" cy="3150314"/>
          </a:xfrm>
          <a:prstGeom prst="rect">
            <a:avLst/>
          </a:prstGeom>
        </p:spPr>
      </p:pic>
    </p:spTree>
    <p:extLst>
      <p:ext uri="{BB962C8B-B14F-4D97-AF65-F5344CB8AC3E}">
        <p14:creationId xmlns:p14="http://schemas.microsoft.com/office/powerpoint/2010/main" val="1897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59228" y="1554710"/>
            <a:ext cx="1604927" cy="3770263"/>
          </a:xfrm>
          <a:prstGeom prst="rect">
            <a:avLst/>
          </a:prstGeom>
          <a:noFill/>
        </p:spPr>
        <p:txBody>
          <a:bodyPr wrap="none" lIns="91440" tIns="45720" rIns="91440" bIns="45720">
            <a:spAutoFit/>
          </a:bodyPr>
          <a:lstStyle/>
          <a:p>
            <a:pPr algn="ctr"/>
            <a:r>
              <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p>
        </p:txBody>
      </p:sp>
      <p:cxnSp>
        <p:nvCxnSpPr>
          <p:cNvPr id="6" name="Straight Connector 5"/>
          <p:cNvCxnSpPr/>
          <p:nvPr/>
        </p:nvCxnSpPr>
        <p:spPr>
          <a:xfrm flipH="1" flipV="1">
            <a:off x="5029200" y="3192743"/>
            <a:ext cx="7032173"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 y="3192743"/>
            <a:ext cx="2057399" cy="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41629" y="2670401"/>
            <a:ext cx="4550230" cy="769441"/>
          </a:xfrm>
          <a:prstGeom prst="rect">
            <a:avLst/>
          </a:prstGeom>
          <a:noFill/>
        </p:spPr>
        <p:txBody>
          <a:bodyPr wrap="square" rtlCol="0">
            <a:spAutoFit/>
          </a:bodyPr>
          <a:lstStyle/>
          <a:p>
            <a:pPr algn="ctr"/>
            <a:r>
              <a:rPr lang="en-US" sz="4400" b="1" dirty="0" smtClean="0"/>
              <a:t>Newmark</a:t>
            </a:r>
            <a:endParaRPr lang="en-US" sz="4400" b="1" dirty="0"/>
          </a:p>
        </p:txBody>
      </p:sp>
      <p:pic>
        <p:nvPicPr>
          <p:cNvPr id="7" name="Picture 6"/>
          <p:cNvPicPr>
            <a:picLocks noChangeAspect="1"/>
          </p:cNvPicPr>
          <p:nvPr/>
        </p:nvPicPr>
        <p:blipFill rotWithShape="1">
          <a:blip r:embed="rId3"/>
          <a:srcRect l="36459" t="57777" r="37916" b="23111"/>
          <a:stretch/>
        </p:blipFill>
        <p:spPr>
          <a:xfrm>
            <a:off x="4898573" y="1983501"/>
            <a:ext cx="6891332" cy="2890998"/>
          </a:xfrm>
          <a:prstGeom prst="rect">
            <a:avLst/>
          </a:prstGeom>
        </p:spPr>
      </p:pic>
      <p:sp>
        <p:nvSpPr>
          <p:cNvPr id="22" name="TextBox 21"/>
          <p:cNvSpPr txBox="1"/>
          <p:nvPr/>
        </p:nvSpPr>
        <p:spPr>
          <a:xfrm>
            <a:off x="6296560" y="783487"/>
            <a:ext cx="4572000" cy="707886"/>
          </a:xfrm>
          <a:prstGeom prst="rect">
            <a:avLst/>
          </a:prstGeom>
          <a:noFill/>
        </p:spPr>
        <p:txBody>
          <a:bodyPr wrap="square" rtlCol="0">
            <a:spAutoFit/>
          </a:bodyPr>
          <a:lstStyle/>
          <a:p>
            <a:r>
              <a:rPr lang="en-US" sz="4000" b="1" dirty="0" smtClean="0">
                <a:solidFill>
                  <a:schemeClr val="tx1">
                    <a:lumMod val="50000"/>
                    <a:lumOff val="50000"/>
                  </a:schemeClr>
                </a:solidFill>
              </a:rPr>
              <a:t>Translation Process</a:t>
            </a:r>
            <a:endParaRPr lang="en-US" sz="4000" b="1" dirty="0">
              <a:solidFill>
                <a:schemeClr val="tx1">
                  <a:lumMod val="50000"/>
                  <a:lumOff val="50000"/>
                </a:schemeClr>
              </a:solidFill>
            </a:endParaRPr>
          </a:p>
        </p:txBody>
      </p:sp>
    </p:spTree>
    <p:extLst>
      <p:ext uri="{BB962C8B-B14F-4D97-AF65-F5344CB8AC3E}">
        <p14:creationId xmlns:p14="http://schemas.microsoft.com/office/powerpoint/2010/main" val="16466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38412" y="637274"/>
            <a:ext cx="1604927" cy="3770263"/>
          </a:xfrm>
          <a:prstGeom prst="rect">
            <a:avLst/>
          </a:prstGeom>
          <a:noFill/>
        </p:spPr>
        <p:txBody>
          <a:bodyPr wrap="none" lIns="91440" tIns="45720" rIns="91440" bIns="45720">
            <a:spAutoFit/>
          </a:bodyPr>
          <a:lstStyle/>
          <a:p>
            <a:pPr algn="ctr"/>
            <a:r>
              <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p>
        </p:txBody>
      </p:sp>
      <p:cxnSp>
        <p:nvCxnSpPr>
          <p:cNvPr id="6" name="Straight Connector 5"/>
          <p:cNvCxnSpPr/>
          <p:nvPr/>
        </p:nvCxnSpPr>
        <p:spPr>
          <a:xfrm flipH="1" flipV="1">
            <a:off x="4624890" y="2235199"/>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 y="2235199"/>
            <a:ext cx="227214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24886" y="3423346"/>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72200" y="4621447"/>
            <a:ext cx="8900760" cy="1569660"/>
          </a:xfrm>
          <a:prstGeom prst="rect">
            <a:avLst/>
          </a:prstGeom>
        </p:spPr>
        <p:txBody>
          <a:bodyPr wrap="square">
            <a:spAutoFit/>
          </a:bodyPr>
          <a:lstStyle/>
          <a:p>
            <a:pPr algn="ctr"/>
            <a:r>
              <a:rPr lang="en-US" sz="3200" dirty="0" smtClean="0">
                <a:ea typeface="Calibri" panose="020F0502020204030204" pitchFamily="34" charset="0"/>
              </a:rPr>
              <a:t>	</a:t>
            </a:r>
            <a:r>
              <a:rPr lang="en-US" sz="3200" dirty="0" smtClean="0">
                <a:ea typeface="Calibri" panose="020F0502020204030204" pitchFamily="34" charset="0"/>
              </a:rPr>
              <a:t>“Translation </a:t>
            </a:r>
            <a:r>
              <a:rPr lang="en-US" sz="3200" dirty="0">
                <a:ea typeface="Calibri" panose="020F0502020204030204" pitchFamily="34" charset="0"/>
              </a:rPr>
              <a:t>problems occur through </a:t>
            </a:r>
            <a:r>
              <a:rPr lang="en-US" sz="3200" dirty="0" smtClean="0">
                <a:ea typeface="Calibri" panose="020F0502020204030204" pitchFamily="34" charset="0"/>
              </a:rPr>
              <a:t> the lack </a:t>
            </a:r>
            <a:r>
              <a:rPr lang="en-US" sz="3200" dirty="0">
                <a:ea typeface="Calibri" panose="020F0502020204030204" pitchFamily="34" charset="0"/>
              </a:rPr>
              <a:t>of experiential equivalence when </a:t>
            </a:r>
            <a:r>
              <a:rPr lang="en-US" sz="3200" dirty="0" smtClean="0">
                <a:ea typeface="Calibri" panose="020F0502020204030204" pitchFamily="34" charset="0"/>
              </a:rPr>
              <a:t> the </a:t>
            </a:r>
            <a:r>
              <a:rPr lang="en-US" sz="3200" dirty="0">
                <a:ea typeface="Calibri" panose="020F0502020204030204" pitchFamily="34" charset="0"/>
              </a:rPr>
              <a:t>experience doesn’t occur in one’s </a:t>
            </a:r>
            <a:r>
              <a:rPr lang="en-US" sz="3200" dirty="0" smtClean="0">
                <a:ea typeface="Calibri" panose="020F0502020204030204" pitchFamily="34" charset="0"/>
              </a:rPr>
              <a:t>culture.”</a:t>
            </a:r>
            <a:endParaRPr lang="th-TH" sz="3200" dirty="0"/>
          </a:p>
        </p:txBody>
      </p:sp>
      <p:sp>
        <p:nvSpPr>
          <p:cNvPr id="3" name="Rectangle 2"/>
          <p:cNvSpPr/>
          <p:nvPr/>
        </p:nvSpPr>
        <p:spPr>
          <a:xfrm>
            <a:off x="4843528" y="2235199"/>
            <a:ext cx="7129837" cy="1045223"/>
          </a:xfrm>
          <a:prstGeom prst="rect">
            <a:avLst/>
          </a:prstGeom>
        </p:spPr>
        <p:txBody>
          <a:bodyPr wrap="none">
            <a:spAutoFit/>
          </a:bodyPr>
          <a:lstStyle/>
          <a:p>
            <a:pPr>
              <a:lnSpc>
                <a:spcPct val="200000"/>
              </a:lnSpc>
              <a:spcAft>
                <a:spcPts val="1000"/>
              </a:spcAft>
            </a:pPr>
            <a:r>
              <a:rPr lang="en-US" sz="3600" b="1" dirty="0" err="1">
                <a:ea typeface="Calibri" panose="020F0502020204030204" pitchFamily="34" charset="0"/>
                <a:cs typeface="Cordia New" panose="020B0304020202020204" pitchFamily="34" charset="-34"/>
              </a:rPr>
              <a:t>Jandt’s</a:t>
            </a:r>
            <a:r>
              <a:rPr lang="en-US" sz="3600" b="1" dirty="0">
                <a:ea typeface="Calibri" panose="020F0502020204030204" pitchFamily="34" charset="0"/>
                <a:cs typeface="Cordia New" panose="020B0304020202020204" pitchFamily="34" charset="-34"/>
              </a:rPr>
              <a:t> Intercultural Communication</a:t>
            </a:r>
            <a:endParaRPr lang="en-US" sz="3200" dirty="0">
              <a:effectLst/>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1255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38412" y="637274"/>
            <a:ext cx="1604927" cy="3770263"/>
          </a:xfrm>
          <a:prstGeom prst="rect">
            <a:avLst/>
          </a:prstGeom>
          <a:noFill/>
        </p:spPr>
        <p:txBody>
          <a:bodyPr wrap="none" lIns="91440" tIns="45720" rIns="91440" bIns="45720">
            <a:spAutoFit/>
          </a:bodyPr>
          <a:lstStyle/>
          <a:p>
            <a:pPr algn="ctr"/>
            <a:r>
              <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p>
        </p:txBody>
      </p:sp>
      <p:cxnSp>
        <p:nvCxnSpPr>
          <p:cNvPr id="6" name="Straight Connector 5"/>
          <p:cNvCxnSpPr/>
          <p:nvPr/>
        </p:nvCxnSpPr>
        <p:spPr>
          <a:xfrm flipH="1" flipV="1">
            <a:off x="4624890" y="2235199"/>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 y="2235199"/>
            <a:ext cx="227214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24886" y="3423346"/>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97087" y="2223017"/>
            <a:ext cx="8392885" cy="1200329"/>
          </a:xfrm>
          <a:prstGeom prst="rect">
            <a:avLst/>
          </a:prstGeom>
        </p:spPr>
        <p:txBody>
          <a:bodyPr wrap="square">
            <a:spAutoFit/>
          </a:bodyPr>
          <a:lstStyle/>
          <a:p>
            <a:r>
              <a:rPr lang="en-US" sz="3600" dirty="0"/>
              <a:t>“Think of objects or experiences that appear in your culture and not in the other.”</a:t>
            </a:r>
            <a:endParaRPr lang="th-TH" sz="3600" dirty="0"/>
          </a:p>
        </p:txBody>
      </p:sp>
      <p:sp>
        <p:nvSpPr>
          <p:cNvPr id="3" name="Rectangle 2"/>
          <p:cNvSpPr/>
          <p:nvPr/>
        </p:nvSpPr>
        <p:spPr>
          <a:xfrm>
            <a:off x="-156256" y="5273083"/>
            <a:ext cx="12446228" cy="833433"/>
          </a:xfrm>
          <a:prstGeom prst="rect">
            <a:avLst/>
          </a:prstGeom>
        </p:spPr>
        <p:txBody>
          <a:bodyPr wrap="none">
            <a:spAutoFit/>
          </a:bodyPr>
          <a:lstStyle/>
          <a:p>
            <a:pPr lvl="1">
              <a:lnSpc>
                <a:spcPct val="200000"/>
              </a:lnSpc>
              <a:spcAft>
                <a:spcPts val="1000"/>
              </a:spcAft>
            </a:pPr>
            <a:r>
              <a:rPr lang="en-US" sz="2800" dirty="0" smtClean="0">
                <a:ea typeface="Calibri" panose="020F0502020204030204" pitchFamily="34" charset="0"/>
                <a:cs typeface="Cordia New" panose="020B0304020202020204" pitchFamily="34" charset="-34"/>
              </a:rPr>
              <a:t>A </a:t>
            </a:r>
            <a:r>
              <a:rPr lang="en-US" sz="2800" dirty="0">
                <a:ea typeface="Calibri" panose="020F0502020204030204" pitchFamily="34" charset="0"/>
                <a:cs typeface="Cordia New" panose="020B0304020202020204" pitchFamily="34" charset="-34"/>
              </a:rPr>
              <a:t>word-for-word translation may cause the loss of the specific meaning of words.</a:t>
            </a:r>
            <a:endParaRPr lang="en-US" sz="2400" dirty="0">
              <a:effectLst/>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557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“Differences </a:t>
            </a:r>
            <a:r>
              <a:rPr lang="en-US" sz="3200" dirty="0">
                <a:solidFill>
                  <a:schemeClr val="tx1"/>
                </a:solidFill>
              </a:rPr>
              <a:t>between cultures may cause more severe complications for the translator than do differences in language structure</a:t>
            </a:r>
            <a:r>
              <a:rPr lang="en-US" sz="3200" dirty="0" smtClean="0">
                <a:solidFill>
                  <a:schemeClr val="tx1"/>
                </a:solidFill>
              </a:rPr>
              <a:t>.”</a:t>
            </a:r>
            <a:endParaRPr lang="en-US" sz="3200" dirty="0">
              <a:solidFill>
                <a:schemeClr val="tx1"/>
              </a:solidFill>
            </a:endParaRPr>
          </a:p>
          <a:p>
            <a:pPr algn="ctr"/>
            <a:endParaRPr lang="en-US" sz="3200" dirty="0"/>
          </a:p>
        </p:txBody>
      </p:sp>
      <p:sp>
        <p:nvSpPr>
          <p:cNvPr id="7" name="Rectangle 6"/>
          <p:cNvSpPr/>
          <p:nvPr/>
        </p:nvSpPr>
        <p:spPr>
          <a:xfrm>
            <a:off x="2638412" y="637274"/>
            <a:ext cx="1604927" cy="3770263"/>
          </a:xfrm>
          <a:prstGeom prst="rect">
            <a:avLst/>
          </a:prstGeom>
          <a:noFill/>
        </p:spPr>
        <p:txBody>
          <a:bodyPr wrap="none" lIns="91440" tIns="45720" rIns="91440" bIns="45720">
            <a:spAutoFit/>
          </a:bodyPr>
          <a:lstStyle/>
          <a:p>
            <a:pPr algn="ctr"/>
            <a:r>
              <a:rPr lang="en-US" sz="23900" b="1" cap="none" spc="0" dirty="0" smtClean="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endPar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endParaRPr>
          </a:p>
        </p:txBody>
      </p:sp>
      <p:cxnSp>
        <p:nvCxnSpPr>
          <p:cNvPr id="6" name="Straight Connector 5"/>
          <p:cNvCxnSpPr/>
          <p:nvPr/>
        </p:nvCxnSpPr>
        <p:spPr>
          <a:xfrm flipH="1" flipV="1">
            <a:off x="4624890" y="2235199"/>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 y="2235199"/>
            <a:ext cx="227214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24886" y="3423346"/>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51278" y="2396281"/>
            <a:ext cx="4074223" cy="923330"/>
          </a:xfrm>
          <a:prstGeom prst="rect">
            <a:avLst/>
          </a:prstGeom>
        </p:spPr>
        <p:txBody>
          <a:bodyPr wrap="square">
            <a:spAutoFit/>
          </a:bodyPr>
          <a:lstStyle/>
          <a:p>
            <a:r>
              <a:rPr lang="en-US" sz="5400" b="1" dirty="0" smtClean="0"/>
              <a:t>Nida, 1964 </a:t>
            </a:r>
            <a:endParaRPr lang="th-TH" sz="5400" b="1" dirty="0"/>
          </a:p>
        </p:txBody>
      </p:sp>
    </p:spTree>
    <p:extLst>
      <p:ext uri="{BB962C8B-B14F-4D97-AF65-F5344CB8AC3E}">
        <p14:creationId xmlns:p14="http://schemas.microsoft.com/office/powerpoint/2010/main" val="10911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Isosceles Triangle 3"/>
          <p:cNvSpPr/>
          <p:nvPr/>
        </p:nvSpPr>
        <p:spPr>
          <a:xfrm>
            <a:off x="0" y="0"/>
            <a:ext cx="12192000" cy="68580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4416" y="643927"/>
            <a:ext cx="1604927" cy="3770263"/>
          </a:xfrm>
          <a:prstGeom prst="rect">
            <a:avLst/>
          </a:prstGeom>
          <a:noFill/>
        </p:spPr>
        <p:txBody>
          <a:bodyPr wrap="none" lIns="91440" tIns="45720" rIns="91440" bIns="45720">
            <a:spAutoFit/>
          </a:bodyPr>
          <a:lstStyle/>
          <a:p>
            <a:pPr algn="ctr"/>
            <a:r>
              <a:rPr lang="en-US" sz="23900" b="1" cap="none" spc="0" dirty="0">
                <a:ln w="0"/>
                <a:solidFill>
                  <a:schemeClr val="bg2">
                    <a:lumMod val="25000"/>
                    <a:alpha val="50000"/>
                  </a:schemeClr>
                </a:solidFill>
                <a:effectLst>
                  <a:outerShdw blurRad="38100" dist="19050" dir="2700000" algn="tl" rotWithShape="0">
                    <a:schemeClr val="dk1">
                      <a:alpha val="10000"/>
                    </a:schemeClr>
                  </a:outerShdw>
                </a:effectLst>
                <a:cs typeface="Arial" panose="020B0604020202020204" pitchFamily="34" charset="0"/>
              </a:rPr>
              <a:t>?</a:t>
            </a:r>
          </a:p>
        </p:txBody>
      </p:sp>
      <p:cxnSp>
        <p:nvCxnSpPr>
          <p:cNvPr id="6" name="Straight Connector 5"/>
          <p:cNvCxnSpPr/>
          <p:nvPr/>
        </p:nvCxnSpPr>
        <p:spPr>
          <a:xfrm flipH="1" flipV="1">
            <a:off x="4624890" y="2235199"/>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 y="2235199"/>
            <a:ext cx="227214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24886" y="3423346"/>
            <a:ext cx="7567114"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4429" y="2410808"/>
            <a:ext cx="3521926" cy="523220"/>
          </a:xfrm>
          <a:prstGeom prst="rect">
            <a:avLst/>
          </a:prstGeom>
        </p:spPr>
        <p:txBody>
          <a:bodyPr wrap="none">
            <a:spAutoFit/>
          </a:bodyPr>
          <a:lstStyle/>
          <a:p>
            <a:r>
              <a:rPr lang="en-US" sz="2800" dirty="0" err="1">
                <a:ea typeface="Calibri" panose="020F0502020204030204" pitchFamily="34" charset="0"/>
              </a:rPr>
              <a:t>Daungta</a:t>
            </a:r>
            <a:r>
              <a:rPr lang="en-US" sz="2800" dirty="0">
                <a:ea typeface="Calibri" panose="020F0502020204030204" pitchFamily="34" charset="0"/>
              </a:rPr>
              <a:t> </a:t>
            </a:r>
            <a:r>
              <a:rPr lang="en-US" sz="2800" dirty="0" err="1" smtClean="0">
                <a:ea typeface="Calibri" panose="020F0502020204030204" pitchFamily="34" charset="0"/>
              </a:rPr>
              <a:t>Supon</a:t>
            </a:r>
            <a:r>
              <a:rPr lang="en-US" sz="2800" dirty="0">
                <a:ea typeface="Calibri" panose="020F0502020204030204" pitchFamily="34" charset="0"/>
              </a:rPr>
              <a:t> </a:t>
            </a:r>
            <a:r>
              <a:rPr lang="en-US" sz="2800" dirty="0" smtClean="0">
                <a:ea typeface="Calibri" panose="020F0502020204030204" pitchFamily="34" charset="0"/>
              </a:rPr>
              <a:t>(1998</a:t>
            </a:r>
            <a:r>
              <a:rPr lang="en-US" sz="2800" dirty="0">
                <a:ea typeface="Calibri" panose="020F0502020204030204" pitchFamily="34" charset="0"/>
              </a:rPr>
              <a:t>) </a:t>
            </a:r>
            <a:endParaRPr lang="th-TH" sz="2800" dirty="0"/>
          </a:p>
        </p:txBody>
      </p:sp>
      <p:sp>
        <p:nvSpPr>
          <p:cNvPr id="5" name="Rectangle 4"/>
          <p:cNvSpPr/>
          <p:nvPr/>
        </p:nvSpPr>
        <p:spPr>
          <a:xfrm>
            <a:off x="3119692" y="4555202"/>
            <a:ext cx="7151914" cy="1569660"/>
          </a:xfrm>
          <a:prstGeom prst="rect">
            <a:avLst/>
          </a:prstGeom>
        </p:spPr>
        <p:txBody>
          <a:bodyPr wrap="square">
            <a:spAutoFit/>
          </a:bodyPr>
          <a:lstStyle/>
          <a:p>
            <a:pPr algn="ctr"/>
            <a:r>
              <a:rPr lang="en-US" sz="3200" dirty="0" smtClean="0">
                <a:ea typeface="Calibri" panose="020F0502020204030204" pitchFamily="34" charset="0"/>
              </a:rPr>
              <a:t>“Cultural </a:t>
            </a:r>
            <a:r>
              <a:rPr lang="en-US" sz="3200" dirty="0">
                <a:ea typeface="Calibri" panose="020F0502020204030204" pitchFamily="34" charset="0"/>
              </a:rPr>
              <a:t>differences between the source and target languages can cause problems in </a:t>
            </a:r>
            <a:r>
              <a:rPr lang="en-US" sz="3200" dirty="0" smtClean="0">
                <a:ea typeface="Calibri" panose="020F0502020204030204" pitchFamily="34" charset="0"/>
              </a:rPr>
              <a:t>translation.”</a:t>
            </a:r>
            <a:endParaRPr lang="th-TH" sz="3200" dirty="0"/>
          </a:p>
        </p:txBody>
      </p:sp>
      <p:sp>
        <p:nvSpPr>
          <p:cNvPr id="9" name="TextBox 8"/>
          <p:cNvSpPr txBox="1"/>
          <p:nvPr/>
        </p:nvSpPr>
        <p:spPr>
          <a:xfrm>
            <a:off x="54429" y="1711979"/>
            <a:ext cx="2529555" cy="523220"/>
          </a:xfrm>
          <a:prstGeom prst="rect">
            <a:avLst/>
          </a:prstGeom>
          <a:noFill/>
        </p:spPr>
        <p:txBody>
          <a:bodyPr wrap="square" rtlCol="0">
            <a:spAutoFit/>
          </a:bodyPr>
          <a:lstStyle/>
          <a:p>
            <a:r>
              <a:rPr lang="en-US" sz="2800" dirty="0" err="1" smtClean="0"/>
              <a:t>Catford</a:t>
            </a:r>
            <a:r>
              <a:rPr lang="en-US" sz="2800" dirty="0" smtClean="0"/>
              <a:t> (1965)</a:t>
            </a:r>
            <a:endParaRPr lang="th-TH" sz="2800" dirty="0"/>
          </a:p>
        </p:txBody>
      </p:sp>
      <p:sp>
        <p:nvSpPr>
          <p:cNvPr id="10" name="TextBox 9"/>
          <p:cNvSpPr txBox="1"/>
          <p:nvPr/>
        </p:nvSpPr>
        <p:spPr>
          <a:xfrm>
            <a:off x="4539343" y="471899"/>
            <a:ext cx="7652657" cy="1569660"/>
          </a:xfrm>
          <a:prstGeom prst="rect">
            <a:avLst/>
          </a:prstGeom>
          <a:noFill/>
        </p:spPr>
        <p:txBody>
          <a:bodyPr wrap="square" rtlCol="0">
            <a:spAutoFit/>
          </a:bodyPr>
          <a:lstStyle/>
          <a:p>
            <a:r>
              <a:rPr lang="en-US" sz="3200" dirty="0" smtClean="0"/>
              <a:t>“Something is culturally untranslatable  when there is no equivalent situational feature in the source language.”</a:t>
            </a:r>
            <a:endParaRPr lang="th-TH" sz="3200" dirty="0"/>
          </a:p>
        </p:txBody>
      </p:sp>
    </p:spTree>
    <p:extLst>
      <p:ext uri="{BB962C8B-B14F-4D97-AF65-F5344CB8AC3E}">
        <p14:creationId xmlns:p14="http://schemas.microsoft.com/office/powerpoint/2010/main" val="19635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6" name="Straight Connector 25"/>
          <p:cNvCxnSpPr/>
          <p:nvPr/>
        </p:nvCxnSpPr>
        <p:spPr>
          <a:xfrm flipH="1">
            <a:off x="7736114" y="0"/>
            <a:ext cx="391887" cy="1516743"/>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696" y="469109"/>
            <a:ext cx="4572000" cy="2509242"/>
          </a:xfrm>
          <a:prstGeom prst="parallelogram">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089" y="3575133"/>
            <a:ext cx="4761653" cy="2887712"/>
          </a:xfrm>
          <a:prstGeom prst="parallelogram">
            <a:avLst/>
          </a:prstGeom>
        </p:spPr>
      </p:pic>
      <p:sp>
        <p:nvSpPr>
          <p:cNvPr id="19" name="TextBox 18"/>
          <p:cNvSpPr txBox="1"/>
          <p:nvPr/>
        </p:nvSpPr>
        <p:spPr>
          <a:xfrm>
            <a:off x="536349" y="279954"/>
            <a:ext cx="4740234" cy="923330"/>
          </a:xfrm>
          <a:prstGeom prst="rect">
            <a:avLst/>
          </a:prstGeom>
          <a:noFill/>
        </p:spPr>
        <p:txBody>
          <a:bodyPr wrap="square" rtlCol="0">
            <a:spAutoFit/>
          </a:bodyPr>
          <a:lstStyle/>
          <a:p>
            <a:pPr lvl="0"/>
            <a:r>
              <a:rPr lang="en-US" sz="5400" b="1" spc="600" dirty="0" smtClean="0">
                <a:solidFill>
                  <a:schemeClr val="bg1"/>
                </a:solidFill>
              </a:rPr>
              <a:t>Bad Model</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7790" y="1712066"/>
            <a:ext cx="4297586" cy="2898185"/>
          </a:xfrm>
          <a:prstGeom prst="parallelogram">
            <a:avLst/>
          </a:prstGeom>
        </p:spPr>
      </p:pic>
      <p:cxnSp>
        <p:nvCxnSpPr>
          <p:cNvPr id="23" name="Straight Connector 22"/>
          <p:cNvCxnSpPr/>
          <p:nvPr/>
        </p:nvCxnSpPr>
        <p:spPr>
          <a:xfrm flipV="1">
            <a:off x="10691299" y="696686"/>
            <a:ext cx="1500701" cy="6161314"/>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85142" y="1516743"/>
            <a:ext cx="856344" cy="3229429"/>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41486" y="1516743"/>
            <a:ext cx="419462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85142" y="4746172"/>
            <a:ext cx="425268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357258" y="4746172"/>
            <a:ext cx="580571" cy="2130647"/>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6627" y="5268326"/>
            <a:ext cx="5718053" cy="1107996"/>
          </a:xfrm>
          <a:prstGeom prst="rect">
            <a:avLst/>
          </a:prstGeom>
          <a:noFill/>
        </p:spPr>
        <p:txBody>
          <a:bodyPr wrap="square" rtlCol="0">
            <a:spAutoFit/>
          </a:bodyPr>
          <a:lstStyle/>
          <a:p>
            <a:pPr lvl="0"/>
            <a:r>
              <a:rPr lang="en-US" sz="6600" b="1" spc="600" dirty="0" smtClean="0">
                <a:solidFill>
                  <a:schemeClr val="bg1"/>
                </a:solidFill>
              </a:rPr>
              <a:t>Harry Potter</a:t>
            </a:r>
          </a:p>
        </p:txBody>
      </p:sp>
      <p:sp>
        <p:nvSpPr>
          <p:cNvPr id="14" name="TextBox 13"/>
          <p:cNvSpPr txBox="1"/>
          <p:nvPr/>
        </p:nvSpPr>
        <p:spPr>
          <a:xfrm>
            <a:off x="649957" y="4674910"/>
            <a:ext cx="2256509" cy="769441"/>
          </a:xfrm>
          <a:prstGeom prst="rect">
            <a:avLst/>
          </a:prstGeom>
          <a:noFill/>
        </p:spPr>
        <p:txBody>
          <a:bodyPr wrap="square" rtlCol="0">
            <a:spAutoFit/>
          </a:bodyPr>
          <a:lstStyle/>
          <a:p>
            <a:pPr lvl="0"/>
            <a:r>
              <a:rPr lang="en-US" sz="4400" b="1" spc="600" dirty="0" smtClean="0">
                <a:solidFill>
                  <a:schemeClr val="bg1"/>
                </a:solidFill>
              </a:rPr>
              <a:t>From</a:t>
            </a:r>
          </a:p>
        </p:txBody>
      </p:sp>
    </p:spTree>
    <p:extLst>
      <p:ext uri="{BB962C8B-B14F-4D97-AF65-F5344CB8AC3E}">
        <p14:creationId xmlns:p14="http://schemas.microsoft.com/office/powerpoint/2010/main" val="438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3216</TotalTime>
  <Words>2350</Words>
  <Application>Microsoft Office PowerPoint</Application>
  <PresentationFormat>กำหนดเอง</PresentationFormat>
  <Paragraphs>210</Paragraphs>
  <Slides>29</Slides>
  <Notes>26</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29</vt:i4>
      </vt:variant>
    </vt:vector>
  </HeadingPairs>
  <TitlesOfParts>
    <vt:vector size="30" baseType="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Bystander</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Awasarn Lok Suay</dc:title>
  <dc:creator>Woraphan Wongsang</dc:creator>
  <cp:lastModifiedBy>User</cp:lastModifiedBy>
  <cp:revision>149</cp:revision>
  <dcterms:created xsi:type="dcterms:W3CDTF">2016-10-29T13:23:48Z</dcterms:created>
  <dcterms:modified xsi:type="dcterms:W3CDTF">2016-11-17T16:23:45Z</dcterms:modified>
</cp:coreProperties>
</file>