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3" r:id="rId7"/>
    <p:sldId id="264" r:id="rId8"/>
    <p:sldId id="265" r:id="rId9"/>
    <p:sldId id="266" r:id="rId10"/>
    <p:sldId id="261" r:id="rId11"/>
    <p:sldId id="267" r:id="rId12"/>
    <p:sldId id="268" r:id="rId13"/>
    <p:sldId id="269" r:id="rId14"/>
    <p:sldId id="270" r:id="rId15"/>
    <p:sldId id="271" r:id="rId16"/>
    <p:sldId id="272" r:id="rId17"/>
  </p:sldIdLst>
  <p:sldSz cx="9144000" cy="6858000" type="screen4x3"/>
  <p:notesSz cx="6858000" cy="9144000"/>
  <p:defaultTex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1C1117A-0DA5-41FD-8390-396CF2DC7B48}" type="datetimeFigureOut">
              <a:rPr lang="th-TH" smtClean="0"/>
              <a:t>25/11/58</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DB4B0874-0752-418E-84FA-D22199ECAC6B}" type="slidenum">
              <a:rPr lang="th-TH" smtClean="0"/>
              <a:t>‹#›</a:t>
            </a:fld>
            <a:endParaRPr lang="th-TH"/>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C1117A-0DA5-41FD-8390-396CF2DC7B48}" type="datetimeFigureOut">
              <a:rPr lang="th-TH" smtClean="0"/>
              <a:t>25/11/58</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DB4B0874-0752-418E-84FA-D22199ECAC6B}" type="slidenum">
              <a:rPr lang="th-TH" smtClean="0"/>
              <a:t>‹#›</a:t>
            </a:fld>
            <a:endParaRPr lang="th-T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C1117A-0DA5-41FD-8390-396CF2DC7B48}" type="datetimeFigureOut">
              <a:rPr lang="th-TH" smtClean="0"/>
              <a:t>25/11/58</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DB4B0874-0752-418E-84FA-D22199ECAC6B}" type="slidenum">
              <a:rPr lang="th-TH" smtClean="0"/>
              <a:t>‹#›</a:t>
            </a:fld>
            <a:endParaRPr lang="th-T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1C1117A-0DA5-41FD-8390-396CF2DC7B48}" type="datetimeFigureOut">
              <a:rPr lang="th-TH" smtClean="0"/>
              <a:t>25/11/58</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DB4B0874-0752-418E-84FA-D22199ECAC6B}" type="slidenum">
              <a:rPr lang="th-TH" smtClean="0"/>
              <a:t>‹#›</a:t>
            </a:fld>
            <a:endParaRPr lang="th-T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C1117A-0DA5-41FD-8390-396CF2DC7B48}" type="datetimeFigureOut">
              <a:rPr lang="th-TH" smtClean="0"/>
              <a:t>25/11/58</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DB4B0874-0752-418E-84FA-D22199ECAC6B}" type="slidenum">
              <a:rPr lang="th-TH" smtClean="0"/>
              <a:t>‹#›</a:t>
            </a:fld>
            <a:endParaRPr lang="th-TH"/>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1C1117A-0DA5-41FD-8390-396CF2DC7B48}" type="datetimeFigureOut">
              <a:rPr lang="th-TH" smtClean="0"/>
              <a:t>25/11/58</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DB4B0874-0752-418E-84FA-D22199ECAC6B}" type="slidenum">
              <a:rPr lang="th-TH" smtClean="0"/>
              <a:t>‹#›</a:t>
            </a:fld>
            <a:endParaRPr lang="th-T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1C1117A-0DA5-41FD-8390-396CF2DC7B48}" type="datetimeFigureOut">
              <a:rPr lang="th-TH" smtClean="0"/>
              <a:t>25/11/58</a:t>
            </a:fld>
            <a:endParaRPr lang="th-TH"/>
          </a:p>
        </p:txBody>
      </p:sp>
      <p:sp>
        <p:nvSpPr>
          <p:cNvPr id="8" name="Footer Placeholder 7"/>
          <p:cNvSpPr>
            <a:spLocks noGrp="1"/>
          </p:cNvSpPr>
          <p:nvPr>
            <p:ph type="ftr" sz="quarter" idx="11"/>
          </p:nvPr>
        </p:nvSpPr>
        <p:spPr/>
        <p:txBody>
          <a:bodyPr/>
          <a:lstStyle/>
          <a:p>
            <a:endParaRPr lang="th-TH"/>
          </a:p>
        </p:txBody>
      </p:sp>
      <p:sp>
        <p:nvSpPr>
          <p:cNvPr id="9" name="Slide Number Placeholder 8"/>
          <p:cNvSpPr>
            <a:spLocks noGrp="1"/>
          </p:cNvSpPr>
          <p:nvPr>
            <p:ph type="sldNum" sz="quarter" idx="12"/>
          </p:nvPr>
        </p:nvSpPr>
        <p:spPr/>
        <p:txBody>
          <a:bodyPr/>
          <a:lstStyle/>
          <a:p>
            <a:fld id="{DB4B0874-0752-418E-84FA-D22199ECAC6B}" type="slidenum">
              <a:rPr lang="th-TH" smtClean="0"/>
              <a:t>‹#›</a:t>
            </a:fld>
            <a:endParaRPr lang="th-T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1C1117A-0DA5-41FD-8390-396CF2DC7B48}" type="datetimeFigureOut">
              <a:rPr lang="th-TH" smtClean="0"/>
              <a:t>25/11/58</a:t>
            </a:fld>
            <a:endParaRPr lang="th-TH"/>
          </a:p>
        </p:txBody>
      </p:sp>
      <p:sp>
        <p:nvSpPr>
          <p:cNvPr id="4" name="Footer Placeholder 3"/>
          <p:cNvSpPr>
            <a:spLocks noGrp="1"/>
          </p:cNvSpPr>
          <p:nvPr>
            <p:ph type="ftr" sz="quarter" idx="11"/>
          </p:nvPr>
        </p:nvSpPr>
        <p:spPr/>
        <p:txBody>
          <a:bodyPr/>
          <a:lstStyle/>
          <a:p>
            <a:endParaRPr lang="th-TH"/>
          </a:p>
        </p:txBody>
      </p:sp>
      <p:sp>
        <p:nvSpPr>
          <p:cNvPr id="5" name="Slide Number Placeholder 4"/>
          <p:cNvSpPr>
            <a:spLocks noGrp="1"/>
          </p:cNvSpPr>
          <p:nvPr>
            <p:ph type="sldNum" sz="quarter" idx="12"/>
          </p:nvPr>
        </p:nvSpPr>
        <p:spPr/>
        <p:txBody>
          <a:bodyPr/>
          <a:lstStyle/>
          <a:p>
            <a:fld id="{DB4B0874-0752-418E-84FA-D22199ECAC6B}" type="slidenum">
              <a:rPr lang="th-TH" smtClean="0"/>
              <a:t>‹#›</a:t>
            </a:fld>
            <a:endParaRPr lang="th-T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C1117A-0DA5-41FD-8390-396CF2DC7B48}" type="datetimeFigureOut">
              <a:rPr lang="th-TH" smtClean="0"/>
              <a:t>25/11/58</a:t>
            </a:fld>
            <a:endParaRPr lang="th-TH"/>
          </a:p>
        </p:txBody>
      </p:sp>
      <p:sp>
        <p:nvSpPr>
          <p:cNvPr id="3" name="Footer Placeholder 2"/>
          <p:cNvSpPr>
            <a:spLocks noGrp="1"/>
          </p:cNvSpPr>
          <p:nvPr>
            <p:ph type="ftr" sz="quarter" idx="11"/>
          </p:nvPr>
        </p:nvSpPr>
        <p:spPr/>
        <p:txBody>
          <a:bodyPr/>
          <a:lstStyle/>
          <a:p>
            <a:endParaRPr lang="th-TH"/>
          </a:p>
        </p:txBody>
      </p:sp>
      <p:sp>
        <p:nvSpPr>
          <p:cNvPr id="4" name="Slide Number Placeholder 3"/>
          <p:cNvSpPr>
            <a:spLocks noGrp="1"/>
          </p:cNvSpPr>
          <p:nvPr>
            <p:ph type="sldNum" sz="quarter" idx="12"/>
          </p:nvPr>
        </p:nvSpPr>
        <p:spPr/>
        <p:txBody>
          <a:bodyPr/>
          <a:lstStyle/>
          <a:p>
            <a:fld id="{DB4B0874-0752-418E-84FA-D22199ECAC6B}" type="slidenum">
              <a:rPr lang="th-TH" smtClean="0"/>
              <a:t>‹#›</a:t>
            </a:fld>
            <a:endParaRPr lang="th-T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C1117A-0DA5-41FD-8390-396CF2DC7B48}" type="datetimeFigureOut">
              <a:rPr lang="th-TH" smtClean="0"/>
              <a:t>25/11/58</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DB4B0874-0752-418E-84FA-D22199ECAC6B}" type="slidenum">
              <a:rPr lang="th-TH" smtClean="0"/>
              <a:t>‹#›</a:t>
            </a:fld>
            <a:endParaRPr lang="th-TH"/>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41C1117A-0DA5-41FD-8390-396CF2DC7B48}" type="datetimeFigureOut">
              <a:rPr lang="th-TH" smtClean="0"/>
              <a:t>25/11/58</a:t>
            </a:fld>
            <a:endParaRPr lang="th-TH"/>
          </a:p>
        </p:txBody>
      </p:sp>
      <p:sp>
        <p:nvSpPr>
          <p:cNvPr id="9" name="Slide Number Placeholder 8"/>
          <p:cNvSpPr>
            <a:spLocks noGrp="1"/>
          </p:cNvSpPr>
          <p:nvPr>
            <p:ph type="sldNum" sz="quarter" idx="11"/>
          </p:nvPr>
        </p:nvSpPr>
        <p:spPr/>
        <p:txBody>
          <a:bodyPr/>
          <a:lstStyle/>
          <a:p>
            <a:fld id="{DB4B0874-0752-418E-84FA-D22199ECAC6B}" type="slidenum">
              <a:rPr lang="th-TH" smtClean="0"/>
              <a:t>‹#›</a:t>
            </a:fld>
            <a:endParaRPr lang="th-TH"/>
          </a:p>
        </p:txBody>
      </p:sp>
      <p:sp>
        <p:nvSpPr>
          <p:cNvPr id="10" name="Footer Placeholder 9"/>
          <p:cNvSpPr>
            <a:spLocks noGrp="1"/>
          </p:cNvSpPr>
          <p:nvPr>
            <p:ph type="ftr" sz="quarter" idx="12"/>
          </p:nvPr>
        </p:nvSpPr>
        <p:spPr/>
        <p:txBody>
          <a:bodyPr/>
          <a:lstStyle/>
          <a:p>
            <a:endParaRPr lang="th-TH"/>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B4B0874-0752-418E-84FA-D22199ECAC6B}" type="slidenum">
              <a:rPr lang="th-TH" smtClean="0"/>
              <a:t>‹#›</a:t>
            </a:fld>
            <a:endParaRPr lang="th-TH"/>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h-TH"/>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41C1117A-0DA5-41FD-8390-396CF2DC7B48}" type="datetimeFigureOut">
              <a:rPr lang="th-TH" smtClean="0"/>
              <a:t>25/11/58</a:t>
            </a:fld>
            <a:endParaRPr lang="th-TH"/>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Doublespeak</a:t>
            </a:r>
            <a:endParaRPr lang="th-TH" dirty="0"/>
          </a:p>
        </p:txBody>
      </p:sp>
      <p:sp>
        <p:nvSpPr>
          <p:cNvPr id="3" name="Subtitle 2"/>
          <p:cNvSpPr>
            <a:spLocks noGrp="1"/>
          </p:cNvSpPr>
          <p:nvPr>
            <p:ph type="subTitle" idx="1"/>
          </p:nvPr>
        </p:nvSpPr>
        <p:spPr/>
        <p:txBody>
          <a:bodyPr/>
          <a:lstStyle/>
          <a:p>
            <a:endParaRPr lang="th-TH"/>
          </a:p>
        </p:txBody>
      </p:sp>
    </p:spTree>
    <p:extLst>
      <p:ext uri="{BB962C8B-B14F-4D97-AF65-F5344CB8AC3E}">
        <p14:creationId xmlns:p14="http://schemas.microsoft.com/office/powerpoint/2010/main" val="37838869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229867871"/>
              </p:ext>
            </p:extLst>
          </p:nvPr>
        </p:nvGraphicFramePr>
        <p:xfrm>
          <a:off x="179512" y="260648"/>
          <a:ext cx="8064896" cy="6480720"/>
        </p:xfrm>
        <a:graphic>
          <a:graphicData uri="http://schemas.openxmlformats.org/drawingml/2006/table">
            <a:tbl>
              <a:tblPr firstRow="1" firstCol="1" bandRow="1">
                <a:tableStyleId>{5C22544A-7EE6-4342-B048-85BDC9FD1C3A}</a:tableStyleId>
              </a:tblPr>
              <a:tblGrid>
                <a:gridCol w="4032448"/>
                <a:gridCol w="4032448"/>
              </a:tblGrid>
              <a:tr h="6480720">
                <a:tc>
                  <a:txBody>
                    <a:bodyPr/>
                    <a:lstStyle/>
                    <a:p>
                      <a:pPr algn="ctr">
                        <a:lnSpc>
                          <a:spcPct val="200000"/>
                        </a:lnSpc>
                        <a:spcAft>
                          <a:spcPts val="0"/>
                        </a:spcAft>
                      </a:pPr>
                      <a:r>
                        <a:rPr lang="th-TH" sz="2400" dirty="0">
                          <a:effectLst/>
                        </a:rPr>
                        <a:t>เราจะทำตามสัญญา   ขอเวลาอีกไม่นาน</a:t>
                      </a:r>
                      <a:endParaRPr lang="en-US" sz="1600" dirty="0">
                        <a:effectLst/>
                      </a:endParaRPr>
                    </a:p>
                    <a:p>
                      <a:pPr algn="ctr">
                        <a:lnSpc>
                          <a:spcPct val="200000"/>
                        </a:lnSpc>
                        <a:spcAft>
                          <a:spcPts val="0"/>
                        </a:spcAft>
                      </a:pPr>
                      <a:r>
                        <a:rPr lang="th-TH" sz="2400" dirty="0">
                          <a:effectLst/>
                        </a:rPr>
                        <a:t>แล้วแผ่นดินที่งดงาม   จะคืนกลับมา</a:t>
                      </a:r>
                      <a:endParaRPr lang="en-US" sz="1600" dirty="0">
                        <a:effectLst/>
                      </a:endParaRPr>
                    </a:p>
                    <a:p>
                      <a:pPr algn="ctr">
                        <a:lnSpc>
                          <a:spcPct val="200000"/>
                        </a:lnSpc>
                        <a:spcAft>
                          <a:spcPts val="0"/>
                        </a:spcAft>
                      </a:pPr>
                      <a:r>
                        <a:rPr lang="th-TH" sz="2400" dirty="0">
                          <a:effectLst/>
                        </a:rPr>
                        <a:t>เราจะทำอย่างซื่อตรง   ขอแค่เธอจงไว้ใจ และศรัทธา</a:t>
                      </a:r>
                      <a:endParaRPr lang="en-US" sz="1600" dirty="0">
                        <a:effectLst/>
                      </a:endParaRPr>
                    </a:p>
                    <a:p>
                      <a:pPr algn="ctr">
                        <a:lnSpc>
                          <a:spcPct val="200000"/>
                        </a:lnSpc>
                        <a:spcAft>
                          <a:spcPts val="0"/>
                        </a:spcAft>
                      </a:pPr>
                      <a:r>
                        <a:rPr lang="th-TH" sz="2400" dirty="0">
                          <a:effectLst/>
                        </a:rPr>
                        <a:t>แผ่นดินนี้จะดีในไม่ช้า   </a:t>
                      </a:r>
                      <a:r>
                        <a:rPr lang="th-TH" sz="2400" dirty="0">
                          <a:solidFill>
                            <a:srgbClr val="FFC000"/>
                          </a:solidFill>
                          <a:effectLst/>
                        </a:rPr>
                        <a:t>ขอคืนความสุขให้เธอประชาชน</a:t>
                      </a:r>
                      <a:endParaRPr lang="en-US" sz="1600" dirty="0">
                        <a:solidFill>
                          <a:srgbClr val="FFC000"/>
                        </a:solidFill>
                        <a:effectLst/>
                        <a:latin typeface="Calibri"/>
                        <a:ea typeface="Calibri"/>
                        <a:cs typeface="Cordia New"/>
                      </a:endParaRPr>
                    </a:p>
                  </a:txBody>
                  <a:tcPr marL="68580" marR="68580" marT="0" marB="0"/>
                </a:tc>
                <a:tc>
                  <a:txBody>
                    <a:bodyPr/>
                    <a:lstStyle/>
                    <a:p>
                      <a:pPr algn="ctr">
                        <a:lnSpc>
                          <a:spcPct val="200000"/>
                        </a:lnSpc>
                        <a:spcAft>
                          <a:spcPts val="0"/>
                        </a:spcAft>
                      </a:pPr>
                      <a:r>
                        <a:rPr lang="en-US" sz="2000" dirty="0">
                          <a:effectLst/>
                        </a:rPr>
                        <a:t>We will keep our premise. Give us some time.</a:t>
                      </a:r>
                      <a:endParaRPr lang="en-US" sz="1400" dirty="0">
                        <a:effectLst/>
                      </a:endParaRPr>
                    </a:p>
                    <a:p>
                      <a:pPr algn="ctr">
                        <a:lnSpc>
                          <a:spcPct val="200000"/>
                        </a:lnSpc>
                        <a:spcAft>
                          <a:spcPts val="0"/>
                        </a:spcAft>
                      </a:pPr>
                      <a:r>
                        <a:rPr lang="en-US" sz="2000" dirty="0">
                          <a:effectLst/>
                        </a:rPr>
                        <a:t>And the glorious nation will return.</a:t>
                      </a:r>
                      <a:endParaRPr lang="en-US" sz="1400" dirty="0">
                        <a:effectLst/>
                      </a:endParaRPr>
                    </a:p>
                    <a:p>
                      <a:pPr algn="ctr">
                        <a:lnSpc>
                          <a:spcPct val="200000"/>
                        </a:lnSpc>
                        <a:spcAft>
                          <a:spcPts val="0"/>
                        </a:spcAft>
                      </a:pPr>
                      <a:r>
                        <a:rPr lang="en-US" sz="2000" dirty="0">
                          <a:effectLst/>
                        </a:rPr>
                        <a:t>We will be honest, please trust and believe in us.</a:t>
                      </a:r>
                      <a:endParaRPr lang="en-US" sz="1400" dirty="0">
                        <a:effectLst/>
                      </a:endParaRPr>
                    </a:p>
                    <a:p>
                      <a:pPr algn="ctr">
                        <a:lnSpc>
                          <a:spcPct val="200000"/>
                        </a:lnSpc>
                        <a:spcAft>
                          <a:spcPts val="0"/>
                        </a:spcAft>
                      </a:pPr>
                      <a:r>
                        <a:rPr lang="en-US" sz="2000" dirty="0">
                          <a:effectLst/>
                        </a:rPr>
                        <a:t>Goodness will return to the nation soon. </a:t>
                      </a:r>
                      <a:r>
                        <a:rPr lang="en-US" sz="2000" dirty="0">
                          <a:solidFill>
                            <a:srgbClr val="FFC000"/>
                          </a:solidFill>
                          <a:effectLst/>
                        </a:rPr>
                        <a:t>Let us return happiness back to you, the people.</a:t>
                      </a:r>
                      <a:endParaRPr lang="en-US" sz="1400" dirty="0">
                        <a:solidFill>
                          <a:srgbClr val="FFC000"/>
                        </a:solidFill>
                        <a:effectLst/>
                        <a:latin typeface="Calibri"/>
                        <a:ea typeface="Calibri"/>
                        <a:cs typeface="Cordia New"/>
                      </a:endParaRPr>
                    </a:p>
                  </a:txBody>
                  <a:tcPr marL="68580" marR="68580" marT="0" marB="0"/>
                </a:tc>
              </a:tr>
            </a:tbl>
          </a:graphicData>
        </a:graphic>
      </p:graphicFrame>
    </p:spTree>
    <p:extLst>
      <p:ext uri="{BB962C8B-B14F-4D97-AF65-F5344CB8AC3E}">
        <p14:creationId xmlns:p14="http://schemas.microsoft.com/office/powerpoint/2010/main" val="514027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h-TH"/>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89301031"/>
              </p:ext>
            </p:extLst>
          </p:nvPr>
        </p:nvGraphicFramePr>
        <p:xfrm>
          <a:off x="107504" y="116632"/>
          <a:ext cx="8280920" cy="6741368"/>
        </p:xfrm>
        <a:graphic>
          <a:graphicData uri="http://schemas.openxmlformats.org/drawingml/2006/table">
            <a:tbl>
              <a:tblPr firstRow="1" firstCol="1" bandRow="1">
                <a:tableStyleId>{5C22544A-7EE6-4342-B048-85BDC9FD1C3A}</a:tableStyleId>
              </a:tblPr>
              <a:tblGrid>
                <a:gridCol w="3907498"/>
                <a:gridCol w="4373422"/>
              </a:tblGrid>
              <a:tr h="6741368">
                <a:tc>
                  <a:txBody>
                    <a:bodyPr/>
                    <a:lstStyle/>
                    <a:p>
                      <a:pPr algn="ctr">
                        <a:lnSpc>
                          <a:spcPct val="200000"/>
                        </a:lnSpc>
                        <a:spcAft>
                          <a:spcPts val="0"/>
                        </a:spcAft>
                      </a:pPr>
                      <a:r>
                        <a:rPr lang="en-US" sz="1600" dirty="0">
                          <a:effectLst/>
                        </a:rPr>
                        <a:t>Recall that earlier generations faced down fascism and communism not just with missiles and, tanks, but with sturdy alliances and enduring convictions. They understood that our power alone cannot protect us, nor does it entitle us to do as we please, Instead, they knew that our power grows through Its prudent use; our security emanates from </a:t>
                      </a:r>
                      <a:r>
                        <a:rPr lang="en-US" sz="1600" dirty="0">
                          <a:solidFill>
                            <a:srgbClr val="FFC000"/>
                          </a:solidFill>
                          <a:effectLst/>
                        </a:rPr>
                        <a:t>the justness of our cause, the farce of our example</a:t>
                      </a:r>
                      <a:r>
                        <a:rPr lang="en-US" sz="1600" dirty="0">
                          <a:effectLst/>
                        </a:rPr>
                        <a:t>, the tempering qualities of humility and restraint.</a:t>
                      </a:r>
                      <a:endParaRPr lang="en-US" sz="1100" dirty="0">
                        <a:effectLst/>
                        <a:latin typeface="Calibri"/>
                      </a:endParaRPr>
                    </a:p>
                  </a:txBody>
                  <a:tcPr marL="67508" marR="67508" marT="0" marB="0"/>
                </a:tc>
                <a:tc>
                  <a:txBody>
                    <a:bodyPr/>
                    <a:lstStyle/>
                    <a:p>
                      <a:pPr algn="ctr">
                        <a:lnSpc>
                          <a:spcPct val="200000"/>
                        </a:lnSpc>
                        <a:spcAft>
                          <a:spcPts val="0"/>
                        </a:spcAft>
                      </a:pPr>
                      <a:r>
                        <a:rPr lang="th-TH" sz="1600" dirty="0">
                          <a:effectLst/>
                        </a:rPr>
                        <a:t>จงรำลึกไว้ว่า บรรพชนรุ่นก่อนๆ ได้เผชิญกับลัทธิฟาสซิสต์และคอมมิวนิสต์ ซึ่งไม่ใช่เพียงแต่ด้วยเครื่องยิ่งจรวดและรถถังเท่านั้น แต่หากต่อสู้ด้วยพันธมิตรที่เข้มแข็งและความเชื่อมั่นอย่างอดทน พวกเขาเข้าใจว่าลำพังพลังของพวกเราอย่างเดียวคงไม่สามารถป้องกันตัวเองได้ อีกทั้งทำให้เราไม่สามารถกระทำตามสิ่งที่เราปรารถนาได้ แต่พวกเขารู้ว่า พลังของพวกเราเติบโตจากการใช้พลังนั้นอย่างรอบคอบ กล่าวคือ ความมั่นคงเกิดจาก </a:t>
                      </a:r>
                      <a:r>
                        <a:rPr lang="th-TH" sz="1600" dirty="0">
                          <a:solidFill>
                            <a:srgbClr val="FFC000"/>
                          </a:solidFill>
                          <a:effectLst/>
                        </a:rPr>
                        <a:t>เหตุผลที่เป็นธรรม แรงผลักดันของประสบการณ์</a:t>
                      </a:r>
                      <a:r>
                        <a:rPr lang="th-TH" sz="1600" dirty="0">
                          <a:effectLst/>
                        </a:rPr>
                        <a:t> อารมณ์แห่งความถ่อมตน และการควบคุมตนเอง</a:t>
                      </a:r>
                      <a:endParaRPr lang="en-US" sz="1100" dirty="0">
                        <a:effectLst/>
                        <a:latin typeface="Calibri"/>
                      </a:endParaRPr>
                    </a:p>
                  </a:txBody>
                  <a:tcPr marL="67508" marR="67508" marT="0" marB="0"/>
                </a:tc>
              </a:tr>
            </a:tbl>
          </a:graphicData>
        </a:graphic>
      </p:graphicFrame>
    </p:spTree>
    <p:extLst>
      <p:ext uri="{BB962C8B-B14F-4D97-AF65-F5344CB8AC3E}">
        <p14:creationId xmlns:p14="http://schemas.microsoft.com/office/powerpoint/2010/main" val="115960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h-TH"/>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02105875"/>
              </p:ext>
            </p:extLst>
          </p:nvPr>
        </p:nvGraphicFramePr>
        <p:xfrm>
          <a:off x="251520" y="116632"/>
          <a:ext cx="8136904" cy="6624736"/>
        </p:xfrm>
        <a:graphic>
          <a:graphicData uri="http://schemas.openxmlformats.org/drawingml/2006/table">
            <a:tbl>
              <a:tblPr firstRow="1" firstCol="1" bandRow="1">
                <a:tableStyleId>{5C22544A-7EE6-4342-B048-85BDC9FD1C3A}</a:tableStyleId>
              </a:tblPr>
              <a:tblGrid>
                <a:gridCol w="3964562"/>
                <a:gridCol w="4172342"/>
              </a:tblGrid>
              <a:tr h="6624736">
                <a:tc>
                  <a:txBody>
                    <a:bodyPr/>
                    <a:lstStyle/>
                    <a:p>
                      <a:pPr algn="ctr">
                        <a:lnSpc>
                          <a:spcPct val="200000"/>
                        </a:lnSpc>
                        <a:spcAft>
                          <a:spcPts val="0"/>
                        </a:spcAft>
                      </a:pPr>
                      <a:r>
                        <a:rPr lang="en-US" sz="1600" dirty="0">
                          <a:effectLst/>
                        </a:rPr>
                        <a:t>For as much as government can do and must do, it is ultimately the faith and determination of the American people upon which this nation relies. It is the kindness to take In a stranger when the levees break, the selflessness of workers who would rather cut their hours than see a friend lose their job, </a:t>
                      </a:r>
                      <a:r>
                        <a:rPr lang="en-US" sz="1600" dirty="0">
                          <a:solidFill>
                            <a:srgbClr val="002060"/>
                          </a:solidFill>
                          <a:effectLst/>
                        </a:rPr>
                        <a:t>which sees us through our darkest hours</a:t>
                      </a:r>
                      <a:r>
                        <a:rPr lang="en-US" sz="1600" dirty="0">
                          <a:effectLst/>
                        </a:rPr>
                        <a:t>, It is the firefighter’s courage to storm a stairway filled with smoke, but also a parent's willingness to nurture a child, that finally decides our fate.</a:t>
                      </a:r>
                      <a:endParaRPr lang="en-US" sz="1100" dirty="0">
                        <a:effectLst/>
                        <a:latin typeface="Calibri"/>
                      </a:endParaRPr>
                    </a:p>
                  </a:txBody>
                  <a:tcPr marL="67508" marR="67508" marT="0" marB="0"/>
                </a:tc>
                <a:tc>
                  <a:txBody>
                    <a:bodyPr/>
                    <a:lstStyle/>
                    <a:p>
                      <a:pPr algn="ctr">
                        <a:lnSpc>
                          <a:spcPct val="200000"/>
                        </a:lnSpc>
                        <a:spcAft>
                          <a:spcPts val="0"/>
                        </a:spcAft>
                      </a:pPr>
                      <a:r>
                        <a:rPr lang="th-TH" sz="1600" dirty="0">
                          <a:effectLst/>
                        </a:rPr>
                        <a:t>สำหรับสิ่งที่รัฐบาลสามารถทำได้และที่จะต้องทำนั่นคือการทำให้ชาวอเมริกันทุกคนเกิดความศรัทธาและมีความเชื่อถือ สมกับที่ทั้งชาติให้ความไว้วางใจ เปรียบเหมือนเป็นความกรุณาในการช่วยเหลือคนแปลกหน้าขึ้นจากการจมน้ำจากการที่เขื่อนกั้นน้ำพัง เป็นความไม่เห็นแก่ตัวของผู้ใช้แรงงานทั้งหลายที่อาจถูกลดชั่วโมงการทำงานแทนที่จะเห็นเพื่อนๆไม่มีงานทำ เป็นนักดับเพลิงที่กล้าหาญที่กล้าวิ่งฝ่าบันไดที่เต็มด้วยกลุ่มควัน และเป็นความตั้งใจของพ่อแม่ในการเลี้ยงดูลูกซึ่งในที่สุดพ่อแม่จะเป็นผู้ตัดสินอนาคตของลูกๆ</a:t>
                      </a:r>
                      <a:endParaRPr lang="en-US" sz="1100" dirty="0">
                        <a:effectLst/>
                        <a:latin typeface="Calibri"/>
                      </a:endParaRPr>
                    </a:p>
                  </a:txBody>
                  <a:tcPr marL="67508" marR="67508" marT="0" marB="0"/>
                </a:tc>
              </a:tr>
            </a:tbl>
          </a:graphicData>
        </a:graphic>
      </p:graphicFrame>
    </p:spTree>
    <p:extLst>
      <p:ext uri="{BB962C8B-B14F-4D97-AF65-F5344CB8AC3E}">
        <p14:creationId xmlns:p14="http://schemas.microsoft.com/office/powerpoint/2010/main" val="26493522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h-TH"/>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83099460"/>
              </p:ext>
            </p:extLst>
          </p:nvPr>
        </p:nvGraphicFramePr>
        <p:xfrm>
          <a:off x="25508" y="116632"/>
          <a:ext cx="8290908" cy="6624736"/>
        </p:xfrm>
        <a:graphic>
          <a:graphicData uri="http://schemas.openxmlformats.org/drawingml/2006/table">
            <a:tbl>
              <a:tblPr firstRow="1" firstCol="1" bandRow="1">
                <a:tableStyleId>{5C22544A-7EE6-4342-B048-85BDC9FD1C3A}</a:tableStyleId>
              </a:tblPr>
              <a:tblGrid>
                <a:gridCol w="4145454"/>
                <a:gridCol w="4145454"/>
              </a:tblGrid>
              <a:tr h="6624736">
                <a:tc>
                  <a:txBody>
                    <a:bodyPr/>
                    <a:lstStyle/>
                    <a:p>
                      <a:pPr algn="ctr">
                        <a:lnSpc>
                          <a:spcPct val="200000"/>
                        </a:lnSpc>
                        <a:spcAft>
                          <a:spcPts val="0"/>
                        </a:spcAft>
                      </a:pPr>
                      <a:r>
                        <a:rPr lang="en-US" sz="2800" dirty="0">
                          <a:effectLst/>
                        </a:rPr>
                        <a:t>"At a time when threats and challenges require nations to work in concert with one another, the US and UK remain the greatest </a:t>
                      </a:r>
                      <a:r>
                        <a:rPr lang="en-US" sz="2800" dirty="0">
                          <a:solidFill>
                            <a:srgbClr val="FFC000"/>
                          </a:solidFill>
                          <a:effectLst/>
                        </a:rPr>
                        <a:t>catalysts</a:t>
                      </a:r>
                      <a:r>
                        <a:rPr lang="en-US" sz="2800" dirty="0">
                          <a:effectLst/>
                        </a:rPr>
                        <a:t> for global action."</a:t>
                      </a:r>
                      <a:endParaRPr lang="en-US" sz="1800" dirty="0">
                        <a:effectLst/>
                        <a:latin typeface="Calibri"/>
                      </a:endParaRPr>
                    </a:p>
                  </a:txBody>
                  <a:tcPr marL="68580" marR="68580" marT="0" marB="0"/>
                </a:tc>
                <a:tc>
                  <a:txBody>
                    <a:bodyPr/>
                    <a:lstStyle/>
                    <a:p>
                      <a:pPr algn="ctr">
                        <a:lnSpc>
                          <a:spcPct val="200000"/>
                        </a:lnSpc>
                        <a:spcAft>
                          <a:spcPts val="0"/>
                        </a:spcAft>
                      </a:pPr>
                      <a:r>
                        <a:rPr lang="en-US" sz="2800" dirty="0">
                          <a:effectLst/>
                        </a:rPr>
                        <a:t>"</a:t>
                      </a:r>
                      <a:r>
                        <a:rPr lang="th-TH" sz="2800" dirty="0">
                          <a:effectLst/>
                        </a:rPr>
                        <a:t>ณ เวลาที่ภัยคุกคามและความท้าทายอื่นๆ ทาให้ชาติต่างๆต้องทางานร่วมกัน สหรัฐฯและอังกฤษยังคงเป็น</a:t>
                      </a:r>
                      <a:r>
                        <a:rPr lang="th-TH" sz="2800" dirty="0">
                          <a:solidFill>
                            <a:srgbClr val="FFC000"/>
                          </a:solidFill>
                          <a:effectLst/>
                        </a:rPr>
                        <a:t>ตัวเร่งปฏิกิริยา</a:t>
                      </a:r>
                      <a:r>
                        <a:rPr lang="th-TH" sz="2800" dirty="0">
                          <a:effectLst/>
                        </a:rPr>
                        <a:t>ที่ยิ่งใหญ่ที่สุดสาหรับการดำเนินการทั่วโลก."</a:t>
                      </a:r>
                      <a:endParaRPr lang="en-US" sz="1800" dirty="0">
                        <a:effectLst/>
                        <a:latin typeface="Calibri"/>
                      </a:endParaRPr>
                    </a:p>
                  </a:txBody>
                  <a:tcPr marL="68580" marR="68580" marT="0" marB="0"/>
                </a:tc>
              </a:tr>
            </a:tbl>
          </a:graphicData>
        </a:graphic>
      </p:graphicFrame>
    </p:spTree>
    <p:extLst>
      <p:ext uri="{BB962C8B-B14F-4D97-AF65-F5344CB8AC3E}">
        <p14:creationId xmlns:p14="http://schemas.microsoft.com/office/powerpoint/2010/main" val="28730098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h-TH"/>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21351270"/>
              </p:ext>
            </p:extLst>
          </p:nvPr>
        </p:nvGraphicFramePr>
        <p:xfrm>
          <a:off x="107504" y="20960"/>
          <a:ext cx="8280920" cy="6720408"/>
        </p:xfrm>
        <a:graphic>
          <a:graphicData uri="http://schemas.openxmlformats.org/drawingml/2006/table">
            <a:tbl>
              <a:tblPr firstRow="1" firstCol="1" bandRow="1">
                <a:tableStyleId>{5C22544A-7EE6-4342-B048-85BDC9FD1C3A}</a:tableStyleId>
              </a:tblPr>
              <a:tblGrid>
                <a:gridCol w="4140460"/>
                <a:gridCol w="4140460"/>
              </a:tblGrid>
              <a:tr h="6720408">
                <a:tc>
                  <a:txBody>
                    <a:bodyPr/>
                    <a:lstStyle/>
                    <a:p>
                      <a:pPr algn="ctr">
                        <a:lnSpc>
                          <a:spcPct val="150000"/>
                        </a:lnSpc>
                        <a:spcAft>
                          <a:spcPts val="0"/>
                        </a:spcAft>
                      </a:pPr>
                      <a:r>
                        <a:rPr lang="en-US" sz="3200" dirty="0">
                          <a:effectLst/>
                        </a:rPr>
                        <a:t>The board said it wanted to protect the image of Buddhism and "</a:t>
                      </a:r>
                      <a:r>
                        <a:rPr lang="en-US" sz="3200" dirty="0">
                          <a:solidFill>
                            <a:srgbClr val="FFC000"/>
                          </a:solidFill>
                          <a:effectLst/>
                        </a:rPr>
                        <a:t>prevent trouble</a:t>
                      </a:r>
                      <a:r>
                        <a:rPr lang="en-US" sz="3200" dirty="0">
                          <a:effectLst/>
                        </a:rPr>
                        <a:t>".</a:t>
                      </a:r>
                      <a:endParaRPr lang="en-US" sz="2000" dirty="0">
                        <a:effectLst/>
                        <a:latin typeface="Calibri"/>
                      </a:endParaRPr>
                    </a:p>
                  </a:txBody>
                  <a:tcPr marL="68580" marR="68580" marT="0" marB="0"/>
                </a:tc>
                <a:tc>
                  <a:txBody>
                    <a:bodyPr/>
                    <a:lstStyle/>
                    <a:p>
                      <a:pPr algn="ctr">
                        <a:lnSpc>
                          <a:spcPct val="150000"/>
                        </a:lnSpc>
                        <a:spcAft>
                          <a:spcPts val="0"/>
                        </a:spcAft>
                      </a:pPr>
                      <a:r>
                        <a:rPr lang="th-TH" sz="3200" dirty="0">
                          <a:effectLst/>
                        </a:rPr>
                        <a:t>คณะกรรมการพิจารณาภาพยนตร์และ</a:t>
                      </a:r>
                      <a:r>
                        <a:rPr lang="th-TH" sz="3200" dirty="0" err="1">
                          <a:effectLst/>
                        </a:rPr>
                        <a:t>วีดิ</a:t>
                      </a:r>
                      <a:r>
                        <a:rPr lang="th-TH" sz="3200" dirty="0">
                          <a:effectLst/>
                        </a:rPr>
                        <a:t>ทัศน์ เป็นห่วงว่าหากมีการอนุญาตให้ฉายหรือเผยแพร่ภาพยนตร์เรื่องดังกล่าว </a:t>
                      </a:r>
                      <a:r>
                        <a:rPr lang="th-TH" sz="3200" dirty="0">
                          <a:solidFill>
                            <a:srgbClr val="FFC000"/>
                          </a:solidFill>
                          <a:effectLst/>
                        </a:rPr>
                        <a:t>อาจทำให้ชาวต่างชาติที่นับถือศาสนาเข้าใจผิดในวัตรปฏิบัติของพระสงฆ์</a:t>
                      </a:r>
                      <a:r>
                        <a:rPr lang="th-TH" sz="3200" dirty="0">
                          <a:effectLst/>
                        </a:rPr>
                        <a:t> ทำให้ภาพลักษณ์ของศาสนาพุทธในไทยเสียหาย</a:t>
                      </a:r>
                      <a:endParaRPr lang="en-US" sz="2000" dirty="0">
                        <a:effectLst/>
                        <a:latin typeface="Calibri"/>
                      </a:endParaRPr>
                    </a:p>
                  </a:txBody>
                  <a:tcPr marL="68580" marR="68580" marT="0" marB="0"/>
                </a:tc>
              </a:tr>
            </a:tbl>
          </a:graphicData>
        </a:graphic>
      </p:graphicFrame>
    </p:spTree>
    <p:extLst>
      <p:ext uri="{BB962C8B-B14F-4D97-AF65-F5344CB8AC3E}">
        <p14:creationId xmlns:p14="http://schemas.microsoft.com/office/powerpoint/2010/main" val="19534538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h-TH"/>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22733537"/>
              </p:ext>
            </p:extLst>
          </p:nvPr>
        </p:nvGraphicFramePr>
        <p:xfrm>
          <a:off x="107504" y="116632"/>
          <a:ext cx="8280920" cy="6624736"/>
        </p:xfrm>
        <a:graphic>
          <a:graphicData uri="http://schemas.openxmlformats.org/drawingml/2006/table">
            <a:tbl>
              <a:tblPr firstRow="1" firstCol="1" bandRow="1">
                <a:tableStyleId>{5C22544A-7EE6-4342-B048-85BDC9FD1C3A}</a:tableStyleId>
              </a:tblPr>
              <a:tblGrid>
                <a:gridCol w="4140460"/>
                <a:gridCol w="4140460"/>
              </a:tblGrid>
              <a:tr h="6624736">
                <a:tc>
                  <a:txBody>
                    <a:bodyPr/>
                    <a:lstStyle/>
                    <a:p>
                      <a:pPr algn="ctr">
                        <a:lnSpc>
                          <a:spcPct val="200000"/>
                        </a:lnSpc>
                        <a:spcAft>
                          <a:spcPts val="0"/>
                        </a:spcAft>
                      </a:pPr>
                      <a:r>
                        <a:rPr lang="en-US" sz="2800" dirty="0">
                          <a:solidFill>
                            <a:srgbClr val="FFC000"/>
                          </a:solidFill>
                          <a:effectLst/>
                        </a:rPr>
                        <a:t>The cold </a:t>
                      </a:r>
                      <a:r>
                        <a:rPr lang="en-US" sz="2800" dirty="0">
                          <a:effectLst/>
                        </a:rPr>
                        <a:t>never bothered me anyway</a:t>
                      </a:r>
                      <a:endParaRPr lang="en-US" sz="2400" dirty="0">
                        <a:effectLst/>
                        <a:latin typeface="Calibri"/>
                      </a:endParaRPr>
                    </a:p>
                  </a:txBody>
                  <a:tcPr marL="68580" marR="68580" marT="0" marB="0"/>
                </a:tc>
                <a:tc>
                  <a:txBody>
                    <a:bodyPr/>
                    <a:lstStyle/>
                    <a:p>
                      <a:pPr algn="ctr">
                        <a:lnSpc>
                          <a:spcPct val="200000"/>
                        </a:lnSpc>
                        <a:spcAft>
                          <a:spcPts val="0"/>
                        </a:spcAft>
                      </a:pPr>
                      <a:r>
                        <a:rPr lang="th-TH" sz="3600" dirty="0">
                          <a:solidFill>
                            <a:srgbClr val="FFC000"/>
                          </a:solidFill>
                          <a:effectLst/>
                        </a:rPr>
                        <a:t>ความหนาว</a:t>
                      </a:r>
                      <a:r>
                        <a:rPr lang="th-TH" sz="3600" dirty="0">
                          <a:effectLst/>
                        </a:rPr>
                        <a:t>ไม่ทำให้เดือดร้อนสักเท่าไหร่</a:t>
                      </a:r>
                      <a:endParaRPr lang="en-US" sz="2400" dirty="0">
                        <a:effectLst/>
                        <a:latin typeface="Calibri"/>
                      </a:endParaRPr>
                    </a:p>
                  </a:txBody>
                  <a:tcPr marL="68580" marR="68580" marT="0" marB="0"/>
                </a:tc>
              </a:tr>
            </a:tbl>
          </a:graphicData>
        </a:graphic>
      </p:graphicFrame>
    </p:spTree>
    <p:extLst>
      <p:ext uri="{BB962C8B-B14F-4D97-AF65-F5344CB8AC3E}">
        <p14:creationId xmlns:p14="http://schemas.microsoft.com/office/powerpoint/2010/main" val="26196987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23728" y="1124744"/>
            <a:ext cx="4148286" cy="4148286"/>
          </a:xfrm>
        </p:spPr>
      </p:pic>
    </p:spTree>
    <p:extLst>
      <p:ext uri="{BB962C8B-B14F-4D97-AF65-F5344CB8AC3E}">
        <p14:creationId xmlns:p14="http://schemas.microsoft.com/office/powerpoint/2010/main" val="20148136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t>
            </a:r>
            <a:r>
              <a:rPr lang="en-US" dirty="0" smtClean="0"/>
              <a:t>uphemisms</a:t>
            </a:r>
            <a:endParaRPr lang="th-TH" dirty="0"/>
          </a:p>
        </p:txBody>
      </p:sp>
      <p:sp>
        <p:nvSpPr>
          <p:cNvPr id="3" name="Content Placeholder 2"/>
          <p:cNvSpPr>
            <a:spLocks noGrp="1"/>
          </p:cNvSpPr>
          <p:nvPr>
            <p:ph idx="1"/>
          </p:nvPr>
        </p:nvSpPr>
        <p:spPr/>
        <p:txBody>
          <a:bodyPr/>
          <a:lstStyle/>
          <a:p>
            <a:endParaRPr lang="en-US" i="1" dirty="0" smtClean="0"/>
          </a:p>
          <a:p>
            <a:r>
              <a:rPr lang="en-US" i="1" dirty="0" smtClean="0"/>
              <a:t>kill</a:t>
            </a:r>
            <a:r>
              <a:rPr lang="en-US" dirty="0" smtClean="0"/>
              <a:t> &gt; </a:t>
            </a:r>
            <a:r>
              <a:rPr lang="en-US" i="1" dirty="0" smtClean="0"/>
              <a:t>prevents </a:t>
            </a:r>
            <a:r>
              <a:rPr lang="en-US" i="1" dirty="0"/>
              <a:t>a possible </a:t>
            </a:r>
            <a:r>
              <a:rPr lang="en-US" i="1" dirty="0" smtClean="0"/>
              <a:t>threat</a:t>
            </a:r>
          </a:p>
          <a:p>
            <a:endParaRPr lang="en-US" dirty="0"/>
          </a:p>
          <a:p>
            <a:r>
              <a:rPr lang="en-US" i="1" dirty="0"/>
              <a:t>d</a:t>
            </a:r>
            <a:r>
              <a:rPr lang="en-US" i="1" dirty="0" smtClean="0"/>
              <a:t>ie</a:t>
            </a:r>
            <a:r>
              <a:rPr lang="en-US" dirty="0" smtClean="0"/>
              <a:t> &gt; pass away</a:t>
            </a:r>
            <a:endParaRPr lang="th-TH" dirty="0"/>
          </a:p>
        </p:txBody>
      </p:sp>
    </p:spTree>
    <p:extLst>
      <p:ext uri="{BB962C8B-B14F-4D97-AF65-F5344CB8AC3E}">
        <p14:creationId xmlns:p14="http://schemas.microsoft.com/office/powerpoint/2010/main" val="1467148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Jargon</a:t>
            </a:r>
            <a:endParaRPr lang="th-TH" dirty="0"/>
          </a:p>
        </p:txBody>
      </p:sp>
      <p:sp>
        <p:nvSpPr>
          <p:cNvPr id="3" name="Content Placeholder 2"/>
          <p:cNvSpPr>
            <a:spLocks noGrp="1"/>
          </p:cNvSpPr>
          <p:nvPr>
            <p:ph idx="1"/>
          </p:nvPr>
        </p:nvSpPr>
        <p:spPr/>
        <p:txBody>
          <a:bodyPr/>
          <a:lstStyle/>
          <a:p>
            <a:endParaRPr lang="en-US" i="1" dirty="0" smtClean="0"/>
          </a:p>
          <a:p>
            <a:r>
              <a:rPr lang="en-US" i="1" dirty="0" smtClean="0"/>
              <a:t>glass &gt; fused silicate</a:t>
            </a:r>
          </a:p>
          <a:p>
            <a:endParaRPr lang="en-US" i="1" dirty="0" smtClean="0"/>
          </a:p>
          <a:p>
            <a:r>
              <a:rPr lang="en-US" i="1" dirty="0"/>
              <a:t>s</a:t>
            </a:r>
            <a:r>
              <a:rPr lang="en-US" i="1" dirty="0" smtClean="0"/>
              <a:t>triker &gt; number nine player</a:t>
            </a:r>
            <a:endParaRPr lang="th-TH" i="1" dirty="0"/>
          </a:p>
        </p:txBody>
      </p:sp>
    </p:spTree>
    <p:extLst>
      <p:ext uri="{BB962C8B-B14F-4D97-AF65-F5344CB8AC3E}">
        <p14:creationId xmlns:p14="http://schemas.microsoft.com/office/powerpoint/2010/main" val="1508167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Bureaucratese / Gobbledygook</a:t>
            </a:r>
            <a:endParaRPr lang="th-TH" dirty="0"/>
          </a:p>
        </p:txBody>
      </p:sp>
      <p:sp>
        <p:nvSpPr>
          <p:cNvPr id="3" name="Content Placeholder 2"/>
          <p:cNvSpPr>
            <a:spLocks noGrp="1"/>
          </p:cNvSpPr>
          <p:nvPr>
            <p:ph idx="1"/>
          </p:nvPr>
        </p:nvSpPr>
        <p:spPr/>
        <p:txBody>
          <a:bodyPr/>
          <a:lstStyle/>
          <a:p>
            <a:endParaRPr lang="en-US" i="1" dirty="0" smtClean="0"/>
          </a:p>
          <a:p>
            <a:r>
              <a:rPr lang="en-US" i="1" dirty="0" smtClean="0"/>
              <a:t>Exclusive </a:t>
            </a:r>
            <a:r>
              <a:rPr lang="en-US" i="1" dirty="0"/>
              <a:t>dedication to necessitous chores without interlude of hedonist diversion renders John an unresponsive fellow</a:t>
            </a:r>
          </a:p>
          <a:p>
            <a:endParaRPr lang="en-US" i="1" dirty="0" smtClean="0"/>
          </a:p>
          <a:p>
            <a:r>
              <a:rPr lang="en-US" i="1" dirty="0"/>
              <a:t>All work and no play makes John a dull boy.</a:t>
            </a:r>
          </a:p>
          <a:p>
            <a:endParaRPr lang="th-TH" dirty="0"/>
          </a:p>
        </p:txBody>
      </p:sp>
    </p:spTree>
    <p:extLst>
      <p:ext uri="{BB962C8B-B14F-4D97-AF65-F5344CB8AC3E}">
        <p14:creationId xmlns:p14="http://schemas.microsoft.com/office/powerpoint/2010/main" val="2467124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Inflated language</a:t>
            </a:r>
            <a:endParaRPr lang="th-TH" dirty="0"/>
          </a:p>
        </p:txBody>
      </p:sp>
      <p:sp>
        <p:nvSpPr>
          <p:cNvPr id="3" name="Content Placeholder 2"/>
          <p:cNvSpPr>
            <a:spLocks noGrp="1"/>
          </p:cNvSpPr>
          <p:nvPr>
            <p:ph idx="1"/>
          </p:nvPr>
        </p:nvSpPr>
        <p:spPr/>
        <p:txBody>
          <a:bodyPr/>
          <a:lstStyle/>
          <a:p>
            <a:endParaRPr lang="en-US" dirty="0" smtClean="0"/>
          </a:p>
          <a:p>
            <a:r>
              <a:rPr lang="en-US" i="1" dirty="0" smtClean="0"/>
              <a:t>used car &gt; </a:t>
            </a:r>
            <a:r>
              <a:rPr lang="en-US" i="1" dirty="0"/>
              <a:t>pre-owned car</a:t>
            </a:r>
            <a:r>
              <a:rPr lang="en-US" dirty="0"/>
              <a:t> </a:t>
            </a:r>
            <a:endParaRPr lang="en-US" dirty="0" smtClean="0"/>
          </a:p>
          <a:p>
            <a:endParaRPr lang="en-US" dirty="0" smtClean="0"/>
          </a:p>
          <a:p>
            <a:r>
              <a:rPr lang="en-US" i="1" dirty="0" smtClean="0"/>
              <a:t>Junkyard</a:t>
            </a:r>
            <a:r>
              <a:rPr lang="en-US" dirty="0" smtClean="0"/>
              <a:t> &gt; </a:t>
            </a:r>
            <a:r>
              <a:rPr lang="en-US" i="1" dirty="0" smtClean="0"/>
              <a:t>re-utilization </a:t>
            </a:r>
            <a:r>
              <a:rPr lang="en-US" i="1" dirty="0"/>
              <a:t>marketing </a:t>
            </a:r>
            <a:r>
              <a:rPr lang="en-US" i="1" dirty="0" smtClean="0"/>
              <a:t>yard</a:t>
            </a:r>
            <a:endParaRPr lang="th-TH" dirty="0"/>
          </a:p>
        </p:txBody>
      </p:sp>
    </p:spTree>
    <p:extLst>
      <p:ext uri="{BB962C8B-B14F-4D97-AF65-F5344CB8AC3E}">
        <p14:creationId xmlns:p14="http://schemas.microsoft.com/office/powerpoint/2010/main" val="3622502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h-TH"/>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6812594"/>
              </p:ext>
            </p:extLst>
          </p:nvPr>
        </p:nvGraphicFramePr>
        <p:xfrm>
          <a:off x="179512" y="116632"/>
          <a:ext cx="8208912" cy="6624736"/>
        </p:xfrm>
        <a:graphic>
          <a:graphicData uri="http://schemas.openxmlformats.org/drawingml/2006/table">
            <a:tbl>
              <a:tblPr firstRow="1" firstCol="1" bandRow="1">
                <a:tableStyleId>{5C22544A-7EE6-4342-B048-85BDC9FD1C3A}</a:tableStyleId>
              </a:tblPr>
              <a:tblGrid>
                <a:gridCol w="4104456"/>
                <a:gridCol w="4104456"/>
              </a:tblGrid>
              <a:tr h="6624736">
                <a:tc>
                  <a:txBody>
                    <a:bodyPr/>
                    <a:lstStyle/>
                    <a:p>
                      <a:pPr algn="ctr">
                        <a:lnSpc>
                          <a:spcPct val="200000"/>
                        </a:lnSpc>
                        <a:spcAft>
                          <a:spcPts val="0"/>
                        </a:spcAft>
                      </a:pPr>
                      <a:r>
                        <a:rPr lang="en-US" sz="2400" dirty="0">
                          <a:effectLst/>
                        </a:rPr>
                        <a:t>For everywhere we look, there is work to be done, </a:t>
                      </a:r>
                      <a:r>
                        <a:rPr lang="en-US" sz="2400" dirty="0">
                          <a:solidFill>
                            <a:srgbClr val="FFC000"/>
                          </a:solidFill>
                          <a:effectLst/>
                        </a:rPr>
                        <a:t>The state of the economy calls for action, bold and swift, </a:t>
                      </a:r>
                      <a:r>
                        <a:rPr lang="en-US" sz="2400" dirty="0">
                          <a:effectLst/>
                        </a:rPr>
                        <a:t>and we will act -- not only to create new jobs, but to lay a new Foundation for growth.</a:t>
                      </a:r>
                      <a:endParaRPr lang="en-US" sz="1600" dirty="0">
                        <a:effectLst/>
                        <a:latin typeface="Calibri"/>
                      </a:endParaRPr>
                    </a:p>
                  </a:txBody>
                  <a:tcPr marL="68580" marR="68580" marT="0" marB="0"/>
                </a:tc>
                <a:tc>
                  <a:txBody>
                    <a:bodyPr/>
                    <a:lstStyle/>
                    <a:p>
                      <a:pPr algn="ctr">
                        <a:lnSpc>
                          <a:spcPct val="200000"/>
                        </a:lnSpc>
                        <a:spcAft>
                          <a:spcPts val="0"/>
                        </a:spcAft>
                      </a:pPr>
                      <a:r>
                        <a:rPr lang="th-TH" sz="2400" dirty="0">
                          <a:effectLst/>
                        </a:rPr>
                        <a:t>ทุกแห่งหนที่เราใฝ่หานั้นยังคงมีสิ่งที่ต้องทำ </a:t>
                      </a:r>
                      <a:r>
                        <a:rPr lang="th-TH" sz="2400" dirty="0">
                          <a:solidFill>
                            <a:srgbClr val="FFC000"/>
                          </a:solidFill>
                          <a:effectLst/>
                        </a:rPr>
                        <a:t>สภาพทางเศรษฐกิจต้องการให้มีการลงมือกระทำอย่างแข็งขันและรวดเร็ว </a:t>
                      </a:r>
                      <a:r>
                        <a:rPr lang="th-TH" sz="2400" dirty="0">
                          <a:effectLst/>
                        </a:rPr>
                        <a:t>ซึ่งเราก็จะทำ ไม่เพียงแต่เพื่อสร้างงานใหม่ๆ แต่เพื่อวางรากฐานใหม่เพื่อการเจริญเติบโต</a:t>
                      </a:r>
                      <a:endParaRPr lang="en-US" sz="1600" dirty="0">
                        <a:effectLst/>
                        <a:latin typeface="Calibri"/>
                      </a:endParaRPr>
                    </a:p>
                  </a:txBody>
                  <a:tcPr marL="68580" marR="68580" marT="0" marB="0"/>
                </a:tc>
              </a:tr>
            </a:tbl>
          </a:graphicData>
        </a:graphic>
      </p:graphicFrame>
    </p:spTree>
    <p:extLst>
      <p:ext uri="{BB962C8B-B14F-4D97-AF65-F5344CB8AC3E}">
        <p14:creationId xmlns:p14="http://schemas.microsoft.com/office/powerpoint/2010/main" val="644513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478918779"/>
              </p:ext>
            </p:extLst>
          </p:nvPr>
        </p:nvGraphicFramePr>
        <p:xfrm>
          <a:off x="107504" y="116632"/>
          <a:ext cx="8280920" cy="6624736"/>
        </p:xfrm>
        <a:graphic>
          <a:graphicData uri="http://schemas.openxmlformats.org/drawingml/2006/table">
            <a:tbl>
              <a:tblPr firstRow="1" firstCol="1" bandRow="1">
                <a:tableStyleId>{5C22544A-7EE6-4342-B048-85BDC9FD1C3A}</a:tableStyleId>
              </a:tblPr>
              <a:tblGrid>
                <a:gridCol w="4140460"/>
                <a:gridCol w="4140460"/>
              </a:tblGrid>
              <a:tr h="6624736">
                <a:tc>
                  <a:txBody>
                    <a:bodyPr/>
                    <a:lstStyle/>
                    <a:p>
                      <a:pPr algn="ctr">
                        <a:lnSpc>
                          <a:spcPct val="200000"/>
                        </a:lnSpc>
                        <a:spcAft>
                          <a:spcPts val="0"/>
                        </a:spcAft>
                      </a:pPr>
                      <a:r>
                        <a:rPr lang="en-US" sz="2800" dirty="0">
                          <a:effectLst/>
                        </a:rPr>
                        <a:t>Now is the time to change racial injustice to </a:t>
                      </a:r>
                      <a:r>
                        <a:rPr lang="en-US" sz="2800" dirty="0">
                          <a:solidFill>
                            <a:srgbClr val="FFC000"/>
                          </a:solidFill>
                          <a:effectLst/>
                        </a:rPr>
                        <a:t>the solid rock of brotherhood</a:t>
                      </a:r>
                      <a:r>
                        <a:rPr lang="en-US" sz="2800" dirty="0">
                          <a:effectLst/>
                        </a:rPr>
                        <a:t>. Now is the time to make justice ring out for </a:t>
                      </a:r>
                      <a:r>
                        <a:rPr lang="en-US" sz="2800" dirty="0">
                          <a:solidFill>
                            <a:srgbClr val="C00000"/>
                          </a:solidFill>
                          <a:effectLst/>
                        </a:rPr>
                        <a:t>all of God's children.</a:t>
                      </a:r>
                      <a:endParaRPr lang="en-US" sz="1800" dirty="0">
                        <a:solidFill>
                          <a:srgbClr val="C00000"/>
                        </a:solidFill>
                        <a:effectLst/>
                        <a:latin typeface="Calibri"/>
                      </a:endParaRPr>
                    </a:p>
                  </a:txBody>
                  <a:tcPr marL="68580" marR="68580" marT="0" marB="0"/>
                </a:tc>
                <a:tc>
                  <a:txBody>
                    <a:bodyPr/>
                    <a:lstStyle/>
                    <a:p>
                      <a:pPr algn="ctr">
                        <a:lnSpc>
                          <a:spcPct val="200000"/>
                        </a:lnSpc>
                        <a:spcAft>
                          <a:spcPts val="0"/>
                        </a:spcAft>
                      </a:pPr>
                      <a:r>
                        <a:rPr lang="th-TH" sz="2800" dirty="0">
                          <a:effectLst/>
                        </a:rPr>
                        <a:t>บัดนี้ถึงเวลาที่จะยกระดับชาติของเราจากหล่มปลักแห่ง</a:t>
                      </a:r>
                      <a:r>
                        <a:rPr lang="th-TH" sz="2800" dirty="0" err="1">
                          <a:effectLst/>
                        </a:rPr>
                        <a:t>ความอ</a:t>
                      </a:r>
                      <a:r>
                        <a:rPr lang="th-TH" sz="2800" dirty="0">
                          <a:effectLst/>
                        </a:rPr>
                        <a:t>ยุติธรรมทางเชื้อชาติไปยัง</a:t>
                      </a:r>
                      <a:r>
                        <a:rPr lang="th-TH" sz="2800" dirty="0">
                          <a:solidFill>
                            <a:srgbClr val="FFC000"/>
                          </a:solidFill>
                          <a:effectLst/>
                        </a:rPr>
                        <a:t>ภูผาแกร่งแห่งภราดรภาพ</a:t>
                      </a:r>
                      <a:r>
                        <a:rPr lang="th-TH" sz="2800" dirty="0">
                          <a:effectLst/>
                        </a:rPr>
                        <a:t> บัดนี้ถึงเวลาที่จะทำให้ความยุติธรรมกลายเป็นความจริงสำหรับ</a:t>
                      </a:r>
                      <a:r>
                        <a:rPr lang="th-TH" sz="2800" dirty="0">
                          <a:solidFill>
                            <a:srgbClr val="C00000"/>
                          </a:solidFill>
                          <a:effectLst/>
                        </a:rPr>
                        <a:t>บุตรธิดาแห่งพระผู้เป็นเจ้าทุกผู้ทุกนาม</a:t>
                      </a:r>
                      <a:endParaRPr lang="en-US" sz="1800" dirty="0">
                        <a:solidFill>
                          <a:srgbClr val="C00000"/>
                        </a:solidFill>
                        <a:effectLst/>
                        <a:latin typeface="Calibri"/>
                      </a:endParaRPr>
                    </a:p>
                  </a:txBody>
                  <a:tcPr marL="68580" marR="68580" marT="0" marB="0"/>
                </a:tc>
              </a:tr>
            </a:tbl>
          </a:graphicData>
        </a:graphic>
      </p:graphicFrame>
    </p:spTree>
    <p:extLst>
      <p:ext uri="{BB962C8B-B14F-4D97-AF65-F5344CB8AC3E}">
        <p14:creationId xmlns:p14="http://schemas.microsoft.com/office/powerpoint/2010/main" val="32784800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h-TH"/>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61517348"/>
              </p:ext>
            </p:extLst>
          </p:nvPr>
        </p:nvGraphicFramePr>
        <p:xfrm>
          <a:off x="107504" y="116632"/>
          <a:ext cx="8280920" cy="6624736"/>
        </p:xfrm>
        <a:graphic>
          <a:graphicData uri="http://schemas.openxmlformats.org/drawingml/2006/table">
            <a:tbl>
              <a:tblPr firstRow="1" firstCol="1" bandRow="1">
                <a:tableStyleId>{5C22544A-7EE6-4342-B048-85BDC9FD1C3A}</a:tableStyleId>
              </a:tblPr>
              <a:tblGrid>
                <a:gridCol w="4140460"/>
                <a:gridCol w="4140460"/>
              </a:tblGrid>
              <a:tr h="6624736">
                <a:tc>
                  <a:txBody>
                    <a:bodyPr/>
                    <a:lstStyle/>
                    <a:p>
                      <a:pPr algn="ctr">
                        <a:lnSpc>
                          <a:spcPct val="200000"/>
                        </a:lnSpc>
                        <a:spcAft>
                          <a:spcPts val="0"/>
                        </a:spcAft>
                      </a:pPr>
                      <a:r>
                        <a:rPr lang="en-US" sz="2400" dirty="0">
                          <a:effectLst/>
                        </a:rPr>
                        <a:t>Whoever opposed this concept or tried to prove his viewpoint, and </a:t>
                      </a:r>
                      <a:r>
                        <a:rPr lang="en-US" sz="2400" dirty="0">
                          <a:solidFill>
                            <a:srgbClr val="FFC000"/>
                          </a:solidFill>
                          <a:effectLst/>
                        </a:rPr>
                        <a:t>the correctness of his position-was doomed to removal from the leading collective</a:t>
                      </a:r>
                      <a:r>
                        <a:rPr lang="en-US" sz="2400" dirty="0">
                          <a:effectLst/>
                        </a:rPr>
                        <a:t> and to subsequent moral and physical annihilation</a:t>
                      </a:r>
                      <a:endParaRPr lang="en-US" sz="1600" dirty="0">
                        <a:effectLst/>
                        <a:latin typeface="Calibri"/>
                      </a:endParaRPr>
                    </a:p>
                  </a:txBody>
                  <a:tcPr marL="68580" marR="68580" marT="0" marB="0"/>
                </a:tc>
                <a:tc>
                  <a:txBody>
                    <a:bodyPr/>
                    <a:lstStyle/>
                    <a:p>
                      <a:pPr algn="ctr">
                        <a:lnSpc>
                          <a:spcPct val="200000"/>
                        </a:lnSpc>
                        <a:spcAft>
                          <a:spcPts val="0"/>
                        </a:spcAft>
                      </a:pPr>
                      <a:r>
                        <a:rPr lang="th-TH" sz="2400" dirty="0">
                          <a:effectLst/>
                        </a:rPr>
                        <a:t>ใครก็ตามที่คัดค้านแนวคิดหรือพยายามพิสูจน์มุมมองและความถูกต้องของความคิดของตนเอง </a:t>
                      </a:r>
                      <a:r>
                        <a:rPr lang="th-TH" sz="2400" dirty="0">
                          <a:solidFill>
                            <a:srgbClr val="FFC000"/>
                          </a:solidFill>
                          <a:effectLst/>
                        </a:rPr>
                        <a:t>ก็จะประสบเคราะห์กรรมแห่งการถูกกำจัดออกจากแนวร่วมผู้นำ</a:t>
                      </a:r>
                      <a:r>
                        <a:rPr lang="th-TH" sz="2400" dirty="0">
                          <a:effectLst/>
                        </a:rPr>
                        <a:t>และถูกทำลายทั้งทางกายและทางขวัญกำลังใจในเวลาต่อมา</a:t>
                      </a:r>
                      <a:endParaRPr lang="en-US" sz="1600" dirty="0">
                        <a:effectLst/>
                        <a:latin typeface="Calibri"/>
                      </a:endParaRPr>
                    </a:p>
                  </a:txBody>
                  <a:tcPr marL="68580" marR="68580" marT="0" marB="0"/>
                </a:tc>
              </a:tr>
            </a:tbl>
          </a:graphicData>
        </a:graphic>
      </p:graphicFrame>
    </p:spTree>
    <p:extLst>
      <p:ext uri="{BB962C8B-B14F-4D97-AF65-F5344CB8AC3E}">
        <p14:creationId xmlns:p14="http://schemas.microsoft.com/office/powerpoint/2010/main" val="126727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h-TH"/>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29842383"/>
              </p:ext>
            </p:extLst>
          </p:nvPr>
        </p:nvGraphicFramePr>
        <p:xfrm>
          <a:off x="107504" y="116632"/>
          <a:ext cx="8280920" cy="6624736"/>
        </p:xfrm>
        <a:graphic>
          <a:graphicData uri="http://schemas.openxmlformats.org/drawingml/2006/table">
            <a:tbl>
              <a:tblPr firstRow="1" firstCol="1" bandRow="1">
                <a:tableStyleId>{5C22544A-7EE6-4342-B048-85BDC9FD1C3A}</a:tableStyleId>
              </a:tblPr>
              <a:tblGrid>
                <a:gridCol w="4140460"/>
                <a:gridCol w="4140460"/>
              </a:tblGrid>
              <a:tr h="6624736">
                <a:tc>
                  <a:txBody>
                    <a:bodyPr/>
                    <a:lstStyle/>
                    <a:p>
                      <a:pPr algn="ctr">
                        <a:lnSpc>
                          <a:spcPct val="200000"/>
                        </a:lnSpc>
                        <a:spcAft>
                          <a:spcPts val="0"/>
                        </a:spcAft>
                      </a:pPr>
                      <a:r>
                        <a:rPr lang="en-US" sz="1800" dirty="0">
                          <a:effectLst/>
                        </a:rPr>
                        <a:t>… in the relationship between Germany and Poland that </a:t>
                      </a:r>
                      <a:r>
                        <a:rPr lang="en-US" sz="1800" dirty="0">
                          <a:solidFill>
                            <a:srgbClr val="FFC000"/>
                          </a:solidFill>
                          <a:effectLst/>
                        </a:rPr>
                        <a:t>shall ensure a peaceful co-existence.</a:t>
                      </a:r>
                      <a:r>
                        <a:rPr lang="en-US" sz="1800" dirty="0">
                          <a:effectLst/>
                        </a:rPr>
                        <a:t> In this I am resolved to continue </a:t>
                      </a:r>
                      <a:r>
                        <a:rPr lang="en-US" sz="1800" dirty="0">
                          <a:solidFill>
                            <a:srgbClr val="C00000"/>
                          </a:solidFill>
                          <a:effectLst/>
                        </a:rPr>
                        <a:t>to fight until either the present Polish government is willing to continue to bring about this change </a:t>
                      </a:r>
                      <a:r>
                        <a:rPr lang="en-US" sz="1800" dirty="0">
                          <a:effectLst/>
                        </a:rPr>
                        <a:t>or until another Polish Government is ready to do so. </a:t>
                      </a:r>
                      <a:r>
                        <a:rPr lang="en-US" sz="1800" dirty="0">
                          <a:solidFill>
                            <a:srgbClr val="FFFF00"/>
                          </a:solidFill>
                          <a:effectLst/>
                        </a:rPr>
                        <a:t>I am resolved to remove from the German frontiers the element of uncertainty</a:t>
                      </a:r>
                      <a:r>
                        <a:rPr lang="en-US" sz="1800" dirty="0">
                          <a:effectLst/>
                        </a:rPr>
                        <a:t>, the everlasting atmosphere of conditions resembling civil war</a:t>
                      </a:r>
                      <a:endParaRPr lang="en-US" sz="1200" dirty="0">
                        <a:effectLst/>
                        <a:latin typeface="Calibri"/>
                      </a:endParaRPr>
                    </a:p>
                  </a:txBody>
                  <a:tcPr marL="68580" marR="68580" marT="0" marB="0"/>
                </a:tc>
                <a:tc>
                  <a:txBody>
                    <a:bodyPr/>
                    <a:lstStyle/>
                    <a:p>
                      <a:pPr algn="ctr">
                        <a:lnSpc>
                          <a:spcPct val="200000"/>
                        </a:lnSpc>
                        <a:spcAft>
                          <a:spcPts val="0"/>
                        </a:spcAft>
                      </a:pPr>
                      <a:r>
                        <a:rPr lang="en-US" sz="2000" dirty="0">
                          <a:effectLst/>
                        </a:rPr>
                        <a:t>… </a:t>
                      </a:r>
                      <a:r>
                        <a:rPr lang="th-TH" sz="2000" dirty="0">
                          <a:effectLst/>
                        </a:rPr>
                        <a:t>ในความสัมพันธ์ระหว่างเยอรมนีและโปแลนด์ ซึ่ง</a:t>
                      </a:r>
                      <a:r>
                        <a:rPr lang="th-TH" sz="2000" dirty="0">
                          <a:solidFill>
                            <a:srgbClr val="FFC000"/>
                          </a:solidFill>
                          <a:effectLst/>
                        </a:rPr>
                        <a:t>จะรับประกันให้เกิดสันติภาพร่วมกัน </a:t>
                      </a:r>
                      <a:r>
                        <a:rPr lang="th-TH" sz="2000" dirty="0">
                          <a:effectLst/>
                        </a:rPr>
                        <a:t>ในเรื่องนี้ </a:t>
                      </a:r>
                      <a:r>
                        <a:rPr lang="th-TH" sz="2000" dirty="0">
                          <a:solidFill>
                            <a:srgbClr val="C00000"/>
                          </a:solidFill>
                          <a:effectLst/>
                        </a:rPr>
                        <a:t>ข้าพเจ้าได้ตัดสินใจจะต่อสู้ต่อไปจนกว่ารัฐบาลโปแลนด์ปัจจุบันจะหันมายอมรับการเปลี่ยนแปลงนี้ </a:t>
                      </a:r>
                      <a:r>
                        <a:rPr lang="th-TH" sz="2000" dirty="0">
                          <a:effectLst/>
                        </a:rPr>
                        <a:t>หรือจนกว่ารัฐบาลโปแลนด์ชุดอื่นจะทำเช่นนั้น </a:t>
                      </a:r>
                      <a:r>
                        <a:rPr lang="th-TH" sz="2000" dirty="0">
                          <a:solidFill>
                            <a:srgbClr val="FFFF00"/>
                          </a:solidFill>
                          <a:effectLst/>
                        </a:rPr>
                        <a:t>ข้าพเจ้าตัดสินใจจะกำจัดความไม่แน่นอน</a:t>
                      </a:r>
                      <a:r>
                        <a:rPr lang="th-TH" sz="2000" dirty="0">
                          <a:effectLst/>
                        </a:rPr>
                        <a:t>และบรรยากาศที่อยู่ในสภาพเหมือนกับสงครามกลางเมืองอันเรื้อรังให้หมดไปจากชายแดนเยอรมนี</a:t>
                      </a:r>
                      <a:endParaRPr lang="en-US" sz="1400" dirty="0">
                        <a:effectLst/>
                        <a:latin typeface="Calibri"/>
                      </a:endParaRPr>
                    </a:p>
                  </a:txBody>
                  <a:tcPr marL="68580" marR="68580" marT="0" marB="0"/>
                </a:tc>
              </a:tr>
            </a:tbl>
          </a:graphicData>
        </a:graphic>
      </p:graphicFrame>
    </p:spTree>
    <p:extLst>
      <p:ext uri="{BB962C8B-B14F-4D97-AF65-F5344CB8AC3E}">
        <p14:creationId xmlns:p14="http://schemas.microsoft.com/office/powerpoint/2010/main" val="19234719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170</TotalTime>
  <Words>1087</Words>
  <Application>Microsoft Office PowerPoint</Application>
  <PresentationFormat>On-screen Show (4:3)</PresentationFormat>
  <Paragraphs>47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Adjacency</vt:lpstr>
      <vt:lpstr>Doublespeak</vt:lpstr>
      <vt:lpstr>Euphemisms</vt:lpstr>
      <vt:lpstr>Jargon</vt:lpstr>
      <vt:lpstr>Bureaucratese / Gobbledygook</vt:lpstr>
      <vt:lpstr>Inflated language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Doublespeak</dc:title>
  <dc:creator>Beam</dc:creator>
  <cp:lastModifiedBy>Beam</cp:lastModifiedBy>
  <cp:revision>7</cp:revision>
  <dcterms:created xsi:type="dcterms:W3CDTF">2015-11-25T03:28:12Z</dcterms:created>
  <dcterms:modified xsi:type="dcterms:W3CDTF">2015-11-25T13:57:07Z</dcterms:modified>
</cp:coreProperties>
</file>