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embeddedFontLst>
    <p:embeddedFont>
      <p:font typeface="Oswald" panose="020B0604020202020204" charset="0"/>
      <p:regular r:id="rId29"/>
      <p:bold r:id="rId30"/>
    </p:embeddedFont>
    <p:embeddedFont>
      <p:font typeface="Montserrat" panose="020B0604020202020204" charset="0"/>
      <p:regular r:id="rId31"/>
      <p:bold r:id="rId32"/>
    </p:embeddedFont>
    <p:embeddedFont>
      <p:font typeface="Playfair Display"/>
      <p:regular r:id="rId33"/>
      <p:bold r:id="rId34"/>
      <p:italic r:id="rId35"/>
      <p:boldItalic r:id="rId36"/>
    </p:embeddedFont>
    <p:embeddedFont>
      <p:font typeface="Century Gothic" panose="020B0502020202020204" pitchFamily="34" charset="0"/>
      <p:regular r:id="rId37"/>
      <p:bold r:id="rId38"/>
      <p:italic r:id="rId39"/>
      <p:boldItalic r:id="rId4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1.fntdata"/><Relationship Id="rId21" Type="http://schemas.openxmlformats.org/officeDocument/2006/relationships/slide" Target="slides/slide20.xml"/><Relationship Id="rId34" Type="http://schemas.openxmlformats.org/officeDocument/2006/relationships/font" Target="fonts/font6.fntdata"/><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font" Target="fonts/font9.fntdata"/><Relationship Id="rId40"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font" Target="fonts/font7.fntdata"/><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15038701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48640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71144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314887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766343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155704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288655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667288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290659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567497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074850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017509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23164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endParaRPr sz="1200" b="1">
              <a:solidFill>
                <a:schemeClr val="dk2"/>
              </a:solidFill>
            </a:endParaRPr>
          </a:p>
          <a:p>
            <a:pPr lvl="0">
              <a:lnSpc>
                <a:spcPct val="115000"/>
              </a:lnSpc>
              <a:spcBef>
                <a:spcPts val="0"/>
              </a:spcBef>
              <a:spcAft>
                <a:spcPts val="1600"/>
              </a:spcAft>
              <a:buClr>
                <a:schemeClr val="dk2"/>
              </a:buClr>
              <a:buSzPct val="91666"/>
              <a:buFont typeface="Arial"/>
              <a:buNone/>
            </a:pPr>
            <a:endParaRPr sz="1200" b="1">
              <a:solidFill>
                <a:schemeClr val="dk2"/>
              </a:solidFill>
            </a:endParaRPr>
          </a:p>
          <a:p>
            <a:pPr lvl="0">
              <a:spcBef>
                <a:spcPts val="0"/>
              </a:spcBef>
              <a:buNone/>
            </a:pPr>
            <a:endParaRPr/>
          </a:p>
        </p:txBody>
      </p:sp>
    </p:spTree>
    <p:extLst>
      <p:ext uri="{BB962C8B-B14F-4D97-AF65-F5344CB8AC3E}">
        <p14:creationId xmlns:p14="http://schemas.microsoft.com/office/powerpoint/2010/main" val="7570348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6" name="Shape 2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endParaRPr sz="1200" b="1">
              <a:solidFill>
                <a:schemeClr val="dk2"/>
              </a:solidFill>
            </a:endParaRPr>
          </a:p>
          <a:p>
            <a:pPr lvl="0" rtl="0">
              <a:lnSpc>
                <a:spcPct val="115000"/>
              </a:lnSpc>
              <a:spcBef>
                <a:spcPts val="0"/>
              </a:spcBef>
              <a:spcAft>
                <a:spcPts val="1600"/>
              </a:spcAft>
              <a:buClr>
                <a:schemeClr val="dk2"/>
              </a:buClr>
              <a:buSzPct val="91666"/>
              <a:buFont typeface="Arial"/>
              <a:buNone/>
            </a:pPr>
            <a:endParaRPr sz="1200" b="1">
              <a:solidFill>
                <a:schemeClr val="dk2"/>
              </a:solidFill>
            </a:endParaRPr>
          </a:p>
          <a:p>
            <a:pPr lvl="0" rtl="0">
              <a:spcBef>
                <a:spcPts val="0"/>
              </a:spcBef>
              <a:buNone/>
            </a:pPr>
            <a:endParaRPr/>
          </a:p>
        </p:txBody>
      </p:sp>
    </p:spTree>
    <p:extLst>
      <p:ext uri="{BB962C8B-B14F-4D97-AF65-F5344CB8AC3E}">
        <p14:creationId xmlns:p14="http://schemas.microsoft.com/office/powerpoint/2010/main" val="277275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5" name="Shape 22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346727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3" name="Shape 2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311150">
              <a:lnSpc>
                <a:spcPct val="200000"/>
              </a:lnSpc>
              <a:spcBef>
                <a:spcPts val="0"/>
              </a:spcBef>
              <a:buClr>
                <a:schemeClr val="dk2"/>
              </a:buClr>
              <a:buSzPct val="100000"/>
              <a:buFont typeface="Times New Roman"/>
              <a:buAutoNum type="arabicPeriod"/>
            </a:pPr>
            <a:r>
              <a:rPr lang="en" sz="1300">
                <a:solidFill>
                  <a:schemeClr val="dk2"/>
                </a:solidFill>
                <a:latin typeface="Times New Roman"/>
                <a:ea typeface="Times New Roman"/>
                <a:cs typeface="Times New Roman"/>
                <a:sym typeface="Times New Roman"/>
              </a:rPr>
              <a:t>(When the SL was translated into Thai, it had to change to Thai context as well. So, the world “old man” was changed to “คุณปู่” or “grandpa” because in Thai culture, Thai people would call people like they are in the family.)</a:t>
            </a:r>
          </a:p>
          <a:p>
            <a:pPr lvl="0" rtl="0">
              <a:spcBef>
                <a:spcPts val="0"/>
              </a:spcBef>
              <a:buNone/>
            </a:pPr>
            <a:endParaRPr/>
          </a:p>
        </p:txBody>
      </p:sp>
    </p:spTree>
    <p:extLst>
      <p:ext uri="{BB962C8B-B14F-4D97-AF65-F5344CB8AC3E}">
        <p14:creationId xmlns:p14="http://schemas.microsoft.com/office/powerpoint/2010/main" val="3644589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1" name="Shape 2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0253678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9" name="Shape 24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2"/>
              </a:buClr>
              <a:buSzPct val="100000"/>
              <a:buFont typeface="Arial"/>
              <a:buNone/>
            </a:pPr>
            <a:r>
              <a:rPr lang="en">
                <a:solidFill>
                  <a:schemeClr val="dk2"/>
                </a:solidFill>
              </a:rPr>
              <a:t>ต้นฉบับมีเนื้อหาเกี่ยวกับการอ้างอิงทางวัฒนธรรม โดยใช้เนื้อเรื่อง</a:t>
            </a:r>
          </a:p>
          <a:p>
            <a:pPr lvl="0">
              <a:spcBef>
                <a:spcPts val="0"/>
              </a:spcBef>
              <a:buClr>
                <a:schemeClr val="dk2"/>
              </a:buClr>
              <a:buSzPct val="100000"/>
              <a:buFont typeface="Arial"/>
              <a:buNone/>
            </a:pPr>
            <a:r>
              <a:rPr lang="en">
                <a:solidFill>
                  <a:schemeClr val="dk2"/>
                </a:solidFill>
              </a:rPr>
              <a:t>จากวรรณกรรมไทยเรื่อง พระร่วง มาใช้ในการเล่นอารมณ์ขันของการเล่นคำ ซึ่ง พระร่วง</a:t>
            </a:r>
          </a:p>
          <a:p>
            <a:pPr lvl="0">
              <a:spcBef>
                <a:spcPts val="0"/>
              </a:spcBef>
              <a:buClr>
                <a:schemeClr val="dk2"/>
              </a:buClr>
              <a:buSzPct val="100000"/>
              <a:buFont typeface="Arial"/>
              <a:buNone/>
            </a:pPr>
            <a:r>
              <a:rPr lang="en">
                <a:solidFill>
                  <a:schemeClr val="dk2"/>
                </a:solidFill>
              </a:rPr>
              <a:t>เป็นเรื่องของชาวขอมที่มีความสามารถในการดำดินและออกตามหาพระสงฆ์ที่มีชื่อว่า “ร่วง”</a:t>
            </a:r>
          </a:p>
          <a:p>
            <a:pPr lvl="0">
              <a:spcBef>
                <a:spcPts val="0"/>
              </a:spcBef>
              <a:buClr>
                <a:schemeClr val="dk2"/>
              </a:buClr>
              <a:buSzPct val="100000"/>
              <a:buFont typeface="Arial"/>
              <a:buNone/>
            </a:pPr>
            <a:r>
              <a:rPr lang="en">
                <a:solidFill>
                  <a:schemeClr val="dk2"/>
                </a:solidFill>
              </a:rPr>
              <a:t>ทั้งนี้ มุกตลกในต้นฉบับนี้เป็นการผสมมุกตลกเกี่ยวกับการตามหาพระร่วงกับมุกตลกที่มีตัว</a:t>
            </a:r>
          </a:p>
          <a:p>
            <a:pPr lvl="0">
              <a:spcBef>
                <a:spcPts val="0"/>
              </a:spcBef>
              <a:buClr>
                <a:schemeClr val="dk2"/>
              </a:buClr>
              <a:buSzPct val="100000"/>
              <a:buFont typeface="Arial"/>
              <a:buNone/>
            </a:pPr>
            <a:r>
              <a:rPr lang="en">
                <a:solidFill>
                  <a:schemeClr val="dk2"/>
                </a:solidFill>
              </a:rPr>
              <a:t>ละครตกหน้าผาในหลายรูปแบบ ซึ่งทั้งสองมุกตลกนี้เป็นมุกตลกที่มักใช้บ่อยครั้งในมหา</a:t>
            </a:r>
          </a:p>
          <a:p>
            <a:pPr lvl="0">
              <a:spcBef>
                <a:spcPts val="0"/>
              </a:spcBef>
              <a:buClr>
                <a:schemeClr val="dk2"/>
              </a:buClr>
              <a:buSzPct val="100000"/>
              <a:buFont typeface="Arial"/>
              <a:buNone/>
            </a:pPr>
            <a:r>
              <a:rPr lang="en">
                <a:solidFill>
                  <a:schemeClr val="dk2"/>
                </a:solidFill>
              </a:rPr>
              <a:t>สนุกและขายหัวเราะ และในต้นฉบับนี้ได้เพิ่มมุกตลกประเภทการเล่นคำเข้ามาด้วย โดยนำชื่อ</a:t>
            </a:r>
          </a:p>
          <a:p>
            <a:pPr lvl="0">
              <a:spcBef>
                <a:spcPts val="0"/>
              </a:spcBef>
              <a:buClr>
                <a:schemeClr val="dk2"/>
              </a:buClr>
              <a:buSzPct val="100000"/>
              <a:buFont typeface="Arial"/>
              <a:buNone/>
            </a:pPr>
            <a:r>
              <a:rPr lang="en">
                <a:solidFill>
                  <a:schemeClr val="dk2"/>
                </a:solidFill>
              </a:rPr>
              <a:t>พระ “ร่วง” มาเล่นคำในความหมายตรงตามตัวอักษรคือ การร่วงหล่น และนำคำว่า “คน” มา</a:t>
            </a:r>
          </a:p>
          <a:p>
            <a:pPr lvl="0">
              <a:spcBef>
                <a:spcPts val="0"/>
              </a:spcBef>
              <a:buClr>
                <a:schemeClr val="dk2"/>
              </a:buClr>
              <a:buSzPct val="100000"/>
              <a:buFont typeface="Arial"/>
              <a:buNone/>
            </a:pPr>
            <a:r>
              <a:rPr lang="en">
                <a:solidFill>
                  <a:schemeClr val="dk2"/>
                </a:solidFill>
              </a:rPr>
              <a:t>เล่นคำโดยให้มีความหมายสัมพันธ์กับคำว่า “พระ” ทั้งนี้ ผู้วิจัยไม่สามารถแปลการเล่นคำ</a:t>
            </a:r>
          </a:p>
          <a:p>
            <a:pPr lvl="0">
              <a:spcBef>
                <a:spcPts val="0"/>
              </a:spcBef>
              <a:buClr>
                <a:schemeClr val="dk2"/>
              </a:buClr>
              <a:buSzPct val="100000"/>
              <a:buFont typeface="Arial"/>
              <a:buNone/>
            </a:pPr>
            <a:r>
              <a:rPr lang="en">
                <a:solidFill>
                  <a:schemeClr val="dk2"/>
                </a:solidFill>
              </a:rPr>
              <a:t>ดังกล่าวแบบตรงตัวได้ เนื่องจากหากแปลการเล่นคำโดยถ่ายอักษรคำว่า “ร่วง” ใน “พระร่วง”</a:t>
            </a:r>
          </a:p>
          <a:p>
            <a:pPr lvl="0">
              <a:spcBef>
                <a:spcPts val="0"/>
              </a:spcBef>
              <a:buClr>
                <a:schemeClr val="dk2"/>
              </a:buClr>
              <a:buSzPct val="100000"/>
              <a:buFont typeface="Arial"/>
              <a:buNone/>
            </a:pPr>
            <a:r>
              <a:rPr lang="en">
                <a:solidFill>
                  <a:schemeClr val="dk2"/>
                </a:solidFill>
              </a:rPr>
              <a:t>ว่า Monk Ruang ผู้อ่านฉบับแปลซึ่งไม่รู้จักวรรณกรรมเรื่อง พระร่วง จะไม่เข้าใจมุกตลก</a:t>
            </a:r>
          </a:p>
          <a:p>
            <a:pPr lvl="0">
              <a:spcBef>
                <a:spcPts val="0"/>
              </a:spcBef>
              <a:buClr>
                <a:schemeClr val="dk2"/>
              </a:buClr>
              <a:buSzPct val="100000"/>
              <a:buFont typeface="Arial"/>
              <a:buNone/>
            </a:pPr>
            <a:r>
              <a:rPr lang="en">
                <a:solidFill>
                  <a:schemeClr val="dk2"/>
                </a:solidFill>
              </a:rPr>
              <a:t>ดังกล่าว และผู้วิจัยจะไม่สามารถรักษาวิธีการเล่นคำระหว่าง “พระร่วง” กับ “คนร่วง” ได้ตาม</a:t>
            </a:r>
          </a:p>
          <a:p>
            <a:pPr lvl="0">
              <a:spcBef>
                <a:spcPts val="0"/>
              </a:spcBef>
              <a:buClr>
                <a:schemeClr val="dk2"/>
              </a:buClr>
              <a:buSzPct val="100000"/>
              <a:buFont typeface="Arial"/>
              <a:buNone/>
            </a:pPr>
            <a:r>
              <a:rPr lang="en">
                <a:solidFill>
                  <a:schemeClr val="dk2"/>
                </a:solidFill>
              </a:rPr>
              <a:t>ต้นฉบับ</a:t>
            </a:r>
          </a:p>
          <a:p>
            <a:pPr lvl="0">
              <a:spcBef>
                <a:spcPts val="0"/>
              </a:spcBef>
              <a:buClr>
                <a:schemeClr val="dk2"/>
              </a:buClr>
              <a:buSzPct val="100000"/>
              <a:buFont typeface="Arial"/>
              <a:buNone/>
            </a:pPr>
            <a:r>
              <a:rPr lang="en">
                <a:solidFill>
                  <a:schemeClr val="dk2"/>
                </a:solidFill>
              </a:rPr>
              <a:t>ด้วยเหตุนี้ ผู้วิจัยจึงเปลี่ยนมาแปลการเล่นคำแบบเอาความแทน โดยแปล “พระร่วง”</a:t>
            </a:r>
          </a:p>
          <a:p>
            <a:pPr lvl="0">
              <a:spcBef>
                <a:spcPts val="0"/>
              </a:spcBef>
              <a:buClr>
                <a:schemeClr val="dk2"/>
              </a:buClr>
              <a:buSzPct val="100000"/>
              <a:buFont typeface="Arial"/>
              <a:buNone/>
            </a:pPr>
            <a:r>
              <a:rPr lang="en">
                <a:solidFill>
                  <a:schemeClr val="dk2"/>
                </a:solidFill>
              </a:rPr>
              <a:t>ว่า “a falling monk” และแปล “คนร่วง” ว่า “a falling man” ซึ่งวิธีการนี้ทำให้สามารถรักษา</a:t>
            </a:r>
          </a:p>
          <a:p>
            <a:pPr lvl="0">
              <a:spcBef>
                <a:spcPts val="0"/>
              </a:spcBef>
              <a:buClr>
                <a:schemeClr val="dk2"/>
              </a:buClr>
              <a:buSzPct val="100000"/>
              <a:buFont typeface="Arial"/>
              <a:buNone/>
            </a:pPr>
            <a:r>
              <a:rPr lang="en">
                <a:solidFill>
                  <a:schemeClr val="dk2"/>
                </a:solidFill>
              </a:rPr>
              <a:t>วิธีการเล่นคำได้ตามต้นฉบับ แต่อย่างไรก็ตาม ผู้อ่านฉบับแปลก็ยังไม่อาจเข้าใจมุกตลกใน</a:t>
            </a:r>
          </a:p>
          <a:p>
            <a:pPr lvl="0">
              <a:spcBef>
                <a:spcPts val="0"/>
              </a:spcBef>
              <a:buClr>
                <a:schemeClr val="dk2"/>
              </a:buClr>
              <a:buSzPct val="100000"/>
              <a:buFont typeface="Arial"/>
              <a:buNone/>
            </a:pPr>
            <a:r>
              <a:rPr lang="en">
                <a:solidFill>
                  <a:schemeClr val="dk2"/>
                </a:solidFill>
              </a:rPr>
              <a:t>วัฒนธรรมไทยได้ว่า ทำไมตัวละครขอมต้องตามหาพระที่ร่วงตกหน้าผา อีกทั้ง การแปล</a:t>
            </a:r>
          </a:p>
          <a:p>
            <a:pPr lvl="0">
              <a:spcBef>
                <a:spcPts val="0"/>
              </a:spcBef>
              <a:buClr>
                <a:schemeClr val="dk2"/>
              </a:buClr>
              <a:buSzPct val="100000"/>
              <a:buFont typeface="Arial"/>
              <a:buNone/>
            </a:pPr>
            <a:r>
              <a:rPr lang="en">
                <a:solidFill>
                  <a:schemeClr val="dk2"/>
                </a:solidFill>
              </a:rPr>
              <a:t>การ์ตูนขำขันยังไม่สามารถทำเชิงอรรถเพื่ออธิบายความหมายทางวัฒนธรรมให้ผู้อ่านฉบับ</a:t>
            </a:r>
          </a:p>
          <a:p>
            <a:pPr lvl="0">
              <a:spcBef>
                <a:spcPts val="0"/>
              </a:spcBef>
              <a:buClr>
                <a:schemeClr val="dk2"/>
              </a:buClr>
              <a:buSzPct val="100000"/>
              <a:buFont typeface="Arial"/>
              <a:buNone/>
            </a:pPr>
            <a:r>
              <a:rPr lang="en">
                <a:solidFill>
                  <a:schemeClr val="dk2"/>
                </a:solidFill>
              </a:rPr>
              <a:t>แปลเข้าใจได้ จึงทำให้ความต่างทางวัฒนธรรมเช่นนี้ ตัดทอนอารมณ์ขันของการเล่นคำของ</a:t>
            </a:r>
          </a:p>
          <a:p>
            <a:pPr lvl="0">
              <a:spcBef>
                <a:spcPts val="0"/>
              </a:spcBef>
              <a:buClr>
                <a:schemeClr val="dk2"/>
              </a:buClr>
              <a:buSzPct val="100000"/>
              <a:buFont typeface="Arial"/>
              <a:buNone/>
            </a:pPr>
            <a:r>
              <a:rPr lang="en">
                <a:solidFill>
                  <a:schemeClr val="dk2"/>
                </a:solidFill>
              </a:rPr>
              <a:t>ต้นฉบับออกจากฉบับแปล</a:t>
            </a:r>
          </a:p>
          <a:p>
            <a:pPr lvl="0">
              <a:spcBef>
                <a:spcPts val="0"/>
              </a:spcBef>
              <a:buClr>
                <a:schemeClr val="dk2"/>
              </a:buClr>
              <a:buSzPct val="100000"/>
              <a:buFont typeface="Arial"/>
              <a:buNone/>
            </a:pPr>
            <a:endParaRPr>
              <a:solidFill>
                <a:schemeClr val="dk2"/>
              </a:solidFill>
            </a:endParaRPr>
          </a:p>
          <a:p>
            <a:pPr lvl="0" rtl="0">
              <a:spcBef>
                <a:spcPts val="0"/>
              </a:spcBef>
              <a:buNone/>
            </a:pPr>
            <a:endParaRPr/>
          </a:p>
        </p:txBody>
      </p:sp>
    </p:spTree>
    <p:extLst>
      <p:ext uri="{BB962C8B-B14F-4D97-AF65-F5344CB8AC3E}">
        <p14:creationId xmlns:p14="http://schemas.microsoft.com/office/powerpoint/2010/main" val="28321124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4697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30642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626717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588047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690273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87058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581385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217198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4358475" y="0"/>
            <a:ext cx="3853200" cy="5143500"/>
          </a:xfrm>
          <a:prstGeom prst="rect">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6800" b="1">
                <a:latin typeface="Playfair Display"/>
                <a:ea typeface="Playfair Display"/>
                <a:cs typeface="Playfair Display"/>
                <a:sym typeface="Playfair Display"/>
              </a:defRPr>
            </a:lvl1pPr>
            <a:lvl2pPr lvl="1" algn="ctr">
              <a:spcBef>
                <a:spcPts val="0"/>
              </a:spcBef>
              <a:buSzPct val="100000"/>
              <a:buFont typeface="Playfair Display"/>
              <a:defRPr sz="6800" b="1">
                <a:latin typeface="Playfair Display"/>
                <a:ea typeface="Playfair Display"/>
                <a:cs typeface="Playfair Display"/>
                <a:sym typeface="Playfair Display"/>
              </a:defRPr>
            </a:lvl2pPr>
            <a:lvl3pPr lvl="2" algn="ctr">
              <a:spcBef>
                <a:spcPts val="0"/>
              </a:spcBef>
              <a:buSzPct val="100000"/>
              <a:buFont typeface="Playfair Display"/>
              <a:defRPr sz="6800" b="1">
                <a:latin typeface="Playfair Display"/>
                <a:ea typeface="Playfair Display"/>
                <a:cs typeface="Playfair Display"/>
                <a:sym typeface="Playfair Display"/>
              </a:defRPr>
            </a:lvl3pPr>
            <a:lvl4pPr lvl="3" algn="ctr">
              <a:spcBef>
                <a:spcPts val="0"/>
              </a:spcBef>
              <a:buSzPct val="100000"/>
              <a:buFont typeface="Playfair Display"/>
              <a:defRPr sz="6800" b="1">
                <a:latin typeface="Playfair Display"/>
                <a:ea typeface="Playfair Display"/>
                <a:cs typeface="Playfair Display"/>
                <a:sym typeface="Playfair Display"/>
              </a:defRPr>
            </a:lvl4pPr>
            <a:lvl5pPr lvl="4" algn="ctr">
              <a:spcBef>
                <a:spcPts val="0"/>
              </a:spcBef>
              <a:buSzPct val="100000"/>
              <a:buFont typeface="Playfair Display"/>
              <a:defRPr sz="6800" b="1">
                <a:latin typeface="Playfair Display"/>
                <a:ea typeface="Playfair Display"/>
                <a:cs typeface="Playfair Display"/>
                <a:sym typeface="Playfair Display"/>
              </a:defRPr>
            </a:lvl5pPr>
            <a:lvl6pPr lvl="5" algn="ctr">
              <a:spcBef>
                <a:spcPts val="0"/>
              </a:spcBef>
              <a:buSzPct val="100000"/>
              <a:buFont typeface="Playfair Display"/>
              <a:defRPr sz="6800" b="1">
                <a:latin typeface="Playfair Display"/>
                <a:ea typeface="Playfair Display"/>
                <a:cs typeface="Playfair Display"/>
                <a:sym typeface="Playfair Display"/>
              </a:defRPr>
            </a:lvl6pPr>
            <a:lvl7pPr lvl="6" algn="ctr">
              <a:spcBef>
                <a:spcPts val="0"/>
              </a:spcBef>
              <a:buSzPct val="100000"/>
              <a:buFont typeface="Playfair Display"/>
              <a:defRPr sz="6800" b="1">
                <a:latin typeface="Playfair Display"/>
                <a:ea typeface="Playfair Display"/>
                <a:cs typeface="Playfair Display"/>
                <a:sym typeface="Playfair Display"/>
              </a:defRPr>
            </a:lvl7pPr>
            <a:lvl8pPr lvl="7" algn="ctr">
              <a:spcBef>
                <a:spcPts val="0"/>
              </a:spcBef>
              <a:buSzPct val="100000"/>
              <a:buFont typeface="Playfair Display"/>
              <a:defRPr sz="6800" b="1">
                <a:latin typeface="Playfair Display"/>
                <a:ea typeface="Playfair Display"/>
                <a:cs typeface="Playfair Display"/>
                <a:sym typeface="Playfair Display"/>
              </a:defRPr>
            </a:lvl8pPr>
            <a:lvl9pPr lvl="8" algn="ctr">
              <a:spcBef>
                <a:spcPts val="0"/>
              </a:spcBef>
              <a:buSzPct val="100000"/>
              <a:buFont typeface="Playfair Display"/>
              <a:defRPr sz="6800" b="1">
                <a:latin typeface="Playfair Display"/>
                <a:ea typeface="Playfair Display"/>
                <a:cs typeface="Playfair Display"/>
                <a:sym typeface="Playfair Display"/>
              </a:defRPr>
            </a:lvl9pPr>
          </a:lstStyle>
          <a:p>
            <a:endParaRPr/>
          </a:p>
        </p:txBody>
      </p:sp>
      <p:sp>
        <p:nvSpPr>
          <p:cNvPr id="13" name="Shape 13"/>
          <p:cNvSpPr txBox="1">
            <a:spLocks noGrp="1"/>
          </p:cNvSpPr>
          <p:nvPr>
            <p:ph type="subTitle" idx="1"/>
          </p:nvPr>
        </p:nvSpPr>
        <p:spPr>
          <a:xfrm>
            <a:off x="344250" y="3550650"/>
            <a:ext cx="4910100" cy="577800"/>
          </a:xfrm>
          <a:prstGeom prst="rect">
            <a:avLst/>
          </a:prstGeom>
          <a:solidFill>
            <a:schemeClr val="dk2"/>
          </a:solidFill>
        </p:spPr>
        <p:txBody>
          <a:bodyPr lIns="91425" tIns="91425" rIns="91425" bIns="91425" anchor="ctr" anchorCtr="0"/>
          <a:lstStyle>
            <a:lvl1pPr lvl="0">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9pPr>
          </a:lstStyle>
          <a:p>
            <a:endParaRPr/>
          </a:p>
        </p:txBody>
      </p:sp>
      <p:sp>
        <p:nvSpPr>
          <p:cNvPr id="14" name="Shape 1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999925"/>
            <a:ext cx="8520600" cy="2146200"/>
          </a:xfrm>
          <a:prstGeom prst="rect">
            <a:avLst/>
          </a:prstGeom>
        </p:spPr>
        <p:txBody>
          <a:bodyPr lIns="91425" tIns="91425" rIns="91425" bIns="91425" anchor="b" anchorCtr="0"/>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a:endParaRPr/>
          </a:p>
        </p:txBody>
      </p:sp>
      <p:sp>
        <p:nvSpPr>
          <p:cNvPr id="50" name="Shape 50"/>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accent5"/>
        </a:solidFill>
        <a:effectLst/>
      </p:bgPr>
    </p:bg>
    <p:spTree>
      <p:nvGrpSpPr>
        <p:cNvPr id="1"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4800" b="1">
                <a:latin typeface="Playfair Display"/>
                <a:ea typeface="Playfair Display"/>
                <a:cs typeface="Playfair Display"/>
                <a:sym typeface="Playfair Display"/>
              </a:defRPr>
            </a:lvl1pPr>
            <a:lvl2pPr lvl="1" algn="ctr">
              <a:spcBef>
                <a:spcPts val="0"/>
              </a:spcBef>
              <a:buSzPct val="100000"/>
              <a:buFont typeface="Playfair Display"/>
              <a:defRPr sz="4800" b="1">
                <a:latin typeface="Playfair Display"/>
                <a:ea typeface="Playfair Display"/>
                <a:cs typeface="Playfair Display"/>
                <a:sym typeface="Playfair Display"/>
              </a:defRPr>
            </a:lvl2pPr>
            <a:lvl3pPr lvl="2" algn="ctr">
              <a:spcBef>
                <a:spcPts val="0"/>
              </a:spcBef>
              <a:buSzPct val="100000"/>
              <a:buFont typeface="Playfair Display"/>
              <a:defRPr sz="4800" b="1">
                <a:latin typeface="Playfair Display"/>
                <a:ea typeface="Playfair Display"/>
                <a:cs typeface="Playfair Display"/>
                <a:sym typeface="Playfair Display"/>
              </a:defRPr>
            </a:lvl3pPr>
            <a:lvl4pPr lvl="3" algn="ctr">
              <a:spcBef>
                <a:spcPts val="0"/>
              </a:spcBef>
              <a:buSzPct val="100000"/>
              <a:buFont typeface="Playfair Display"/>
              <a:defRPr sz="4800" b="1">
                <a:latin typeface="Playfair Display"/>
                <a:ea typeface="Playfair Display"/>
                <a:cs typeface="Playfair Display"/>
                <a:sym typeface="Playfair Display"/>
              </a:defRPr>
            </a:lvl4pPr>
            <a:lvl5pPr lvl="4" algn="ctr">
              <a:spcBef>
                <a:spcPts val="0"/>
              </a:spcBef>
              <a:buSzPct val="100000"/>
              <a:buFont typeface="Playfair Display"/>
              <a:defRPr sz="4800" b="1">
                <a:latin typeface="Playfair Display"/>
                <a:ea typeface="Playfair Display"/>
                <a:cs typeface="Playfair Display"/>
                <a:sym typeface="Playfair Display"/>
              </a:defRPr>
            </a:lvl5pPr>
            <a:lvl6pPr lvl="5" algn="ctr">
              <a:spcBef>
                <a:spcPts val="0"/>
              </a:spcBef>
              <a:buSzPct val="100000"/>
              <a:buFont typeface="Playfair Display"/>
              <a:defRPr sz="4800" b="1">
                <a:latin typeface="Playfair Display"/>
                <a:ea typeface="Playfair Display"/>
                <a:cs typeface="Playfair Display"/>
                <a:sym typeface="Playfair Display"/>
              </a:defRPr>
            </a:lvl6pPr>
            <a:lvl7pPr lvl="6" algn="ctr">
              <a:spcBef>
                <a:spcPts val="0"/>
              </a:spcBef>
              <a:buSzPct val="100000"/>
              <a:buFont typeface="Playfair Display"/>
              <a:defRPr sz="4800" b="1">
                <a:latin typeface="Playfair Display"/>
                <a:ea typeface="Playfair Display"/>
                <a:cs typeface="Playfair Display"/>
                <a:sym typeface="Playfair Display"/>
              </a:defRPr>
            </a:lvl7pPr>
            <a:lvl8pPr lvl="7" algn="ctr">
              <a:spcBef>
                <a:spcPts val="0"/>
              </a:spcBef>
              <a:buSzPct val="100000"/>
              <a:buFont typeface="Playfair Display"/>
              <a:defRPr sz="4800" b="1">
                <a:latin typeface="Playfair Display"/>
                <a:ea typeface="Playfair Display"/>
                <a:cs typeface="Playfair Display"/>
                <a:sym typeface="Playfair Display"/>
              </a:defRPr>
            </a:lvl8pPr>
            <a:lvl9pPr lvl="8" algn="ctr">
              <a:spcBef>
                <a:spcPts val="0"/>
              </a:spcBef>
              <a:buSzPct val="100000"/>
              <a:buFont typeface="Playfair Display"/>
              <a:defRPr sz="4800" b="1">
                <a:latin typeface="Playfair Display"/>
                <a:ea typeface="Playfair Display"/>
                <a:cs typeface="Playfair Display"/>
                <a:sym typeface="Playfair Display"/>
              </a:defRPr>
            </a:lvl9pPr>
          </a:lstStyle>
          <a:p>
            <a:endParaRPr/>
          </a:p>
        </p:txBody>
      </p:sp>
      <p:sp>
        <p:nvSpPr>
          <p:cNvPr id="18" name="Shape 18"/>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234075"/>
            <a:ext cx="8520600" cy="3334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a:endParaRPr/>
          </a:p>
        </p:txBody>
      </p:sp>
      <p:sp>
        <p:nvSpPr>
          <p:cNvPr id="37" name="Shape 3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dk2"/>
            </a:solidFill>
            <a:prstDash val="solid"/>
            <a:round/>
            <a:headEnd type="none" w="med" len="med"/>
            <a:tailEnd type="none" w="med" len="med"/>
          </a:ln>
        </p:spPr>
      </p:cxnSp>
      <p:sp>
        <p:nvSpPr>
          <p:cNvPr id="41" name="Shape 41"/>
          <p:cNvSpPr txBox="1">
            <a:spLocks noGrp="1"/>
          </p:cNvSpPr>
          <p:nvPr>
            <p:ph type="title"/>
          </p:nvPr>
        </p:nvSpPr>
        <p:spPr>
          <a:xfrm>
            <a:off x="265500" y="1081675"/>
            <a:ext cx="4045200" cy="17862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4" name="Shape 4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234075"/>
            <a:ext cx="8520600" cy="33348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Playfair Display"/>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endParaRPr lang="en" sz="1000">
              <a:solidFill>
                <a:schemeClr val="dk2"/>
              </a:solidFill>
              <a:latin typeface="Playfair Display"/>
              <a:ea typeface="Playfair Display"/>
              <a:cs typeface="Playfair Display"/>
              <a:sym typeface="Playfair Display"/>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Language"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711450"/>
            <a:ext cx="8455500" cy="3130800"/>
          </a:xfrm>
          <a:prstGeom prst="rect">
            <a:avLst/>
          </a:prstGeom>
        </p:spPr>
        <p:txBody>
          <a:bodyPr lIns="91425" tIns="91425" rIns="91425" bIns="91425" anchor="ctr" anchorCtr="0">
            <a:noAutofit/>
          </a:bodyPr>
          <a:lstStyle/>
          <a:p>
            <a:pPr lvl="0">
              <a:spcBef>
                <a:spcPts val="0"/>
              </a:spcBef>
              <a:buNone/>
            </a:pPr>
            <a:endParaRPr sz="5200" b="0">
              <a:latin typeface="Arial"/>
              <a:ea typeface="Arial"/>
              <a:cs typeface="Arial"/>
              <a:sym typeface="Arial"/>
            </a:endParaRPr>
          </a:p>
          <a:p>
            <a:pPr lvl="0">
              <a:spcBef>
                <a:spcPts val="0"/>
              </a:spcBef>
              <a:buClr>
                <a:schemeClr val="dk2"/>
              </a:buClr>
              <a:buSzPct val="25000"/>
              <a:buFont typeface="Arial"/>
              <a:buNone/>
            </a:pPr>
            <a:r>
              <a:rPr lang="en" sz="5200">
                <a:latin typeface="Arial"/>
                <a:ea typeface="Arial"/>
                <a:cs typeface="Arial"/>
                <a:sym typeface="Arial"/>
              </a:rPr>
              <a:t>Over-translation, under-translation and untranslatability</a:t>
            </a:r>
          </a:p>
          <a:p>
            <a:pPr lvl="0">
              <a:spcBef>
                <a:spcPts val="0"/>
              </a:spcBef>
              <a:buNone/>
            </a:pPr>
            <a:endParaRPr/>
          </a:p>
        </p:txBody>
      </p:sp>
      <p:sp>
        <p:nvSpPr>
          <p:cNvPr id="59" name="Shape 59"/>
          <p:cNvSpPr txBox="1">
            <a:spLocks noGrp="1"/>
          </p:cNvSpPr>
          <p:nvPr>
            <p:ph type="subTitle" idx="1"/>
          </p:nvPr>
        </p:nvSpPr>
        <p:spPr>
          <a:xfrm>
            <a:off x="344250" y="3842225"/>
            <a:ext cx="4910100" cy="1068000"/>
          </a:xfrm>
          <a:prstGeom prst="rect">
            <a:avLst/>
          </a:prstGeom>
        </p:spPr>
        <p:txBody>
          <a:bodyPr lIns="91425" tIns="91425" rIns="91425" bIns="91425" anchor="ctr" anchorCtr="0">
            <a:noAutofit/>
          </a:bodyPr>
          <a:lstStyle/>
          <a:p>
            <a:pPr lvl="0">
              <a:spcBef>
                <a:spcPts val="0"/>
              </a:spcBef>
              <a:buNone/>
            </a:pPr>
            <a:r>
              <a:rPr lang="en" sz="2000"/>
              <a:t>Kunjira Dumkaew 560110009</a:t>
            </a:r>
            <a:br>
              <a:rPr lang="en" sz="2000"/>
            </a:br>
            <a:r>
              <a:rPr lang="en" sz="2000"/>
              <a:t>Sakawdoen Chaichana 560110098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2924660" cy="572700"/>
          </a:xfrm>
          <a:prstGeom prst="rect">
            <a:avLst/>
          </a:prstGeom>
          <a:solidFill>
            <a:schemeClr val="tx1"/>
          </a:solidFill>
        </p:spPr>
        <p:txBody>
          <a:bodyPr lIns="91425" tIns="91425" rIns="91425" bIns="91425" anchor="t" anchorCtr="0">
            <a:noAutofit/>
          </a:bodyPr>
          <a:lstStyle/>
          <a:p>
            <a:pPr lvl="0">
              <a:spcBef>
                <a:spcPts val="0"/>
              </a:spcBef>
              <a:buNone/>
            </a:pPr>
            <a:r>
              <a:rPr lang="en" dirty="0"/>
              <a:t>Under-translation</a:t>
            </a:r>
          </a:p>
        </p:txBody>
      </p:sp>
      <p:sp>
        <p:nvSpPr>
          <p:cNvPr id="131" name="Shape 131"/>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a:lnSpc>
                <a:spcPct val="200000"/>
              </a:lnSpc>
              <a:spcBef>
                <a:spcPts val="0"/>
              </a:spcBef>
              <a:spcAft>
                <a:spcPts val="0"/>
              </a:spcAft>
              <a:buClr>
                <a:schemeClr val="dk2"/>
              </a:buClr>
              <a:buSzPct val="45833"/>
              <a:buFont typeface="Arial"/>
              <a:buNone/>
            </a:pPr>
            <a:r>
              <a:rPr lang="en" sz="2400" dirty="0">
                <a:latin typeface="Century Gothic"/>
                <a:ea typeface="Century Gothic"/>
                <a:cs typeface="Century Gothic"/>
                <a:sym typeface="Century Gothic"/>
              </a:rPr>
              <a:t>Under-translation refers to the information that the target language (TL) contains is less than that of the source language (SL</a:t>
            </a:r>
            <a:r>
              <a:rPr lang="en" sz="2400" dirty="0" smtClean="0">
                <a:latin typeface="Century Gothic"/>
                <a:ea typeface="Century Gothic"/>
                <a:cs typeface="Century Gothic"/>
                <a:sym typeface="Century Gothic"/>
              </a:rPr>
              <a:t>).</a:t>
            </a:r>
          </a:p>
          <a:p>
            <a:pPr>
              <a:lnSpc>
                <a:spcPct val="200000"/>
              </a:lnSpc>
              <a:spcAft>
                <a:spcPts val="0"/>
              </a:spcAft>
              <a:buSzPct val="45833"/>
            </a:pPr>
            <a:r>
              <a:rPr lang="en" sz="2400" dirty="0">
                <a:latin typeface="Century Gothic"/>
                <a:ea typeface="Century Gothic"/>
                <a:cs typeface="Century Gothic"/>
                <a:sym typeface="Century Gothic"/>
              </a:rPr>
              <a:t>(Newmark, 1981)</a:t>
            </a:r>
          </a:p>
          <a:p>
            <a:pPr lvl="0">
              <a:lnSpc>
                <a:spcPct val="200000"/>
              </a:lnSpc>
              <a:spcBef>
                <a:spcPts val="0"/>
              </a:spcBef>
              <a:spcAft>
                <a:spcPts val="0"/>
              </a:spcAft>
              <a:buClr>
                <a:schemeClr val="dk2"/>
              </a:buClr>
              <a:buSzPct val="45833"/>
              <a:buFont typeface="Arial"/>
              <a:buNone/>
            </a:pPr>
            <a:endParaRPr lang="en" sz="2400" dirty="0">
              <a:latin typeface="Century Gothic"/>
              <a:ea typeface="Century Gothic"/>
              <a:cs typeface="Century Gothic"/>
              <a:sym typeface="Century Gothic"/>
            </a:endParaRPr>
          </a:p>
          <a:p>
            <a:pPr lvl="0">
              <a:spcBef>
                <a:spcPts val="0"/>
              </a:spcBef>
              <a:buNone/>
            </a:pPr>
            <a:endParaRPr dirty="0"/>
          </a:p>
        </p:txBody>
      </p:sp>
      <p:cxnSp>
        <p:nvCxnSpPr>
          <p:cNvPr id="132" name="Shape 132"/>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33" name="Shape 133"/>
          <p:cNvCxnSpPr/>
          <p:nvPr/>
        </p:nvCxnSpPr>
        <p:spPr>
          <a:xfrm rot="10800000" flipH="1">
            <a:off x="-185825" y="5131800"/>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200100"/>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39" name="Shape 139"/>
          <p:cNvSpPr txBox="1">
            <a:spLocks noGrp="1"/>
          </p:cNvSpPr>
          <p:nvPr>
            <p:ph type="body" idx="1"/>
          </p:nvPr>
        </p:nvSpPr>
        <p:spPr>
          <a:xfrm>
            <a:off x="221600" y="921400"/>
            <a:ext cx="8712600" cy="4128900"/>
          </a:xfrm>
          <a:prstGeom prst="rect">
            <a:avLst/>
          </a:prstGeom>
        </p:spPr>
        <p:txBody>
          <a:bodyPr lIns="91425" tIns="91425" rIns="91425" bIns="91425" anchor="t" anchorCtr="0">
            <a:noAutofit/>
          </a:bodyPr>
          <a:lstStyle/>
          <a:p>
            <a:pPr marL="457200" lvl="0" indent="-381000" rtl="0">
              <a:lnSpc>
                <a:spcPct val="115000"/>
              </a:lnSpc>
              <a:spcBef>
                <a:spcPts val="0"/>
              </a:spcBef>
              <a:spcAft>
                <a:spcPts val="0"/>
              </a:spcAft>
              <a:buSzPct val="100000"/>
              <a:buFont typeface="Arial"/>
              <a:buChar char="★"/>
            </a:pPr>
            <a:r>
              <a:rPr lang="en" sz="2400">
                <a:latin typeface="Arial"/>
                <a:ea typeface="Arial"/>
                <a:cs typeface="Arial"/>
                <a:sym typeface="Arial"/>
              </a:rPr>
              <a:t>English - Thai</a:t>
            </a:r>
          </a:p>
          <a:p>
            <a:pPr lvl="0">
              <a:spcBef>
                <a:spcPts val="0"/>
              </a:spcBef>
              <a:buNone/>
            </a:pPr>
            <a:r>
              <a:rPr lang="en" sz="2000">
                <a:latin typeface="Century Gothic"/>
                <a:ea typeface="Century Gothic"/>
                <a:cs typeface="Century Gothic"/>
                <a:sym typeface="Century Gothic"/>
              </a:rPr>
              <a:t>The man on the street could take such processes for granted and go on to other concerns. The psychologist might pause to notice these mental operations and remark upon the wonder of the human brains.</a:t>
            </a:r>
            <a:br>
              <a:rPr lang="en" sz="2000">
                <a:latin typeface="Century Gothic"/>
                <a:ea typeface="Century Gothic"/>
                <a:cs typeface="Century Gothic"/>
                <a:sym typeface="Century Gothic"/>
              </a:rPr>
            </a:br>
            <a:r>
              <a:rPr lang="en" sz="2000">
                <a:latin typeface="Century Gothic"/>
                <a:ea typeface="Century Gothic"/>
                <a:cs typeface="Century Gothic"/>
                <a:sym typeface="Century Gothic"/>
              </a:rPr>
              <a:t>✘ นักจิตวิทยาอาจหยุดคิดชั่วขณะเพื่อมาสังเกตกระบวนการทำงานของจิตใจและดูว่าสมองมนุษย์ต้องการให้ทำอะไร</a:t>
            </a:r>
          </a:p>
          <a:p>
            <a:pPr lvl="0">
              <a:spcBef>
                <a:spcPts val="0"/>
              </a:spcBef>
              <a:buNone/>
            </a:pPr>
            <a:r>
              <a:rPr lang="en" sz="2000" b="1">
                <a:latin typeface="Century Gothic"/>
                <a:ea typeface="Century Gothic"/>
                <a:cs typeface="Century Gothic"/>
                <a:sym typeface="Century Gothic"/>
              </a:rPr>
              <a:t>✓ </a:t>
            </a:r>
            <a:r>
              <a:rPr lang="en" sz="2000">
                <a:latin typeface="Century Gothic"/>
                <a:ea typeface="Century Gothic"/>
                <a:cs typeface="Century Gothic"/>
                <a:sym typeface="Century Gothic"/>
              </a:rPr>
              <a:t>ชาวบ้านทั่วไปอาจไม่เห็นว่ากระบวนการคิดแบบนี้สำคัญอะไรแล้วหันไปสนใจเรื่องอื่นๆแทน แต่นักจิตวิทยาอาจหยุดเพื่อดูกลไกการคิดและตั้งข้อสังเกตในเรื่องความมหัศจรรย์ของสมองมนุษย์</a:t>
            </a:r>
          </a:p>
          <a:p>
            <a:pPr lvl="0" rtl="0">
              <a:spcBef>
                <a:spcPts val="0"/>
              </a:spcBef>
              <a:buNone/>
            </a:pPr>
            <a:endParaRPr sz="2000">
              <a:latin typeface="Century Gothic"/>
              <a:ea typeface="Century Gothic"/>
              <a:cs typeface="Century Gothic"/>
              <a:sym typeface="Century Gothic"/>
            </a:endParaRPr>
          </a:p>
        </p:txBody>
      </p:sp>
      <p:cxnSp>
        <p:nvCxnSpPr>
          <p:cNvPr id="140" name="Shape 140"/>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41" name="Shape 141"/>
          <p:cNvCxnSpPr/>
          <p:nvPr/>
        </p:nvCxnSpPr>
        <p:spPr>
          <a:xfrm rot="10800000" flipH="1">
            <a:off x="-110800" y="5143500"/>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14177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47" name="Shape 147"/>
          <p:cNvSpPr txBox="1">
            <a:spLocks noGrp="1"/>
          </p:cNvSpPr>
          <p:nvPr>
            <p:ph type="body" idx="1"/>
          </p:nvPr>
        </p:nvSpPr>
        <p:spPr>
          <a:xfrm>
            <a:off x="221600" y="772800"/>
            <a:ext cx="8712600" cy="4277400"/>
          </a:xfrm>
          <a:prstGeom prst="rect">
            <a:avLst/>
          </a:prstGeom>
        </p:spPr>
        <p:txBody>
          <a:bodyPr lIns="91425" tIns="91425" rIns="91425" bIns="91425" anchor="t" anchorCtr="0">
            <a:noAutofit/>
          </a:bodyPr>
          <a:lstStyle/>
          <a:p>
            <a:pPr marL="457200" lvl="0" indent="-381000" rtl="0">
              <a:lnSpc>
                <a:spcPct val="115000"/>
              </a:lnSpc>
              <a:spcBef>
                <a:spcPts val="0"/>
              </a:spcBef>
              <a:spcAft>
                <a:spcPts val="0"/>
              </a:spcAft>
              <a:buSzPct val="100000"/>
              <a:buFont typeface="Arial"/>
              <a:buChar char="★"/>
            </a:pPr>
            <a:r>
              <a:rPr lang="en" sz="2400">
                <a:latin typeface="Arial"/>
                <a:ea typeface="Arial"/>
                <a:cs typeface="Arial"/>
                <a:sym typeface="Arial"/>
              </a:rPr>
              <a:t>English - Thai</a:t>
            </a:r>
          </a:p>
          <a:p>
            <a:pPr lvl="0" rtl="0">
              <a:lnSpc>
                <a:spcPct val="115000"/>
              </a:lnSpc>
              <a:spcBef>
                <a:spcPts val="0"/>
              </a:spcBef>
              <a:spcAft>
                <a:spcPts val="0"/>
              </a:spcAft>
              <a:buNone/>
            </a:pPr>
            <a:r>
              <a:rPr lang="en" sz="1300" i="1">
                <a:highlight>
                  <a:srgbClr val="FFFFFF"/>
                </a:highlight>
                <a:latin typeface="Times New Roman"/>
                <a:ea typeface="Times New Roman"/>
                <a:cs typeface="Times New Roman"/>
                <a:sym typeface="Times New Roman"/>
              </a:rPr>
              <a:t>The Comparative Analysis of Translation Techniques of Supannikar and Salinee Kamchan in Charlie and the Chocolate Factory research conducted by Phithayaphorn in 2011</a:t>
            </a:r>
          </a:p>
          <a:p>
            <a:pPr lvl="0" algn="ctr">
              <a:spcBef>
                <a:spcPts val="0"/>
              </a:spcBef>
              <a:buNone/>
            </a:pPr>
            <a:r>
              <a:rPr lang="en" sz="1300">
                <a:solidFill>
                  <a:srgbClr val="333333"/>
                </a:solidFill>
                <a:latin typeface="Times New Roman"/>
                <a:ea typeface="Times New Roman"/>
                <a:cs typeface="Times New Roman"/>
                <a:sym typeface="Times New Roman"/>
              </a:rPr>
              <a:t>D</a:t>
            </a:r>
            <a:r>
              <a:rPr lang="en" sz="1300">
                <a:latin typeface="Times New Roman"/>
                <a:ea typeface="Times New Roman"/>
                <a:cs typeface="Times New Roman"/>
                <a:sym typeface="Times New Roman"/>
              </a:rPr>
              <a:t>own goes Veruca! Down the drain! </a:t>
            </a:r>
          </a:p>
          <a:p>
            <a:pPr lvl="0" algn="ctr">
              <a:spcBef>
                <a:spcPts val="0"/>
              </a:spcBef>
              <a:buNone/>
            </a:pPr>
            <a:r>
              <a:rPr lang="en" sz="1300">
                <a:latin typeface="Times New Roman"/>
                <a:ea typeface="Times New Roman"/>
                <a:cs typeface="Times New Roman"/>
                <a:sym typeface="Times New Roman"/>
              </a:rPr>
              <a:t>And here, perhaps, we should explain </a:t>
            </a:r>
          </a:p>
          <a:p>
            <a:pPr lvl="0" algn="ctr">
              <a:spcBef>
                <a:spcPts val="0"/>
              </a:spcBef>
              <a:buNone/>
            </a:pPr>
            <a:r>
              <a:rPr lang="en" sz="1300">
                <a:latin typeface="Times New Roman"/>
                <a:ea typeface="Times New Roman"/>
                <a:cs typeface="Times New Roman"/>
                <a:sym typeface="Times New Roman"/>
              </a:rPr>
              <a:t>That she will meet, as she descends, </a:t>
            </a:r>
          </a:p>
          <a:p>
            <a:pPr lvl="0" algn="ctr">
              <a:spcBef>
                <a:spcPts val="0"/>
              </a:spcBef>
              <a:buNone/>
            </a:pPr>
            <a:r>
              <a:rPr lang="en" sz="1300">
                <a:latin typeface="Times New Roman"/>
                <a:ea typeface="Times New Roman"/>
                <a:cs typeface="Times New Roman"/>
                <a:sym typeface="Times New Roman"/>
              </a:rPr>
              <a:t>A rather different set of friends </a:t>
            </a:r>
          </a:p>
          <a:p>
            <a:pPr lvl="0" algn="ctr">
              <a:spcBef>
                <a:spcPts val="0"/>
              </a:spcBef>
              <a:buNone/>
            </a:pPr>
            <a:r>
              <a:rPr lang="en" sz="1300">
                <a:latin typeface="Times New Roman"/>
                <a:ea typeface="Times New Roman"/>
                <a:cs typeface="Times New Roman"/>
                <a:sym typeface="Times New Roman"/>
              </a:rPr>
              <a:t>To those that she has left behind– </a:t>
            </a:r>
          </a:p>
          <a:p>
            <a:pPr lvl="0" algn="ctr">
              <a:spcBef>
                <a:spcPts val="0"/>
              </a:spcBef>
              <a:buNone/>
            </a:pPr>
            <a:r>
              <a:rPr lang="en" sz="1300">
                <a:latin typeface="Times New Roman"/>
                <a:ea typeface="Times New Roman"/>
                <a:cs typeface="Times New Roman"/>
                <a:sym typeface="Times New Roman"/>
              </a:rPr>
              <a:t>These won't be nearly so refined. </a:t>
            </a:r>
          </a:p>
          <a:p>
            <a:pPr lvl="0" algn="ctr">
              <a:spcBef>
                <a:spcPts val="0"/>
              </a:spcBef>
              <a:buNone/>
            </a:pPr>
            <a:r>
              <a:rPr lang="en" sz="1300">
                <a:latin typeface="Times New Roman"/>
                <a:ea typeface="Times New Roman"/>
                <a:cs typeface="Times New Roman"/>
                <a:sym typeface="Times New Roman"/>
              </a:rPr>
              <a:t>A fish head, for example, cut </a:t>
            </a:r>
          </a:p>
          <a:p>
            <a:pPr lvl="0" algn="ctr">
              <a:spcBef>
                <a:spcPts val="0"/>
              </a:spcBef>
              <a:buNone/>
            </a:pPr>
            <a:r>
              <a:rPr lang="en" sz="1300">
                <a:latin typeface="Times New Roman"/>
                <a:ea typeface="Times New Roman"/>
                <a:cs typeface="Times New Roman"/>
                <a:sym typeface="Times New Roman"/>
              </a:rPr>
              <a:t>This morning from a halibut.  </a:t>
            </a:r>
          </a:p>
          <a:p>
            <a:pPr lvl="0" rtl="0">
              <a:spcBef>
                <a:spcPts val="0"/>
              </a:spcBef>
              <a:buNone/>
            </a:pPr>
            <a:endParaRPr sz="2000">
              <a:latin typeface="Century Gothic"/>
              <a:ea typeface="Century Gothic"/>
              <a:cs typeface="Century Gothic"/>
              <a:sym typeface="Century Gothic"/>
            </a:endParaRPr>
          </a:p>
        </p:txBody>
      </p:sp>
      <p:cxnSp>
        <p:nvCxnSpPr>
          <p:cNvPr id="148" name="Shape 148"/>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49" name="Shape 149"/>
          <p:cNvCxnSpPr/>
          <p:nvPr/>
        </p:nvCxnSpPr>
        <p:spPr>
          <a:xfrm rot="10800000" flipH="1">
            <a:off x="-116700" y="51085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311700" y="14177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55" name="Shape 155"/>
          <p:cNvSpPr txBox="1">
            <a:spLocks noGrp="1"/>
          </p:cNvSpPr>
          <p:nvPr>
            <p:ph type="body" idx="1"/>
          </p:nvPr>
        </p:nvSpPr>
        <p:spPr>
          <a:xfrm>
            <a:off x="221600" y="772800"/>
            <a:ext cx="8712600" cy="4277400"/>
          </a:xfrm>
          <a:prstGeom prst="rect">
            <a:avLst/>
          </a:prstGeom>
        </p:spPr>
        <p:txBody>
          <a:bodyPr lIns="91425" tIns="91425" rIns="91425" bIns="91425" anchor="t" anchorCtr="0">
            <a:noAutofit/>
          </a:bodyPr>
          <a:lstStyle/>
          <a:p>
            <a:pPr marL="457200" lvl="0" indent="-381000" rtl="0">
              <a:lnSpc>
                <a:spcPct val="115000"/>
              </a:lnSpc>
              <a:spcBef>
                <a:spcPts val="0"/>
              </a:spcBef>
              <a:spcAft>
                <a:spcPts val="0"/>
              </a:spcAft>
              <a:buSzPct val="100000"/>
              <a:buFont typeface="Arial"/>
              <a:buChar char="★"/>
            </a:pPr>
            <a:r>
              <a:rPr lang="en" sz="2400">
                <a:latin typeface="Arial"/>
                <a:ea typeface="Arial"/>
                <a:cs typeface="Arial"/>
                <a:sym typeface="Arial"/>
              </a:rPr>
              <a:t>English - Thai</a:t>
            </a:r>
          </a:p>
          <a:p>
            <a:pPr lvl="0" rtl="0">
              <a:spcBef>
                <a:spcPts val="0"/>
              </a:spcBef>
              <a:buNone/>
            </a:pPr>
            <a:endParaRPr sz="1600" i="1">
              <a:highlight>
                <a:srgbClr val="FFFFFF"/>
              </a:highlight>
              <a:latin typeface="Times New Roman"/>
              <a:ea typeface="Times New Roman"/>
              <a:cs typeface="Times New Roman"/>
              <a:sym typeface="Times New Roman"/>
            </a:endParaRPr>
          </a:p>
          <a:p>
            <a:pPr lvl="0" rtl="0">
              <a:spcBef>
                <a:spcPts val="0"/>
              </a:spcBef>
              <a:buClr>
                <a:schemeClr val="dk2"/>
              </a:buClr>
              <a:buSzPct val="68750"/>
              <a:buFont typeface="Arial"/>
              <a:buNone/>
            </a:pPr>
            <a:r>
              <a:rPr lang="en" sz="1600">
                <a:solidFill>
                  <a:srgbClr val="000000"/>
                </a:solidFill>
                <a:latin typeface="Times New Roman"/>
                <a:ea typeface="Times New Roman"/>
                <a:cs typeface="Times New Roman"/>
                <a:sym typeface="Times New Roman"/>
              </a:rPr>
              <a:t>วิธีการแปลกลอน คุณสุพรรณิการ์จะแปลโดยการสรุปความ และตัดรายละเอียดบางคำออก  </a:t>
            </a:r>
          </a:p>
          <a:p>
            <a:pPr lvl="0" rtl="0">
              <a:spcBef>
                <a:spcPts val="0"/>
              </a:spcBef>
              <a:buClr>
                <a:schemeClr val="dk2"/>
              </a:buClr>
              <a:buSzPct val="68750"/>
              <a:buFont typeface="Arial"/>
              <a:buNone/>
            </a:pPr>
            <a:r>
              <a:rPr lang="en" sz="1600">
                <a:solidFill>
                  <a:srgbClr val="000000"/>
                </a:solidFill>
                <a:latin typeface="Times New Roman"/>
                <a:ea typeface="Times New Roman"/>
                <a:cs typeface="Times New Roman"/>
                <a:sym typeface="Times New Roman"/>
              </a:rPr>
              <a:t>“เนื้อร้องก็ล้อเลียนเวรูก้านั่นเอง ตกลงไปในท่อขยะนั่น ระหว่างทางก่อนจะถึงจุดหมายปลายทางสุดท่อนั่น หล่อนจะพบเพื่อนแปลกๆพิสดารๆอีกมากมาย เช่น หัวปลาแฮลิบัช” </a:t>
            </a: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156" name="Shape 156"/>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57" name="Shape 157"/>
          <p:cNvCxnSpPr/>
          <p:nvPr/>
        </p:nvCxnSpPr>
        <p:spPr>
          <a:xfrm rot="10800000" flipH="1">
            <a:off x="-233400" y="51085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311700" y="14177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63" name="Shape 163"/>
          <p:cNvSpPr txBox="1">
            <a:spLocks noGrp="1"/>
          </p:cNvSpPr>
          <p:nvPr>
            <p:ph type="body" idx="1"/>
          </p:nvPr>
        </p:nvSpPr>
        <p:spPr>
          <a:xfrm>
            <a:off x="221600" y="772800"/>
            <a:ext cx="8712600" cy="4277400"/>
          </a:xfrm>
          <a:prstGeom prst="rect">
            <a:avLst/>
          </a:prstGeom>
        </p:spPr>
        <p:txBody>
          <a:bodyPr lIns="91425" tIns="91425" rIns="91425" bIns="91425" anchor="t" anchorCtr="0">
            <a:noAutofit/>
          </a:bodyPr>
          <a:lstStyle/>
          <a:p>
            <a:pPr marL="457200" lvl="0" indent="-381000" rtl="0">
              <a:lnSpc>
                <a:spcPct val="115000"/>
              </a:lnSpc>
              <a:spcBef>
                <a:spcPts val="0"/>
              </a:spcBef>
              <a:spcAft>
                <a:spcPts val="0"/>
              </a:spcAft>
              <a:buSzPct val="100000"/>
              <a:buFont typeface="Arial"/>
              <a:buChar char="★"/>
            </a:pPr>
            <a:r>
              <a:rPr lang="en" sz="2400">
                <a:latin typeface="Arial"/>
                <a:ea typeface="Arial"/>
                <a:cs typeface="Arial"/>
                <a:sym typeface="Arial"/>
              </a:rPr>
              <a:t>English - Thai</a:t>
            </a:r>
          </a:p>
          <a:p>
            <a:pPr lvl="0">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คุณสาลินีแปลตามรูปแบบของต้นฉบับและยังคงเนื้อหาไว้ให้ครบถ้วนที่สุดเท่าที่จะทำได้ รวมไปถึงความยาวของบทกลอน </a:t>
            </a:r>
          </a:p>
          <a:p>
            <a:pPr lvl="0" algn="ctr">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“เวรูก้าร่วงลงไปข้างในท่อ</a:t>
            </a:r>
          </a:p>
          <a:p>
            <a:pPr lvl="0" algn="ctr">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ตรงนี้ขออธิบายให้เชื่อมั่น</a:t>
            </a:r>
          </a:p>
          <a:p>
            <a:pPr lvl="0" algn="ctr">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จะได้พบสิ่งแปลกตาสารพัน</a:t>
            </a:r>
          </a:p>
          <a:p>
            <a:pPr lvl="0" algn="ctr">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เพื่อนใหม่นั้นไม่เป็นเหมือนเพื่อนเคยมี </a:t>
            </a:r>
          </a:p>
          <a:p>
            <a:pPr lvl="0" algn="ctr">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จะได้พบกับหัวปลาฮาลิบัต</a:t>
            </a:r>
          </a:p>
          <a:p>
            <a:pPr lvl="0" algn="ctr">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ที่พึ่งตัดออกจากหัวตอนเช้านี่</a:t>
            </a:r>
          </a:p>
          <a:p>
            <a:pPr lvl="0" algn="ctr">
              <a:spcBef>
                <a:spcPts val="0"/>
              </a:spcBef>
              <a:buClr>
                <a:schemeClr val="dk2"/>
              </a:buClr>
              <a:buSzPct val="91666"/>
              <a:buFont typeface="Arial"/>
              <a:buNone/>
            </a:pPr>
            <a:r>
              <a:rPr lang="en" sz="1200">
                <a:solidFill>
                  <a:srgbClr val="000000"/>
                </a:solidFill>
                <a:latin typeface="Times New Roman"/>
                <a:ea typeface="Times New Roman"/>
                <a:cs typeface="Times New Roman"/>
                <a:sym typeface="Times New Roman"/>
              </a:rPr>
              <a:t>.สวัสดี อรุณสวัสดิ์ สวัสดี</a:t>
            </a:r>
          </a:p>
          <a:p>
            <a:pPr lvl="0" algn="ctr" rtl="0">
              <a:spcBef>
                <a:spcPts val="0"/>
              </a:spcBef>
              <a:buNone/>
            </a:pPr>
            <a:r>
              <a:rPr lang="en" sz="1200">
                <a:solidFill>
                  <a:srgbClr val="000000"/>
                </a:solidFill>
                <a:latin typeface="Times New Roman"/>
                <a:ea typeface="Times New Roman"/>
                <a:cs typeface="Times New Roman"/>
                <a:sym typeface="Times New Roman"/>
              </a:rPr>
              <a:t>ยินดีที่ได้พบคุณที่คุ้นเคย”</a:t>
            </a:r>
          </a:p>
        </p:txBody>
      </p:sp>
      <p:cxnSp>
        <p:nvCxnSpPr>
          <p:cNvPr id="164" name="Shape 164"/>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65" name="Shape 165"/>
          <p:cNvCxnSpPr/>
          <p:nvPr/>
        </p:nvCxnSpPr>
        <p:spPr>
          <a:xfrm rot="10800000" flipH="1">
            <a:off x="-174150" y="51085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311700" y="14177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71" name="Shape 171"/>
          <p:cNvSpPr txBox="1">
            <a:spLocks noGrp="1"/>
          </p:cNvSpPr>
          <p:nvPr>
            <p:ph type="body" idx="1"/>
          </p:nvPr>
        </p:nvSpPr>
        <p:spPr>
          <a:xfrm>
            <a:off x="221600" y="772800"/>
            <a:ext cx="8712600" cy="4277400"/>
          </a:xfrm>
          <a:prstGeom prst="rect">
            <a:avLst/>
          </a:prstGeom>
        </p:spPr>
        <p:txBody>
          <a:bodyPr lIns="91425" tIns="91425" rIns="91425" bIns="91425" anchor="t" anchorCtr="0">
            <a:noAutofit/>
          </a:bodyPr>
          <a:lstStyle/>
          <a:p>
            <a:pPr marL="457200" lvl="0" indent="-381000" rtl="0">
              <a:lnSpc>
                <a:spcPct val="115000"/>
              </a:lnSpc>
              <a:spcBef>
                <a:spcPts val="0"/>
              </a:spcBef>
              <a:spcAft>
                <a:spcPts val="0"/>
              </a:spcAft>
              <a:buClr>
                <a:srgbClr val="000000"/>
              </a:buClr>
              <a:buSzPct val="100000"/>
              <a:buFont typeface="Arial"/>
              <a:buChar char="★"/>
            </a:pPr>
            <a:r>
              <a:rPr lang="en" sz="2400">
                <a:solidFill>
                  <a:srgbClr val="000000"/>
                </a:solidFill>
                <a:latin typeface="Arial"/>
                <a:ea typeface="Arial"/>
                <a:cs typeface="Arial"/>
                <a:sym typeface="Arial"/>
              </a:rPr>
              <a:t>English - Thai</a:t>
            </a:r>
          </a:p>
          <a:p>
            <a:pPr lvl="0">
              <a:spcBef>
                <a:spcPts val="0"/>
              </a:spcBef>
              <a:buNone/>
            </a:pPr>
            <a:endParaRPr>
              <a:solidFill>
                <a:srgbClr val="000000"/>
              </a:solidFill>
              <a:latin typeface="Times New Roman"/>
              <a:ea typeface="Times New Roman"/>
              <a:cs typeface="Times New Roman"/>
              <a:sym typeface="Times New Roman"/>
            </a:endParaRPr>
          </a:p>
          <a:p>
            <a:pPr lvl="0">
              <a:spcBef>
                <a:spcPts val="0"/>
              </a:spcBef>
              <a:buNone/>
            </a:pPr>
            <a:r>
              <a:rPr lang="en">
                <a:solidFill>
                  <a:srgbClr val="000000"/>
                </a:solidFill>
                <a:latin typeface="Times New Roman"/>
                <a:ea typeface="Times New Roman"/>
                <a:cs typeface="Times New Roman"/>
                <a:sym typeface="Times New Roman"/>
              </a:rPr>
              <a:t>They courted for a little more than a year, and were both twenty-one when  they married on August 31,1963, prior to the beginning of </a:t>
            </a:r>
            <a:r>
              <a:rPr lang="en" u="sng">
                <a:solidFill>
                  <a:srgbClr val="000000"/>
                </a:solidFill>
                <a:latin typeface="Times New Roman"/>
                <a:ea typeface="Times New Roman"/>
                <a:cs typeface="Times New Roman"/>
                <a:sym typeface="Times New Roman"/>
              </a:rPr>
              <a:t>their senior year in college</a:t>
            </a:r>
            <a:r>
              <a:rPr lang="en">
                <a:solidFill>
                  <a:srgbClr val="000000"/>
                </a:solidFill>
                <a:latin typeface="Times New Roman"/>
                <a:ea typeface="Times New Roman"/>
                <a:cs typeface="Times New Roman"/>
                <a:sym typeface="Times New Roman"/>
              </a:rPr>
              <a:t>.</a:t>
            </a:r>
          </a:p>
          <a:p>
            <a:pPr lvl="0">
              <a:spcBef>
                <a:spcPts val="0"/>
              </a:spcBef>
              <a:buClr>
                <a:schemeClr val="dk2"/>
              </a:buClr>
              <a:buSzPct val="61111"/>
              <a:buFont typeface="Arial"/>
              <a:buNone/>
            </a:pPr>
            <a:r>
              <a:rPr lang="en">
                <a:solidFill>
                  <a:srgbClr val="000000"/>
                </a:solidFill>
                <a:latin typeface="Times New Roman"/>
                <a:ea typeface="Times New Roman"/>
                <a:cs typeface="Times New Roman"/>
                <a:sym typeface="Times New Roman"/>
              </a:rPr>
              <a:t>✘ พ่อกับแม่คบหากันอยู่นานกว่าหนึ่งปี และเมื่อพ่อกับแม่อายุยี่สิบเอ็ดปี ทั้งคู่ก็ตกลงแต่งงานกันในวันที่ 31 สิงหาคม ปี 1963 ก่อนที่ทั้งคู่จะขึ้นปีสี่ </a:t>
            </a:r>
          </a:p>
          <a:p>
            <a:pPr lvl="0" rtl="0">
              <a:spcBef>
                <a:spcPts val="0"/>
              </a:spcBef>
              <a:buClr>
                <a:schemeClr val="dk2"/>
              </a:buClr>
              <a:buSzPct val="61111"/>
              <a:buFont typeface="Arial"/>
              <a:buNone/>
            </a:pPr>
            <a:r>
              <a:rPr lang="en" b="1">
                <a:solidFill>
                  <a:srgbClr val="000000"/>
                </a:solidFill>
                <a:latin typeface="Times New Roman"/>
                <a:ea typeface="Times New Roman"/>
                <a:cs typeface="Times New Roman"/>
                <a:sym typeface="Times New Roman"/>
              </a:rPr>
              <a:t>✓ </a:t>
            </a:r>
            <a:r>
              <a:rPr lang="en">
                <a:solidFill>
                  <a:srgbClr val="000000"/>
                </a:solidFill>
                <a:latin typeface="Times New Roman"/>
                <a:ea typeface="Times New Roman"/>
                <a:cs typeface="Times New Roman"/>
                <a:sym typeface="Times New Roman"/>
              </a:rPr>
              <a:t>พ่อกับแม่คบหากันอยู่นานกว่าหนึ่งปี และเมื่อพ่อกับแม่อายุยี่สิบเอ็ดปี ทั้งคู่ก็ตกลงแต่งงานกันในวันที่ 31 สิงหาคม ปี 1963 ก่อนที่ทั้งคู่จะขึ้นปีสี่</a:t>
            </a:r>
            <a:r>
              <a:rPr lang="en" u="sng">
                <a:solidFill>
                  <a:srgbClr val="000000"/>
                </a:solidFill>
                <a:latin typeface="Times New Roman"/>
                <a:ea typeface="Times New Roman"/>
                <a:cs typeface="Times New Roman"/>
                <a:sym typeface="Times New Roman"/>
              </a:rPr>
              <a:t>ในรั้วมหาวิทยาลัย</a:t>
            </a:r>
          </a:p>
          <a:p>
            <a:pPr lvl="0" rtl="0">
              <a:lnSpc>
                <a:spcPct val="115000"/>
              </a:lnSpc>
              <a:spcBef>
                <a:spcPts val="0"/>
              </a:spcBef>
              <a:spcAft>
                <a:spcPts val="0"/>
              </a:spcAft>
              <a:buNone/>
            </a:pPr>
            <a:endParaRPr sz="1200">
              <a:solidFill>
                <a:srgbClr val="000000"/>
              </a:solidFill>
              <a:latin typeface="Arial"/>
              <a:ea typeface="Arial"/>
              <a:cs typeface="Arial"/>
              <a:sym typeface="Arial"/>
            </a:endParaRPr>
          </a:p>
          <a:p>
            <a:pPr lvl="0" rtl="0">
              <a:spcBef>
                <a:spcPts val="0"/>
              </a:spcBef>
              <a:buNone/>
            </a:pPr>
            <a:endParaRPr sz="1400">
              <a:solidFill>
                <a:srgbClr val="000000"/>
              </a:solidFill>
              <a:latin typeface="Times New Roman"/>
              <a:ea typeface="Times New Roman"/>
              <a:cs typeface="Times New Roman"/>
              <a:sym typeface="Times New Roman"/>
            </a:endParaRPr>
          </a:p>
        </p:txBody>
      </p:sp>
      <p:cxnSp>
        <p:nvCxnSpPr>
          <p:cNvPr id="172" name="Shape 172"/>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73" name="Shape 173"/>
          <p:cNvCxnSpPr/>
          <p:nvPr/>
        </p:nvCxnSpPr>
        <p:spPr>
          <a:xfrm rot="10800000" flipH="1">
            <a:off x="-233400" y="51085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311700" y="14177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79" name="Shape 179"/>
          <p:cNvSpPr txBox="1">
            <a:spLocks noGrp="1"/>
          </p:cNvSpPr>
          <p:nvPr>
            <p:ph type="body" idx="1"/>
          </p:nvPr>
        </p:nvSpPr>
        <p:spPr>
          <a:xfrm>
            <a:off x="221600" y="772800"/>
            <a:ext cx="8712600" cy="4277400"/>
          </a:xfrm>
          <a:prstGeom prst="rect">
            <a:avLst/>
          </a:prstGeom>
        </p:spPr>
        <p:txBody>
          <a:bodyPr lIns="91425" tIns="91425" rIns="91425" bIns="91425" anchor="t" anchorCtr="0">
            <a:noAutofit/>
          </a:bodyPr>
          <a:lstStyle/>
          <a:p>
            <a:pPr marL="457200" lvl="0" indent="-381000" rtl="0">
              <a:lnSpc>
                <a:spcPct val="115000"/>
              </a:lnSpc>
              <a:spcBef>
                <a:spcPts val="0"/>
              </a:spcBef>
              <a:spcAft>
                <a:spcPts val="0"/>
              </a:spcAft>
              <a:buClr>
                <a:srgbClr val="000000"/>
              </a:buClr>
              <a:buSzPct val="100000"/>
              <a:buFont typeface="Arial"/>
              <a:buChar char="★"/>
            </a:pPr>
            <a:r>
              <a:rPr lang="en" sz="2400">
                <a:solidFill>
                  <a:srgbClr val="000000"/>
                </a:solidFill>
                <a:latin typeface="Arial"/>
                <a:ea typeface="Arial"/>
                <a:cs typeface="Arial"/>
                <a:sym typeface="Arial"/>
              </a:rPr>
              <a:t>English - Thai</a:t>
            </a:r>
          </a:p>
          <a:p>
            <a:pPr lvl="0" rtl="0">
              <a:lnSpc>
                <a:spcPct val="115000"/>
              </a:lnSpc>
              <a:spcBef>
                <a:spcPts val="0"/>
              </a:spcBef>
              <a:spcAft>
                <a:spcPts val="0"/>
              </a:spcAft>
              <a:buNone/>
            </a:pPr>
            <a:endParaRPr sz="2400">
              <a:solidFill>
                <a:srgbClr val="000000"/>
              </a:solidFill>
              <a:latin typeface="Arial"/>
              <a:ea typeface="Arial"/>
              <a:cs typeface="Arial"/>
              <a:sym typeface="Arial"/>
            </a:endParaRPr>
          </a:p>
          <a:p>
            <a:pPr lvl="0" indent="457200" rtl="0">
              <a:lnSpc>
                <a:spcPct val="200000"/>
              </a:lnSpc>
              <a:spcBef>
                <a:spcPts val="0"/>
              </a:spcBef>
              <a:buNone/>
            </a:pPr>
            <a:r>
              <a:rPr lang="en" sz="1600">
                <a:latin typeface="Times New Roman"/>
                <a:ea typeface="Times New Roman"/>
                <a:cs typeface="Times New Roman"/>
                <a:sym typeface="Times New Roman"/>
              </a:rPr>
              <a:t>- to win knowledge of the Atlantic was to gain knowledge of the planet; to</a:t>
            </a:r>
            <a:br>
              <a:rPr lang="en" sz="1600">
                <a:latin typeface="Times New Roman"/>
                <a:ea typeface="Times New Roman"/>
                <a:cs typeface="Times New Roman"/>
                <a:sym typeface="Times New Roman"/>
              </a:rPr>
            </a:br>
            <a:r>
              <a:rPr lang="en" sz="1600">
                <a:latin typeface="Times New Roman"/>
                <a:ea typeface="Times New Roman"/>
                <a:cs typeface="Times New Roman"/>
                <a:sym typeface="Times New Roman"/>
              </a:rPr>
              <a:t>	those on its far side </a:t>
            </a:r>
            <a:r>
              <a:rPr lang="en" sz="1600" u="sng">
                <a:latin typeface="Times New Roman"/>
                <a:ea typeface="Times New Roman"/>
                <a:cs typeface="Times New Roman"/>
                <a:sym typeface="Times New Roman"/>
              </a:rPr>
              <a:t>in the nineteenth century</a:t>
            </a:r>
            <a:r>
              <a:rPr lang="en" sz="1600">
                <a:latin typeface="Times New Roman"/>
                <a:ea typeface="Times New Roman"/>
                <a:cs typeface="Times New Roman"/>
                <a:sym typeface="Times New Roman"/>
              </a:rPr>
              <a:t>, to know Atlantic was to be better</a:t>
            </a:r>
            <a:br>
              <a:rPr lang="en" sz="1600">
                <a:latin typeface="Times New Roman"/>
                <a:ea typeface="Times New Roman"/>
                <a:cs typeface="Times New Roman"/>
                <a:sym typeface="Times New Roman"/>
              </a:rPr>
            </a:br>
            <a:r>
              <a:rPr lang="en" sz="1600">
                <a:latin typeface="Times New Roman"/>
                <a:ea typeface="Times New Roman"/>
                <a:cs typeface="Times New Roman"/>
                <a:sym typeface="Times New Roman"/>
              </a:rPr>
              <a:t>	equipped to make money.</a:t>
            </a:r>
            <a:r>
              <a:rPr lang="en" sz="1600" i="1">
                <a:latin typeface="Times New Roman"/>
                <a:ea typeface="Times New Roman"/>
                <a:cs typeface="Times New Roman"/>
                <a:sym typeface="Times New Roman"/>
              </a:rPr>
              <a:t>	( the translation techniques used by Sunantha</a:t>
            </a:r>
            <a:br>
              <a:rPr lang="en" sz="1600" i="1">
                <a:latin typeface="Times New Roman"/>
                <a:ea typeface="Times New Roman"/>
                <a:cs typeface="Times New Roman"/>
                <a:sym typeface="Times New Roman"/>
              </a:rPr>
            </a:br>
            <a:r>
              <a:rPr lang="en" sz="1600" i="1">
                <a:latin typeface="Times New Roman"/>
                <a:ea typeface="Times New Roman"/>
                <a:cs typeface="Times New Roman"/>
                <a:sym typeface="Times New Roman"/>
              </a:rPr>
              <a:t>	Wannasin Bell in her translation of Atlantic: Great Sea Battle, Heroic Discoveries,</a:t>
            </a:r>
            <a:br>
              <a:rPr lang="en" sz="1600" i="1">
                <a:latin typeface="Times New Roman"/>
                <a:ea typeface="Times New Roman"/>
                <a:cs typeface="Times New Roman"/>
                <a:sym typeface="Times New Roman"/>
              </a:rPr>
            </a:br>
            <a:r>
              <a:rPr lang="en" sz="1600" i="1">
                <a:latin typeface="Times New Roman"/>
                <a:ea typeface="Times New Roman"/>
                <a:cs typeface="Times New Roman"/>
                <a:sym typeface="Times New Roman"/>
              </a:rPr>
              <a:t>	Titanic Storms, and a Vast Ocean of a Million Stories, research by Nuenhrethai, 2013)</a:t>
            </a:r>
          </a:p>
          <a:p>
            <a:pPr lvl="0" rtl="0">
              <a:spcBef>
                <a:spcPts val="0"/>
              </a:spcBef>
              <a:buNone/>
            </a:pPr>
            <a:endParaRPr sz="1400">
              <a:solidFill>
                <a:srgbClr val="000000"/>
              </a:solidFill>
              <a:latin typeface="Times New Roman"/>
              <a:ea typeface="Times New Roman"/>
              <a:cs typeface="Times New Roman"/>
              <a:sym typeface="Times New Roman"/>
            </a:endParaRPr>
          </a:p>
        </p:txBody>
      </p:sp>
      <p:cxnSp>
        <p:nvCxnSpPr>
          <p:cNvPr id="180" name="Shape 180"/>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81" name="Shape 181"/>
          <p:cNvCxnSpPr/>
          <p:nvPr/>
        </p:nvCxnSpPr>
        <p:spPr>
          <a:xfrm rot="10800000" flipH="1">
            <a:off x="-116700" y="51085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14177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87" name="Shape 187"/>
          <p:cNvSpPr txBox="1">
            <a:spLocks noGrp="1"/>
          </p:cNvSpPr>
          <p:nvPr>
            <p:ph type="body" idx="1"/>
          </p:nvPr>
        </p:nvSpPr>
        <p:spPr>
          <a:xfrm>
            <a:off x="221600" y="772800"/>
            <a:ext cx="8712600" cy="4277400"/>
          </a:xfrm>
          <a:prstGeom prst="rect">
            <a:avLst/>
          </a:prstGeom>
        </p:spPr>
        <p:txBody>
          <a:bodyPr lIns="91425" tIns="91425" rIns="91425" bIns="91425" anchor="t" anchorCtr="0">
            <a:noAutofit/>
          </a:bodyPr>
          <a:lstStyle/>
          <a:p>
            <a:pPr marL="457200" lvl="0" indent="-381000" rtl="0">
              <a:lnSpc>
                <a:spcPct val="115000"/>
              </a:lnSpc>
              <a:spcBef>
                <a:spcPts val="0"/>
              </a:spcBef>
              <a:spcAft>
                <a:spcPts val="0"/>
              </a:spcAft>
              <a:buClr>
                <a:srgbClr val="000000"/>
              </a:buClr>
              <a:buSzPct val="100000"/>
              <a:buFont typeface="Arial"/>
              <a:buChar char="★"/>
            </a:pPr>
            <a:r>
              <a:rPr lang="en" sz="2400">
                <a:solidFill>
                  <a:srgbClr val="000000"/>
                </a:solidFill>
                <a:latin typeface="Arial"/>
                <a:ea typeface="Arial"/>
                <a:cs typeface="Arial"/>
                <a:sym typeface="Arial"/>
              </a:rPr>
              <a:t>English - Thai</a:t>
            </a:r>
          </a:p>
          <a:p>
            <a:pPr lvl="0" rtl="0">
              <a:lnSpc>
                <a:spcPct val="115000"/>
              </a:lnSpc>
              <a:spcBef>
                <a:spcPts val="0"/>
              </a:spcBef>
              <a:spcAft>
                <a:spcPts val="0"/>
              </a:spcAft>
              <a:buNone/>
            </a:pPr>
            <a:endParaRPr sz="2400">
              <a:solidFill>
                <a:srgbClr val="000000"/>
              </a:solidFill>
              <a:latin typeface="Arial"/>
              <a:ea typeface="Arial"/>
              <a:cs typeface="Arial"/>
              <a:sym typeface="Arial"/>
            </a:endParaRPr>
          </a:p>
          <a:p>
            <a:pPr lvl="0" rtl="0">
              <a:lnSpc>
                <a:spcPct val="200000"/>
              </a:lnSpc>
              <a:spcBef>
                <a:spcPts val="0"/>
              </a:spcBef>
              <a:buClr>
                <a:schemeClr val="dk2"/>
              </a:buClr>
              <a:buSzPct val="68750"/>
              <a:buFont typeface="Arial"/>
              <a:buNone/>
            </a:pPr>
            <a:r>
              <a:rPr lang="en" sz="1600">
                <a:latin typeface="Times New Roman"/>
                <a:ea typeface="Times New Roman"/>
                <a:cs typeface="Times New Roman"/>
                <a:sym typeface="Times New Roman"/>
              </a:rPr>
              <a:t>✘การได้ความรู้เกี่ยวกับมหาสมุทรแอตแลนติกคือการเรียนรู้ เกี่ยวกับโลก แต่สำหรับคนที่อยู่อีกฟากหนึ่ง ความรู้เกี่ยวกับทะเลคือเครื่องมือหาความมั่งคั่ง</a:t>
            </a:r>
          </a:p>
          <a:p>
            <a:pPr lvl="0" rtl="0">
              <a:lnSpc>
                <a:spcPct val="200000"/>
              </a:lnSpc>
              <a:spcBef>
                <a:spcPts val="0"/>
              </a:spcBef>
              <a:buNone/>
            </a:pPr>
            <a:r>
              <a:rPr lang="en" sz="1600" b="1">
                <a:latin typeface="Times New Roman"/>
                <a:ea typeface="Times New Roman"/>
                <a:cs typeface="Times New Roman"/>
                <a:sym typeface="Times New Roman"/>
              </a:rPr>
              <a:t>✓ </a:t>
            </a:r>
            <a:r>
              <a:rPr lang="en" sz="1600">
                <a:latin typeface="Times New Roman"/>
                <a:ea typeface="Times New Roman"/>
                <a:cs typeface="Times New Roman"/>
                <a:sym typeface="Times New Roman"/>
              </a:rPr>
              <a:t>การได้ความรู้เกี่ยวกับมหาสมุทรแอตแลนติกคือการเรียนรู้เกี่ยวกับโลก แต่สำหรับคนที่อยู่อีกฟากหนึ่ง</a:t>
            </a:r>
            <a:r>
              <a:rPr lang="en" sz="1600" u="sng">
                <a:latin typeface="Times New Roman"/>
                <a:ea typeface="Times New Roman"/>
                <a:cs typeface="Times New Roman"/>
                <a:sym typeface="Times New Roman"/>
              </a:rPr>
              <a:t>ในยุคศตวรรษที่ 19</a:t>
            </a:r>
            <a:r>
              <a:rPr lang="en" sz="1600">
                <a:latin typeface="Times New Roman"/>
                <a:ea typeface="Times New Roman"/>
                <a:cs typeface="Times New Roman"/>
                <a:sym typeface="Times New Roman"/>
              </a:rPr>
              <a:t> ความรู้เกี่ยวกับทะเลคือเครื่องมือหาความมั่งคั่ง</a:t>
            </a:r>
          </a:p>
        </p:txBody>
      </p:sp>
      <p:cxnSp>
        <p:nvCxnSpPr>
          <p:cNvPr id="188" name="Shape 188"/>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89" name="Shape 189"/>
          <p:cNvCxnSpPr/>
          <p:nvPr/>
        </p:nvCxnSpPr>
        <p:spPr>
          <a:xfrm rot="10800000" flipH="1">
            <a:off x="-110800" y="51085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195" name="Shape 195"/>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Thai - English</a:t>
            </a:r>
          </a:p>
          <a:p>
            <a:pPr lvl="0" rtl="0">
              <a:lnSpc>
                <a:spcPct val="100000"/>
              </a:lnSpc>
              <a:spcBef>
                <a:spcPts val="0"/>
              </a:spcBef>
              <a:spcAft>
                <a:spcPts val="0"/>
              </a:spcAft>
              <a:buNone/>
            </a:pPr>
            <a:endParaRPr sz="2800">
              <a:latin typeface="Arial"/>
              <a:ea typeface="Arial"/>
              <a:cs typeface="Arial"/>
              <a:sym typeface="Arial"/>
            </a:endParaRPr>
          </a:p>
          <a:p>
            <a:pPr lvl="0" indent="387350">
              <a:spcBef>
                <a:spcPts val="0"/>
              </a:spcBef>
              <a:buClr>
                <a:schemeClr val="dk2"/>
              </a:buClr>
              <a:buSzPct val="55000"/>
              <a:buFont typeface="Arial"/>
              <a:buNone/>
            </a:pPr>
            <a:r>
              <a:rPr lang="en" sz="2000">
                <a:latin typeface="Century Gothic"/>
                <a:ea typeface="Century Gothic"/>
                <a:cs typeface="Century Gothic"/>
                <a:sym typeface="Century Gothic"/>
              </a:rPr>
              <a:t>ข้าจะเผาเมืองแปรให้มันวอดวาย</a:t>
            </a:r>
          </a:p>
          <a:p>
            <a:pPr lvl="0" indent="387350">
              <a:spcBef>
                <a:spcPts val="0"/>
              </a:spcBef>
              <a:buClr>
                <a:schemeClr val="dk2"/>
              </a:buClr>
              <a:buSzPct val="55000"/>
              <a:buFont typeface="Arial"/>
              <a:buNone/>
            </a:pPr>
            <a:r>
              <a:rPr lang="en" sz="2000">
                <a:latin typeface="Century Gothic"/>
                <a:ea typeface="Century Gothic"/>
                <a:cs typeface="Century Gothic"/>
                <a:sym typeface="Century Gothic"/>
              </a:rPr>
              <a:t>✘ I’ll </a:t>
            </a:r>
            <a:r>
              <a:rPr lang="en" sz="2000" b="1" u="sng">
                <a:solidFill>
                  <a:srgbClr val="FF0000"/>
                </a:solidFill>
                <a:latin typeface="Century Gothic"/>
                <a:ea typeface="Century Gothic"/>
                <a:cs typeface="Century Gothic"/>
                <a:sym typeface="Century Gothic"/>
              </a:rPr>
              <a:t>burn</a:t>
            </a:r>
            <a:r>
              <a:rPr lang="en" sz="2000">
                <a:latin typeface="Century Gothic"/>
                <a:ea typeface="Century Gothic"/>
                <a:cs typeface="Century Gothic"/>
                <a:sym typeface="Century Gothic"/>
              </a:rPr>
              <a:t> the town of Pyay.</a:t>
            </a:r>
          </a:p>
          <a:p>
            <a:pPr lvl="0" indent="387350">
              <a:spcBef>
                <a:spcPts val="0"/>
              </a:spcBef>
              <a:buClr>
                <a:schemeClr val="dk2"/>
              </a:buClr>
              <a:buSzPct val="55000"/>
              <a:buFont typeface="Arial"/>
              <a:buNone/>
            </a:pPr>
            <a:r>
              <a:rPr lang="en" sz="2000" b="1">
                <a:latin typeface="Century Gothic"/>
                <a:ea typeface="Century Gothic"/>
                <a:cs typeface="Century Gothic"/>
                <a:sym typeface="Century Gothic"/>
              </a:rPr>
              <a:t>✓ </a:t>
            </a:r>
            <a:r>
              <a:rPr lang="en" sz="2000">
                <a:latin typeface="Century Gothic"/>
                <a:ea typeface="Century Gothic"/>
                <a:cs typeface="Century Gothic"/>
                <a:sym typeface="Century Gothic"/>
              </a:rPr>
              <a:t>I’ll </a:t>
            </a:r>
            <a:r>
              <a:rPr lang="en" sz="2000" b="1" u="sng">
                <a:solidFill>
                  <a:srgbClr val="FF0000"/>
                </a:solidFill>
                <a:latin typeface="Century Gothic"/>
                <a:ea typeface="Century Gothic"/>
                <a:cs typeface="Century Gothic"/>
                <a:sym typeface="Century Gothic"/>
              </a:rPr>
              <a:t>burn</a:t>
            </a:r>
            <a:r>
              <a:rPr lang="en" sz="2000">
                <a:latin typeface="Century Gothic"/>
                <a:ea typeface="Century Gothic"/>
                <a:cs typeface="Century Gothic"/>
                <a:sym typeface="Century Gothic"/>
              </a:rPr>
              <a:t> the town of Pyay </a:t>
            </a:r>
            <a:r>
              <a:rPr lang="en" sz="2000" b="1">
                <a:solidFill>
                  <a:srgbClr val="FF0000"/>
                </a:solidFill>
                <a:latin typeface="Century Gothic"/>
                <a:ea typeface="Century Gothic"/>
                <a:cs typeface="Century Gothic"/>
                <a:sym typeface="Century Gothic"/>
              </a:rPr>
              <a:t>down</a:t>
            </a:r>
            <a:r>
              <a:rPr lang="en" sz="2000">
                <a:latin typeface="Century Gothic"/>
                <a:ea typeface="Century Gothic"/>
                <a:cs typeface="Century Gothic"/>
                <a:sym typeface="Century Gothic"/>
              </a:rPr>
              <a:t> to ashes.</a:t>
            </a:r>
          </a:p>
          <a:p>
            <a:pPr lvl="0" rtl="0">
              <a:spcBef>
                <a:spcPts val="0"/>
              </a:spcBef>
              <a:buNone/>
            </a:pPr>
            <a:endParaRPr sz="2000">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196" name="Shape 196"/>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97" name="Shape 197"/>
          <p:cNvCxnSpPr/>
          <p:nvPr/>
        </p:nvCxnSpPr>
        <p:spPr>
          <a:xfrm rot="10800000" flipH="1">
            <a:off x="-692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Under-translation</a:t>
            </a:r>
          </a:p>
        </p:txBody>
      </p:sp>
      <p:sp>
        <p:nvSpPr>
          <p:cNvPr id="203" name="Shape 203"/>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Thai - English</a:t>
            </a:r>
          </a:p>
          <a:p>
            <a:pPr lvl="0" rtl="0">
              <a:lnSpc>
                <a:spcPct val="100000"/>
              </a:lnSpc>
              <a:spcBef>
                <a:spcPts val="0"/>
              </a:spcBef>
              <a:spcAft>
                <a:spcPts val="0"/>
              </a:spcAft>
              <a:buNone/>
            </a:pPr>
            <a:endParaRPr sz="2800">
              <a:latin typeface="Arial"/>
              <a:ea typeface="Arial"/>
              <a:cs typeface="Arial"/>
              <a:sym typeface="Arial"/>
            </a:endParaRPr>
          </a:p>
          <a:p>
            <a:pPr lvl="0" indent="457200" rtl="0">
              <a:spcBef>
                <a:spcPts val="0"/>
              </a:spcBef>
              <a:buNone/>
            </a:pPr>
            <a:r>
              <a:rPr lang="en" sz="2000">
                <a:latin typeface="Century Gothic"/>
                <a:ea typeface="Century Gothic"/>
                <a:cs typeface="Century Gothic"/>
                <a:sym typeface="Century Gothic"/>
              </a:rPr>
              <a:t>งูหางกระดิ่งจะเตือนเหยื่อก่อนที่มันจะกัด</a:t>
            </a:r>
          </a:p>
          <a:p>
            <a:pPr lvl="0" indent="457200" rtl="0">
              <a:spcBef>
                <a:spcPts val="0"/>
              </a:spcBef>
              <a:buNone/>
            </a:pPr>
            <a:r>
              <a:rPr lang="en" sz="2000">
                <a:latin typeface="Century Gothic"/>
                <a:ea typeface="Century Gothic"/>
                <a:cs typeface="Century Gothic"/>
                <a:sym typeface="Century Gothic"/>
              </a:rPr>
              <a:t>✘ A rattlesnake </a:t>
            </a:r>
            <a:r>
              <a:rPr lang="en" sz="2000" b="1" u="sng">
                <a:solidFill>
                  <a:srgbClr val="FF0000"/>
                </a:solidFill>
                <a:latin typeface="Century Gothic"/>
                <a:ea typeface="Century Gothic"/>
                <a:cs typeface="Century Gothic"/>
                <a:sym typeface="Century Gothic"/>
              </a:rPr>
              <a:t>tells</a:t>
            </a:r>
            <a:r>
              <a:rPr lang="en" sz="2000">
                <a:latin typeface="Century Gothic"/>
                <a:ea typeface="Century Gothic"/>
                <a:cs typeface="Century Gothic"/>
                <a:sym typeface="Century Gothic"/>
              </a:rPr>
              <a:t> its victim before it </a:t>
            </a:r>
            <a:r>
              <a:rPr lang="en" sz="2000">
                <a:solidFill>
                  <a:srgbClr val="000000"/>
                </a:solidFill>
                <a:latin typeface="Century Gothic"/>
                <a:ea typeface="Century Gothic"/>
                <a:cs typeface="Century Gothic"/>
                <a:sym typeface="Century Gothic"/>
              </a:rPr>
              <a:t>bites.</a:t>
            </a:r>
          </a:p>
          <a:p>
            <a:pPr lvl="0" indent="457200" rtl="0">
              <a:spcBef>
                <a:spcPts val="0"/>
              </a:spcBef>
              <a:buNone/>
            </a:pPr>
            <a:r>
              <a:rPr lang="en" sz="2000" b="1">
                <a:latin typeface="Century Gothic"/>
                <a:ea typeface="Century Gothic"/>
                <a:cs typeface="Century Gothic"/>
                <a:sym typeface="Century Gothic"/>
              </a:rPr>
              <a:t>✓</a:t>
            </a:r>
            <a:r>
              <a:rPr lang="en" sz="2000">
                <a:latin typeface="Century Gothic"/>
                <a:ea typeface="Century Gothic"/>
                <a:cs typeface="Century Gothic"/>
                <a:sym typeface="Century Gothic"/>
              </a:rPr>
              <a:t> A rattlesnake </a:t>
            </a:r>
            <a:r>
              <a:rPr lang="en" sz="2000" b="1" u="sng">
                <a:solidFill>
                  <a:srgbClr val="FF0000"/>
                </a:solidFill>
                <a:latin typeface="Century Gothic"/>
                <a:ea typeface="Century Gothic"/>
                <a:cs typeface="Century Gothic"/>
                <a:sym typeface="Century Gothic"/>
              </a:rPr>
              <a:t>warns</a:t>
            </a:r>
            <a:r>
              <a:rPr lang="en" sz="2000">
                <a:latin typeface="Century Gothic"/>
                <a:ea typeface="Century Gothic"/>
                <a:cs typeface="Century Gothic"/>
                <a:sym typeface="Century Gothic"/>
              </a:rPr>
              <a:t> its victim before </a:t>
            </a:r>
            <a:r>
              <a:rPr lang="en" sz="2000">
                <a:solidFill>
                  <a:srgbClr val="000000"/>
                </a:solidFill>
                <a:latin typeface="Century Gothic"/>
                <a:ea typeface="Century Gothic"/>
                <a:cs typeface="Century Gothic"/>
                <a:sym typeface="Century Gothic"/>
              </a:rPr>
              <a:t>it strikes.</a:t>
            </a:r>
          </a:p>
          <a:p>
            <a:pPr lvl="0" indent="457200" rtl="0">
              <a:spcBef>
                <a:spcPts val="0"/>
              </a:spcBef>
              <a:buNone/>
            </a:pPr>
            <a:endParaRPr sz="2000">
              <a:latin typeface="Century Gothic"/>
              <a:ea typeface="Century Gothic"/>
              <a:cs typeface="Century Gothic"/>
              <a:sym typeface="Century Gothic"/>
            </a:endParaRPr>
          </a:p>
          <a:p>
            <a:pPr lvl="0" rtl="0">
              <a:spcBef>
                <a:spcPts val="0"/>
              </a:spcBef>
              <a:buNone/>
            </a:pPr>
            <a:endParaRPr sz="2000">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204" name="Shape 204"/>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05" name="Shape 205"/>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445025"/>
            <a:ext cx="2626709" cy="572700"/>
          </a:xfrm>
          <a:prstGeom prst="rect">
            <a:avLst/>
          </a:prstGeom>
          <a:solidFill>
            <a:schemeClr val="tx1"/>
          </a:solidFill>
        </p:spPr>
        <p:txBody>
          <a:bodyPr lIns="91425" tIns="91425" rIns="91425" bIns="91425" anchor="t" anchorCtr="0">
            <a:noAutofit/>
          </a:bodyPr>
          <a:lstStyle/>
          <a:p>
            <a:pPr lvl="0">
              <a:spcBef>
                <a:spcPts val="0"/>
              </a:spcBef>
              <a:buNone/>
            </a:pPr>
            <a:r>
              <a:rPr lang="en" dirty="0"/>
              <a:t>Over-translation</a:t>
            </a:r>
          </a:p>
        </p:txBody>
      </p:sp>
      <p:sp>
        <p:nvSpPr>
          <p:cNvPr id="65" name="Shape 65"/>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rtl="0">
              <a:lnSpc>
                <a:spcPct val="200000"/>
              </a:lnSpc>
              <a:spcBef>
                <a:spcPts val="0"/>
              </a:spcBef>
              <a:spcAft>
                <a:spcPts val="0"/>
              </a:spcAft>
              <a:buNone/>
            </a:pPr>
            <a:r>
              <a:rPr lang="en" sz="2400" dirty="0">
                <a:latin typeface="Century Gothic"/>
                <a:ea typeface="Century Gothic"/>
                <a:cs typeface="Century Gothic"/>
                <a:sym typeface="Century Gothic"/>
              </a:rPr>
              <a:t>“Over-translation refers to the information that the target language (TL) contains is more than that of the source language (SL).” </a:t>
            </a:r>
          </a:p>
          <a:p>
            <a:pPr lvl="0">
              <a:lnSpc>
                <a:spcPct val="200000"/>
              </a:lnSpc>
              <a:spcBef>
                <a:spcPts val="0"/>
              </a:spcBef>
              <a:spcAft>
                <a:spcPts val="0"/>
              </a:spcAft>
              <a:buClr>
                <a:schemeClr val="dk2"/>
              </a:buClr>
              <a:buSzPct val="45833"/>
              <a:buFont typeface="Arial"/>
              <a:buNone/>
            </a:pPr>
            <a:r>
              <a:rPr lang="en" sz="2400" dirty="0">
                <a:latin typeface="Century Gothic"/>
                <a:ea typeface="Century Gothic"/>
                <a:cs typeface="Century Gothic"/>
                <a:sym typeface="Century Gothic"/>
              </a:rPr>
              <a:t>(Newmark, 1981)</a:t>
            </a:r>
          </a:p>
        </p:txBody>
      </p:sp>
      <p:cxnSp>
        <p:nvCxnSpPr>
          <p:cNvPr id="66" name="Shape 66"/>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67" name="Shape 67"/>
          <p:cNvCxnSpPr/>
          <p:nvPr/>
        </p:nvCxnSpPr>
        <p:spPr>
          <a:xfrm rot="10800000" flipH="1">
            <a:off x="-233400" y="5143500"/>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311700" y="445025"/>
            <a:ext cx="4681540" cy="572700"/>
          </a:xfrm>
          <a:prstGeom prst="rect">
            <a:avLst/>
          </a:prstGeom>
          <a:solidFill>
            <a:schemeClr val="tx1"/>
          </a:solidFill>
        </p:spPr>
        <p:txBody>
          <a:bodyPr lIns="91425" tIns="91425" rIns="91425" bIns="91425" anchor="t" anchorCtr="0">
            <a:noAutofit/>
          </a:bodyPr>
          <a:lstStyle/>
          <a:p>
            <a:pPr lvl="0">
              <a:spcBef>
                <a:spcPts val="0"/>
              </a:spcBef>
              <a:buNone/>
            </a:pPr>
            <a:r>
              <a:rPr lang="en" dirty="0"/>
              <a:t>Untranslatability (การแปลไม่ได้)</a:t>
            </a:r>
          </a:p>
        </p:txBody>
      </p:sp>
      <p:sp>
        <p:nvSpPr>
          <p:cNvPr id="211" name="Shape 211"/>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algn="ctr">
              <a:spcBef>
                <a:spcPts val="0"/>
              </a:spcBef>
              <a:buClr>
                <a:schemeClr val="dk2"/>
              </a:buClr>
              <a:buSzPct val="45833"/>
              <a:buFont typeface="Arial"/>
              <a:buNone/>
            </a:pPr>
            <a:r>
              <a:rPr lang="en" sz="2400" dirty="0">
                <a:solidFill>
                  <a:srgbClr val="000000"/>
                </a:solidFill>
                <a:latin typeface="Century Gothic"/>
                <a:ea typeface="Century Gothic"/>
                <a:cs typeface="Century Gothic"/>
                <a:sym typeface="Century Gothic"/>
              </a:rPr>
              <a:t/>
            </a:r>
            <a:br>
              <a:rPr lang="en" sz="2400" dirty="0">
                <a:solidFill>
                  <a:srgbClr val="000000"/>
                </a:solidFill>
                <a:latin typeface="Century Gothic"/>
                <a:ea typeface="Century Gothic"/>
                <a:cs typeface="Century Gothic"/>
                <a:sym typeface="Century Gothic"/>
              </a:rPr>
            </a:br>
            <a:r>
              <a:rPr lang="en" sz="2400" dirty="0">
                <a:solidFill>
                  <a:srgbClr val="000000"/>
                </a:solidFill>
                <a:latin typeface="Century Gothic"/>
                <a:ea typeface="Century Gothic"/>
                <a:cs typeface="Century Gothic"/>
                <a:sym typeface="Century Gothic"/>
              </a:rPr>
              <a:t>“A property of a text, or of any utterance, in one </a:t>
            </a:r>
            <a:r>
              <a:rPr lang="en" sz="2400" dirty="0">
                <a:solidFill>
                  <a:srgbClr val="000000"/>
                </a:solidFill>
                <a:latin typeface="Century Gothic"/>
                <a:ea typeface="Century Gothic"/>
                <a:cs typeface="Century Gothic"/>
                <a:sym typeface="Century Gothic"/>
                <a:hlinkClick r:id="rId3"/>
              </a:rPr>
              <a:t>language</a:t>
            </a:r>
            <a:r>
              <a:rPr lang="en" sz="2400" dirty="0">
                <a:solidFill>
                  <a:srgbClr val="000000"/>
                </a:solidFill>
                <a:latin typeface="Century Gothic"/>
                <a:ea typeface="Century Gothic"/>
                <a:cs typeface="Century Gothic"/>
                <a:sym typeface="Century Gothic"/>
              </a:rPr>
              <a:t>, for which no equivalent text or utterance can be found in another language when translated.”</a:t>
            </a:r>
          </a:p>
          <a:p>
            <a:pPr lvl="0" algn="ctr">
              <a:spcBef>
                <a:spcPts val="0"/>
              </a:spcBef>
              <a:buClr>
                <a:schemeClr val="dk2"/>
              </a:buClr>
              <a:buSzPct val="45833"/>
              <a:buFont typeface="Arial"/>
              <a:buNone/>
            </a:pPr>
            <a:r>
              <a:rPr lang="en" sz="2400" dirty="0">
                <a:solidFill>
                  <a:srgbClr val="000000"/>
                </a:solidFill>
                <a:latin typeface="Century Gothic"/>
                <a:ea typeface="Century Gothic"/>
                <a:cs typeface="Century Gothic"/>
                <a:sym typeface="Century Gothic"/>
              </a:rPr>
              <a:t>(Catford, 1965)</a:t>
            </a:r>
          </a:p>
          <a:p>
            <a:pPr lvl="0">
              <a:spcBef>
                <a:spcPts val="0"/>
              </a:spcBef>
              <a:buNone/>
            </a:pPr>
            <a:endParaRPr dirty="0"/>
          </a:p>
        </p:txBody>
      </p:sp>
      <p:cxnSp>
        <p:nvCxnSpPr>
          <p:cNvPr id="212" name="Shape 212"/>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13" name="Shape 213"/>
          <p:cNvCxnSpPr/>
          <p:nvPr/>
        </p:nvCxnSpPr>
        <p:spPr>
          <a:xfrm rot="10800000" flipH="1">
            <a:off x="-116700" y="5143500"/>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Untranslatability (การแปลไม่ได้)</a:t>
            </a:r>
          </a:p>
        </p:txBody>
      </p:sp>
      <p:sp>
        <p:nvSpPr>
          <p:cNvPr id="219" name="Shape 219"/>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algn="ctr" rtl="0">
              <a:spcBef>
                <a:spcPts val="0"/>
              </a:spcBef>
              <a:buClr>
                <a:schemeClr val="dk2"/>
              </a:buClr>
              <a:buSzPct val="45833"/>
              <a:buFont typeface="Arial"/>
              <a:buNone/>
            </a:pPr>
            <a:endParaRPr sz="2400">
              <a:solidFill>
                <a:srgbClr val="000000"/>
              </a:solidFill>
              <a:latin typeface="Century Gothic"/>
              <a:ea typeface="Century Gothic"/>
              <a:cs typeface="Century Gothic"/>
              <a:sym typeface="Century Gothic"/>
            </a:endParaRPr>
          </a:p>
          <a:p>
            <a:pPr lvl="0" algn="ctr" rtl="0">
              <a:spcBef>
                <a:spcPts val="0"/>
              </a:spcBef>
              <a:buClr>
                <a:schemeClr val="dk2"/>
              </a:buClr>
              <a:buSzPct val="45833"/>
              <a:buFont typeface="Arial"/>
              <a:buNone/>
            </a:pPr>
            <a:endParaRPr sz="2400">
              <a:solidFill>
                <a:srgbClr val="000000"/>
              </a:solidFill>
              <a:latin typeface="Century Gothic"/>
              <a:ea typeface="Century Gothic"/>
              <a:cs typeface="Century Gothic"/>
              <a:sym typeface="Century Gothic"/>
            </a:endParaRPr>
          </a:p>
          <a:p>
            <a:pPr marL="914400" lvl="0" indent="-381000" algn="l" rtl="0">
              <a:spcBef>
                <a:spcPts val="0"/>
              </a:spcBef>
              <a:buClr>
                <a:srgbClr val="000000"/>
              </a:buClr>
              <a:buSzPct val="100000"/>
              <a:buFont typeface="Century Gothic"/>
              <a:buChar char="-"/>
            </a:pPr>
            <a:r>
              <a:rPr lang="en" sz="2400">
                <a:solidFill>
                  <a:srgbClr val="000000"/>
                </a:solidFill>
                <a:latin typeface="Century Gothic"/>
                <a:ea typeface="Century Gothic"/>
                <a:cs typeface="Century Gothic"/>
                <a:sym typeface="Century Gothic"/>
              </a:rPr>
              <a:t>Linguistics untranslatability</a:t>
            </a:r>
            <a:br>
              <a:rPr lang="en" sz="2400">
                <a:solidFill>
                  <a:srgbClr val="000000"/>
                </a:solidFill>
                <a:latin typeface="Century Gothic"/>
                <a:ea typeface="Century Gothic"/>
                <a:cs typeface="Century Gothic"/>
                <a:sym typeface="Century Gothic"/>
              </a:rPr>
            </a:br>
            <a:endParaRPr lang="en" sz="2400">
              <a:solidFill>
                <a:srgbClr val="000000"/>
              </a:solidFill>
              <a:latin typeface="Century Gothic"/>
              <a:ea typeface="Century Gothic"/>
              <a:cs typeface="Century Gothic"/>
              <a:sym typeface="Century Gothic"/>
            </a:endParaRPr>
          </a:p>
          <a:p>
            <a:pPr marL="914400" lvl="0" indent="-381000" algn="l" rtl="0">
              <a:spcBef>
                <a:spcPts val="0"/>
              </a:spcBef>
              <a:buClr>
                <a:srgbClr val="000000"/>
              </a:buClr>
              <a:buSzPct val="100000"/>
              <a:buFont typeface="Century Gothic"/>
              <a:buChar char="-"/>
            </a:pPr>
            <a:r>
              <a:rPr lang="en" sz="2400">
                <a:solidFill>
                  <a:srgbClr val="000000"/>
                </a:solidFill>
                <a:latin typeface="Century Gothic"/>
                <a:ea typeface="Century Gothic"/>
                <a:cs typeface="Century Gothic"/>
                <a:sym typeface="Century Gothic"/>
              </a:rPr>
              <a:t>Cultural </a:t>
            </a:r>
            <a:r>
              <a:rPr lang="en" sz="2400">
                <a:latin typeface="Century Gothic"/>
                <a:ea typeface="Century Gothic"/>
                <a:cs typeface="Century Gothic"/>
                <a:sym typeface="Century Gothic"/>
              </a:rPr>
              <a:t>untranslatability</a:t>
            </a:r>
            <a:r>
              <a:rPr lang="en" sz="2400">
                <a:solidFill>
                  <a:srgbClr val="000000"/>
                </a:solidFill>
                <a:latin typeface="Century Gothic"/>
                <a:ea typeface="Century Gothic"/>
                <a:cs typeface="Century Gothic"/>
                <a:sym typeface="Century Gothic"/>
              </a:rPr>
              <a:t/>
            </a:r>
            <a:br>
              <a:rPr lang="en" sz="2400">
                <a:solidFill>
                  <a:srgbClr val="000000"/>
                </a:solidFill>
                <a:latin typeface="Century Gothic"/>
                <a:ea typeface="Century Gothic"/>
                <a:cs typeface="Century Gothic"/>
                <a:sym typeface="Century Gothic"/>
              </a:rPr>
            </a:br>
            <a:endParaRPr lang="en" sz="2400">
              <a:solidFill>
                <a:srgbClr val="000000"/>
              </a:solidFill>
              <a:latin typeface="Century Gothic"/>
              <a:ea typeface="Century Gothic"/>
              <a:cs typeface="Century Gothic"/>
              <a:sym typeface="Century Gothic"/>
            </a:endParaRPr>
          </a:p>
        </p:txBody>
      </p:sp>
      <p:sp>
        <p:nvSpPr>
          <p:cNvPr id="220" name="Shape 220"/>
          <p:cNvSpPr txBox="1"/>
          <p:nvPr/>
        </p:nvSpPr>
        <p:spPr>
          <a:xfrm>
            <a:off x="524850" y="1399600"/>
            <a:ext cx="1073100" cy="572700"/>
          </a:xfrm>
          <a:prstGeom prst="rect">
            <a:avLst/>
          </a:prstGeom>
          <a:noFill/>
          <a:ln w="38100" cap="flat" cmpd="sng">
            <a:solidFill>
              <a:srgbClr val="4A86E8"/>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2000">
                <a:latin typeface="Century Gothic"/>
                <a:ea typeface="Century Gothic"/>
                <a:cs typeface="Century Gothic"/>
                <a:sym typeface="Century Gothic"/>
              </a:rPr>
              <a:t>2 types</a:t>
            </a:r>
          </a:p>
        </p:txBody>
      </p:sp>
      <p:cxnSp>
        <p:nvCxnSpPr>
          <p:cNvPr id="221" name="Shape 221"/>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22" name="Shape 222"/>
          <p:cNvCxnSpPr/>
          <p:nvPr/>
        </p:nvCxnSpPr>
        <p:spPr>
          <a:xfrm rot="10800000" flipH="1">
            <a:off x="117400" y="5143500"/>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Untranslatability</a:t>
            </a:r>
          </a:p>
        </p:txBody>
      </p:sp>
      <p:sp>
        <p:nvSpPr>
          <p:cNvPr id="228" name="Shape 228"/>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English - Thai</a:t>
            </a:r>
          </a:p>
          <a:p>
            <a:pPr lvl="0" rtl="0">
              <a:lnSpc>
                <a:spcPct val="100000"/>
              </a:lnSpc>
              <a:spcBef>
                <a:spcPts val="0"/>
              </a:spcBef>
              <a:spcAft>
                <a:spcPts val="0"/>
              </a:spcAft>
              <a:buNone/>
            </a:pPr>
            <a:endParaRPr sz="2800">
              <a:latin typeface="Arial"/>
              <a:ea typeface="Arial"/>
              <a:cs typeface="Arial"/>
              <a:sym typeface="Arial"/>
            </a:endParaRPr>
          </a:p>
          <a:p>
            <a:pPr lvl="0" rtl="0">
              <a:lnSpc>
                <a:spcPct val="200000"/>
              </a:lnSpc>
              <a:spcBef>
                <a:spcPts val="0"/>
              </a:spcBef>
              <a:spcAft>
                <a:spcPts val="0"/>
              </a:spcAft>
              <a:buNone/>
            </a:pPr>
            <a:r>
              <a:rPr lang="en" b="1">
                <a:latin typeface="Century Gothic"/>
                <a:ea typeface="Century Gothic"/>
                <a:cs typeface="Century Gothic"/>
                <a:sym typeface="Century Gothic"/>
              </a:rPr>
              <a:t>SL: </a:t>
            </a:r>
            <a:r>
              <a:rPr lang="en">
                <a:latin typeface="Century Gothic"/>
                <a:ea typeface="Century Gothic"/>
                <a:cs typeface="Century Gothic"/>
                <a:sym typeface="Century Gothic"/>
              </a:rPr>
              <a:t>“I know this old man—he’s Cherokee, I think.  Anyway, he says cedar smoke will take your prayer straight up to heaven. It’s not so bad if you think of it that way, I guess” </a:t>
            </a:r>
          </a:p>
          <a:p>
            <a:pPr lvl="0" rtl="0">
              <a:lnSpc>
                <a:spcPct val="200000"/>
              </a:lnSpc>
              <a:spcBef>
                <a:spcPts val="0"/>
              </a:spcBef>
              <a:spcAft>
                <a:spcPts val="0"/>
              </a:spcAft>
              <a:buNone/>
            </a:pPr>
            <a:r>
              <a:rPr lang="en">
                <a:latin typeface="Century Gothic"/>
                <a:ea typeface="Century Gothic"/>
                <a:cs typeface="Century Gothic"/>
                <a:sym typeface="Century Gothic"/>
              </a:rPr>
              <a:t>(Blackberry Winter by </a:t>
            </a:r>
            <a:r>
              <a:rPr lang="en">
                <a:solidFill>
                  <a:srgbClr val="222222"/>
                </a:solidFill>
                <a:highlight>
                  <a:srgbClr val="FFFFFF"/>
                </a:highlight>
                <a:latin typeface="Century Gothic"/>
                <a:ea typeface="Century Gothic"/>
                <a:cs typeface="Century Gothic"/>
                <a:sym typeface="Century Gothic"/>
              </a:rPr>
              <a:t> </a:t>
            </a:r>
            <a:r>
              <a:rPr lang="en">
                <a:solidFill>
                  <a:srgbClr val="222222"/>
                </a:solidFill>
                <a:latin typeface="Century Gothic"/>
                <a:ea typeface="Century Gothic"/>
                <a:cs typeface="Century Gothic"/>
                <a:sym typeface="Century Gothic"/>
              </a:rPr>
              <a:t>Cheryl Reavis)</a:t>
            </a:r>
          </a:p>
          <a:p>
            <a:pPr lvl="0" rtl="0">
              <a:lnSpc>
                <a:spcPct val="200000"/>
              </a:lnSpc>
              <a:spcBef>
                <a:spcPts val="0"/>
              </a:spcBef>
              <a:spcAft>
                <a:spcPts val="0"/>
              </a:spcAft>
              <a:buNone/>
            </a:pPr>
            <a:r>
              <a:rPr lang="en">
                <a:latin typeface="Century Gothic"/>
                <a:ea typeface="Century Gothic"/>
                <a:cs typeface="Century Gothic"/>
                <a:sym typeface="Century Gothic"/>
              </a:rPr>
              <a:t/>
            </a:r>
            <a:br>
              <a:rPr lang="en">
                <a:latin typeface="Century Gothic"/>
                <a:ea typeface="Century Gothic"/>
                <a:cs typeface="Century Gothic"/>
                <a:sym typeface="Century Gothic"/>
              </a:rPr>
            </a:br>
            <a:endParaRPr lang="en">
              <a:latin typeface="Century Gothic"/>
              <a:ea typeface="Century Gothic"/>
              <a:cs typeface="Century Gothic"/>
              <a:sym typeface="Century Gothic"/>
            </a:endParaRPr>
          </a:p>
          <a:p>
            <a:pPr lvl="0" indent="457200" rtl="0">
              <a:spcBef>
                <a:spcPts val="0"/>
              </a:spcBef>
              <a:buNone/>
            </a:pPr>
            <a:endParaRPr sz="2000">
              <a:latin typeface="Century Gothic"/>
              <a:ea typeface="Century Gothic"/>
              <a:cs typeface="Century Gothic"/>
              <a:sym typeface="Century Gothic"/>
            </a:endParaRPr>
          </a:p>
          <a:p>
            <a:pPr lvl="0" indent="457200" rtl="0">
              <a:spcBef>
                <a:spcPts val="0"/>
              </a:spcBef>
              <a:buNone/>
            </a:pPr>
            <a:endParaRPr sz="2000">
              <a:latin typeface="Century Gothic"/>
              <a:ea typeface="Century Gothic"/>
              <a:cs typeface="Century Gothic"/>
              <a:sym typeface="Century Gothic"/>
            </a:endParaRPr>
          </a:p>
          <a:p>
            <a:pPr lvl="0" indent="457200" rtl="0">
              <a:spcBef>
                <a:spcPts val="0"/>
              </a:spcBef>
              <a:buNone/>
            </a:pPr>
            <a:endParaRPr sz="2000">
              <a:latin typeface="Century Gothic"/>
              <a:ea typeface="Century Gothic"/>
              <a:cs typeface="Century Gothic"/>
              <a:sym typeface="Century Gothic"/>
            </a:endParaRPr>
          </a:p>
          <a:p>
            <a:pPr lvl="0" rtl="0">
              <a:spcBef>
                <a:spcPts val="0"/>
              </a:spcBef>
              <a:buNone/>
            </a:pPr>
            <a:endParaRPr sz="2000">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229" name="Shape 229"/>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30" name="Shape 230"/>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Untranslatability</a:t>
            </a:r>
          </a:p>
        </p:txBody>
      </p:sp>
      <p:sp>
        <p:nvSpPr>
          <p:cNvPr id="236" name="Shape 236"/>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English - Thai</a:t>
            </a:r>
          </a:p>
          <a:p>
            <a:pPr lvl="0" rtl="0">
              <a:lnSpc>
                <a:spcPct val="100000"/>
              </a:lnSpc>
              <a:spcBef>
                <a:spcPts val="0"/>
              </a:spcBef>
              <a:spcAft>
                <a:spcPts val="0"/>
              </a:spcAft>
              <a:buNone/>
            </a:pPr>
            <a:endParaRPr sz="2800">
              <a:latin typeface="Arial"/>
              <a:ea typeface="Arial"/>
              <a:cs typeface="Arial"/>
              <a:sym typeface="Arial"/>
            </a:endParaRPr>
          </a:p>
          <a:p>
            <a:pPr lvl="0" rtl="0">
              <a:lnSpc>
                <a:spcPct val="200000"/>
              </a:lnSpc>
              <a:spcBef>
                <a:spcPts val="0"/>
              </a:spcBef>
              <a:spcAft>
                <a:spcPts val="0"/>
              </a:spcAft>
              <a:buNone/>
            </a:pPr>
            <a:r>
              <a:rPr lang="en" b="1">
                <a:latin typeface="Century Gothic"/>
                <a:ea typeface="Century Gothic"/>
                <a:cs typeface="Century Gothic"/>
                <a:sym typeface="Century Gothic"/>
              </a:rPr>
              <a:t>TL:</a:t>
            </a:r>
            <a:r>
              <a:rPr lang="en">
                <a:latin typeface="Century Gothic"/>
                <a:ea typeface="Century Gothic"/>
                <a:cs typeface="Century Gothic"/>
                <a:sym typeface="Century Gothic"/>
              </a:rPr>
              <a:t> “ผมรู้จักคุณปู่คนนี้ คิดว่าน่าจะเป็นชาวอินเดียนแดง แต่ปู่บอกว่าควันจากไม้ชีดาร์จะนำคำอธิฐานตรงขึ้นไปยังสรวงสวรรค์ ผมว่าก็ไม่แย่เท่าไหร่นะครับถ้าคิดแบบนั้น” </a:t>
            </a:r>
          </a:p>
          <a:p>
            <a:pPr lvl="0" rtl="0">
              <a:lnSpc>
                <a:spcPct val="200000"/>
              </a:lnSpc>
              <a:spcBef>
                <a:spcPts val="0"/>
              </a:spcBef>
              <a:spcAft>
                <a:spcPts val="0"/>
              </a:spcAft>
              <a:buNone/>
            </a:pPr>
            <a:r>
              <a:rPr lang="en">
                <a:latin typeface="Century Gothic"/>
                <a:ea typeface="Century Gothic"/>
                <a:cs typeface="Century Gothic"/>
                <a:sym typeface="Century Gothic"/>
              </a:rPr>
              <a:t>(บทพิสูจน์แห่งเหมันต์ แปลโดย นภนันท กลกิจเกียงไกร</a:t>
            </a:r>
            <a:r>
              <a:rPr lang="en">
                <a:solidFill>
                  <a:srgbClr val="222222"/>
                </a:solidFill>
                <a:latin typeface="Century Gothic"/>
                <a:ea typeface="Century Gothic"/>
                <a:cs typeface="Century Gothic"/>
                <a:sym typeface="Century Gothic"/>
              </a:rPr>
              <a:t>)</a:t>
            </a:r>
          </a:p>
          <a:p>
            <a:pPr lvl="0" rtl="0">
              <a:lnSpc>
                <a:spcPct val="200000"/>
              </a:lnSpc>
              <a:spcBef>
                <a:spcPts val="0"/>
              </a:spcBef>
              <a:spcAft>
                <a:spcPts val="0"/>
              </a:spcAft>
              <a:buNone/>
            </a:pPr>
            <a:r>
              <a:rPr lang="en">
                <a:latin typeface="Century Gothic"/>
                <a:ea typeface="Century Gothic"/>
                <a:cs typeface="Century Gothic"/>
                <a:sym typeface="Century Gothic"/>
              </a:rPr>
              <a:t/>
            </a:r>
            <a:br>
              <a:rPr lang="en">
                <a:latin typeface="Century Gothic"/>
                <a:ea typeface="Century Gothic"/>
                <a:cs typeface="Century Gothic"/>
                <a:sym typeface="Century Gothic"/>
              </a:rPr>
            </a:br>
            <a:endParaRPr lang="en">
              <a:latin typeface="Century Gothic"/>
              <a:ea typeface="Century Gothic"/>
              <a:cs typeface="Century Gothic"/>
              <a:sym typeface="Century Gothic"/>
            </a:endParaRPr>
          </a:p>
          <a:p>
            <a:pPr lvl="0" indent="457200" rtl="0">
              <a:spcBef>
                <a:spcPts val="0"/>
              </a:spcBef>
              <a:buNone/>
            </a:pPr>
            <a:endParaRPr sz="2000">
              <a:latin typeface="Century Gothic"/>
              <a:ea typeface="Century Gothic"/>
              <a:cs typeface="Century Gothic"/>
              <a:sym typeface="Century Gothic"/>
            </a:endParaRPr>
          </a:p>
          <a:p>
            <a:pPr lvl="0" indent="457200" rtl="0">
              <a:spcBef>
                <a:spcPts val="0"/>
              </a:spcBef>
              <a:buNone/>
            </a:pPr>
            <a:endParaRPr sz="2000">
              <a:latin typeface="Century Gothic"/>
              <a:ea typeface="Century Gothic"/>
              <a:cs typeface="Century Gothic"/>
              <a:sym typeface="Century Gothic"/>
            </a:endParaRPr>
          </a:p>
          <a:p>
            <a:pPr lvl="0" indent="457200" rtl="0">
              <a:spcBef>
                <a:spcPts val="0"/>
              </a:spcBef>
              <a:buNone/>
            </a:pPr>
            <a:endParaRPr sz="2000">
              <a:latin typeface="Century Gothic"/>
              <a:ea typeface="Century Gothic"/>
              <a:cs typeface="Century Gothic"/>
              <a:sym typeface="Century Gothic"/>
            </a:endParaRPr>
          </a:p>
          <a:p>
            <a:pPr lvl="0" rtl="0">
              <a:spcBef>
                <a:spcPts val="0"/>
              </a:spcBef>
              <a:buNone/>
            </a:pPr>
            <a:endParaRPr sz="2000">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237" name="Shape 237"/>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38" name="Shape 238"/>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Untranslatability</a:t>
            </a:r>
          </a:p>
        </p:txBody>
      </p:sp>
      <p:sp>
        <p:nvSpPr>
          <p:cNvPr id="244" name="Shape 244"/>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Thai - English</a:t>
            </a:r>
          </a:p>
          <a:p>
            <a:pPr lvl="0" rtl="0">
              <a:lnSpc>
                <a:spcPct val="100000"/>
              </a:lnSpc>
              <a:spcBef>
                <a:spcPts val="0"/>
              </a:spcBef>
              <a:spcAft>
                <a:spcPts val="0"/>
              </a:spcAft>
              <a:buNone/>
            </a:pPr>
            <a:endParaRPr sz="2800">
              <a:latin typeface="Arial"/>
              <a:ea typeface="Arial"/>
              <a:cs typeface="Arial"/>
              <a:sym typeface="Arial"/>
            </a:endParaRPr>
          </a:p>
          <a:p>
            <a:pPr lvl="0" indent="457200" rtl="0">
              <a:spcBef>
                <a:spcPts val="0"/>
              </a:spcBef>
              <a:buNone/>
            </a:pPr>
            <a:r>
              <a:rPr lang="en" sz="2000">
                <a:latin typeface="Century Gothic"/>
                <a:ea typeface="Century Gothic"/>
                <a:cs typeface="Century Gothic"/>
                <a:sym typeface="Century Gothic"/>
              </a:rPr>
              <a:t>“แม่จะเล่านิทานให้ลูกฟัง”</a:t>
            </a:r>
          </a:p>
          <a:p>
            <a:pPr lvl="0" indent="457200" rtl="0">
              <a:spcBef>
                <a:spcPts val="0"/>
              </a:spcBef>
              <a:buNone/>
            </a:pPr>
            <a:r>
              <a:rPr lang="en" sz="2000">
                <a:latin typeface="Century Gothic"/>
                <a:ea typeface="Century Gothic"/>
                <a:cs typeface="Century Gothic"/>
                <a:sym typeface="Century Gothic"/>
              </a:rPr>
              <a:t>✘ Mother will tell child a story.</a:t>
            </a:r>
          </a:p>
          <a:p>
            <a:pPr lvl="0" indent="457200" rtl="0">
              <a:spcBef>
                <a:spcPts val="0"/>
              </a:spcBef>
              <a:buNone/>
            </a:pPr>
            <a:r>
              <a:rPr lang="en" sz="2000" b="1">
                <a:latin typeface="Century Gothic"/>
                <a:ea typeface="Century Gothic"/>
                <a:cs typeface="Century Gothic"/>
                <a:sym typeface="Century Gothic"/>
              </a:rPr>
              <a:t>✓</a:t>
            </a:r>
            <a:r>
              <a:rPr lang="en" sz="2000">
                <a:latin typeface="Century Gothic"/>
                <a:ea typeface="Century Gothic"/>
                <a:cs typeface="Century Gothic"/>
                <a:sym typeface="Century Gothic"/>
              </a:rPr>
              <a:t> I'll tell you a story.</a:t>
            </a:r>
          </a:p>
          <a:p>
            <a:pPr lvl="0" indent="457200" rtl="0">
              <a:spcBef>
                <a:spcPts val="0"/>
              </a:spcBef>
              <a:buNone/>
            </a:pPr>
            <a:endParaRPr sz="2000">
              <a:latin typeface="Century Gothic"/>
              <a:ea typeface="Century Gothic"/>
              <a:cs typeface="Century Gothic"/>
              <a:sym typeface="Century Gothic"/>
            </a:endParaRPr>
          </a:p>
          <a:p>
            <a:pPr lvl="0" indent="457200" rtl="0">
              <a:spcBef>
                <a:spcPts val="0"/>
              </a:spcBef>
              <a:buNone/>
            </a:pPr>
            <a:endParaRPr sz="2000">
              <a:latin typeface="Century Gothic"/>
              <a:ea typeface="Century Gothic"/>
              <a:cs typeface="Century Gothic"/>
              <a:sym typeface="Century Gothic"/>
            </a:endParaRPr>
          </a:p>
          <a:p>
            <a:pPr lvl="0" rtl="0">
              <a:spcBef>
                <a:spcPts val="0"/>
              </a:spcBef>
              <a:buNone/>
            </a:pPr>
            <a:endParaRPr sz="2000">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245" name="Shape 245"/>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46" name="Shape 246"/>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lvl="0" rtl="0">
              <a:lnSpc>
                <a:spcPct val="100000"/>
              </a:lnSpc>
              <a:spcBef>
                <a:spcPts val="0"/>
              </a:spcBef>
              <a:spcAft>
                <a:spcPts val="0"/>
              </a:spcAft>
              <a:buNone/>
            </a:pPr>
            <a:endParaRPr sz="2800">
              <a:latin typeface="Arial"/>
              <a:ea typeface="Arial"/>
              <a:cs typeface="Arial"/>
              <a:sym typeface="Arial"/>
            </a:endParaRPr>
          </a:p>
          <a:p>
            <a:pPr lvl="0" rtl="0">
              <a:lnSpc>
                <a:spcPct val="100000"/>
              </a:lnSpc>
              <a:spcBef>
                <a:spcPts val="0"/>
              </a:spcBef>
              <a:spcAft>
                <a:spcPts val="0"/>
              </a:spcAft>
              <a:buNone/>
            </a:pPr>
            <a:endParaRPr sz="2800">
              <a:latin typeface="Arial"/>
              <a:ea typeface="Arial"/>
              <a:cs typeface="Arial"/>
              <a:sym typeface="Arial"/>
            </a:endParaRPr>
          </a:p>
          <a:p>
            <a:pPr lvl="0" indent="457200" rtl="0">
              <a:spcBef>
                <a:spcPts val="0"/>
              </a:spcBef>
              <a:buNone/>
            </a:pPr>
            <a:endParaRPr sz="2000">
              <a:latin typeface="Century Gothic"/>
              <a:ea typeface="Century Gothic"/>
              <a:cs typeface="Century Gothic"/>
              <a:sym typeface="Century Gothic"/>
            </a:endParaRPr>
          </a:p>
          <a:p>
            <a:pPr lvl="0" rtl="0">
              <a:spcBef>
                <a:spcPts val="0"/>
              </a:spcBef>
              <a:buNone/>
            </a:pPr>
            <a:endParaRPr sz="2000">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pic>
        <p:nvPicPr>
          <p:cNvPr id="252" name="Shape 252"/>
          <p:cNvPicPr preferRelativeResize="0"/>
          <p:nvPr/>
        </p:nvPicPr>
        <p:blipFill>
          <a:blip r:embed="rId3">
            <a:alphaModFix/>
          </a:blip>
          <a:stretch>
            <a:fillRect/>
          </a:stretch>
        </p:blipFill>
        <p:spPr>
          <a:xfrm>
            <a:off x="1361412" y="227962"/>
            <a:ext cx="3305175" cy="2257425"/>
          </a:xfrm>
          <a:prstGeom prst="rect">
            <a:avLst/>
          </a:prstGeom>
          <a:noFill/>
          <a:ln>
            <a:noFill/>
          </a:ln>
        </p:spPr>
      </p:pic>
      <p:pic>
        <p:nvPicPr>
          <p:cNvPr id="253" name="Shape 253"/>
          <p:cNvPicPr preferRelativeResize="0"/>
          <p:nvPr/>
        </p:nvPicPr>
        <p:blipFill>
          <a:blip r:embed="rId4">
            <a:alphaModFix/>
          </a:blip>
          <a:stretch>
            <a:fillRect/>
          </a:stretch>
        </p:blipFill>
        <p:spPr>
          <a:xfrm>
            <a:off x="1361412" y="2475875"/>
            <a:ext cx="3305175" cy="2247900"/>
          </a:xfrm>
          <a:prstGeom prst="rect">
            <a:avLst/>
          </a:prstGeom>
          <a:noFill/>
          <a:ln>
            <a:noFill/>
          </a:ln>
        </p:spPr>
      </p:pic>
      <p:pic>
        <p:nvPicPr>
          <p:cNvPr id="254" name="Shape 254"/>
          <p:cNvPicPr preferRelativeResize="0"/>
          <p:nvPr/>
        </p:nvPicPr>
        <p:blipFill>
          <a:blip r:embed="rId5">
            <a:alphaModFix/>
          </a:blip>
          <a:stretch>
            <a:fillRect/>
          </a:stretch>
        </p:blipFill>
        <p:spPr>
          <a:xfrm>
            <a:off x="4748212" y="237487"/>
            <a:ext cx="3381375" cy="2238375"/>
          </a:xfrm>
          <a:prstGeom prst="rect">
            <a:avLst/>
          </a:prstGeom>
          <a:noFill/>
          <a:ln>
            <a:noFill/>
          </a:ln>
        </p:spPr>
      </p:pic>
      <p:pic>
        <p:nvPicPr>
          <p:cNvPr id="255" name="Shape 255"/>
          <p:cNvPicPr preferRelativeResize="0"/>
          <p:nvPr/>
        </p:nvPicPr>
        <p:blipFill>
          <a:blip r:embed="rId6">
            <a:alphaModFix/>
          </a:blip>
          <a:stretch>
            <a:fillRect/>
          </a:stretch>
        </p:blipFill>
        <p:spPr>
          <a:xfrm>
            <a:off x="4748212" y="2410625"/>
            <a:ext cx="3381375" cy="2238375"/>
          </a:xfrm>
          <a:prstGeom prst="rect">
            <a:avLst/>
          </a:prstGeom>
          <a:noFill/>
          <a:ln>
            <a:noFill/>
          </a:ln>
        </p:spPr>
      </p:pic>
      <p:cxnSp>
        <p:nvCxnSpPr>
          <p:cNvPr id="256" name="Shape 256"/>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57" name="Shape 257"/>
          <p:cNvCxnSpPr/>
          <p:nvPr/>
        </p:nvCxnSpPr>
        <p:spPr>
          <a:xfrm rot="10800000" flipH="1">
            <a:off x="-116700" y="50035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1011500" y="1588025"/>
            <a:ext cx="7012800" cy="2505900"/>
          </a:xfrm>
          <a:prstGeom prst="rect">
            <a:avLst/>
          </a:prstGeom>
        </p:spPr>
        <p:txBody>
          <a:bodyPr lIns="91425" tIns="91425" rIns="91425" bIns="91425" anchor="t" anchorCtr="0">
            <a:noAutofit/>
          </a:bodyPr>
          <a:lstStyle/>
          <a:p>
            <a:pPr lvl="0" algn="ctr">
              <a:spcBef>
                <a:spcPts val="0"/>
              </a:spcBef>
              <a:buNone/>
            </a:pPr>
            <a:r>
              <a:rPr lang="en" sz="9600"/>
              <a:t>Thank you</a:t>
            </a:r>
          </a:p>
        </p:txBody>
      </p:sp>
      <p:cxnSp>
        <p:nvCxnSpPr>
          <p:cNvPr id="263" name="Shape 263"/>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264" name="Shape 264"/>
          <p:cNvCxnSpPr/>
          <p:nvPr/>
        </p:nvCxnSpPr>
        <p:spPr>
          <a:xfrm rot="10800000" flipH="1">
            <a:off x="-116700" y="5004300"/>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2"/>
              </a:buClr>
              <a:buSzPct val="36666"/>
              <a:buFont typeface="Arial"/>
              <a:buNone/>
            </a:pPr>
            <a:r>
              <a:rPr lang="en" dirty="0">
                <a:solidFill>
                  <a:srgbClr val="000000"/>
                </a:solidFill>
                <a:highlight>
                  <a:srgbClr val="EA9999"/>
                </a:highlight>
              </a:rPr>
              <a:t>Examples of Over-translation</a:t>
            </a:r>
          </a:p>
        </p:txBody>
      </p:sp>
      <p:sp>
        <p:nvSpPr>
          <p:cNvPr id="73" name="Shape 73"/>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English-Thai</a:t>
            </a:r>
          </a:p>
          <a:p>
            <a:pPr lvl="0" rtl="0">
              <a:lnSpc>
                <a:spcPct val="100000"/>
              </a:lnSpc>
              <a:spcBef>
                <a:spcPts val="0"/>
              </a:spcBef>
              <a:spcAft>
                <a:spcPts val="0"/>
              </a:spcAft>
              <a:buNone/>
            </a:pPr>
            <a:endParaRPr sz="2800">
              <a:latin typeface="Arial"/>
              <a:ea typeface="Arial"/>
              <a:cs typeface="Arial"/>
              <a:sym typeface="Arial"/>
            </a:endParaRPr>
          </a:p>
          <a:p>
            <a:pPr lvl="0">
              <a:spcBef>
                <a:spcPts val="0"/>
              </a:spcBef>
              <a:buClr>
                <a:schemeClr val="dk2"/>
              </a:buClr>
              <a:buSzPct val="55000"/>
              <a:buFont typeface="Arial"/>
              <a:buNone/>
            </a:pPr>
            <a:r>
              <a:rPr lang="en" sz="2000" u="sng">
                <a:solidFill>
                  <a:srgbClr val="FF0000"/>
                </a:solidFill>
                <a:latin typeface="Century Gothic"/>
                <a:ea typeface="Century Gothic"/>
                <a:cs typeface="Century Gothic"/>
                <a:sym typeface="Century Gothic"/>
              </a:rPr>
              <a:t>There may be some confusion</a:t>
            </a:r>
            <a:r>
              <a:rPr lang="en" sz="2000">
                <a:solidFill>
                  <a:srgbClr val="000000"/>
                </a:solidFill>
                <a:latin typeface="Century Gothic"/>
                <a:ea typeface="Century Gothic"/>
                <a:cs typeface="Century Gothic"/>
                <a:sym typeface="Century Gothic"/>
              </a:rPr>
              <a:t> in the minds of politicians in distinguishing between a freedom fighter and a terrorist.</a:t>
            </a:r>
          </a:p>
          <a:p>
            <a:pPr lvl="0">
              <a:spcBef>
                <a:spcPts val="0"/>
              </a:spcBef>
              <a:buClr>
                <a:schemeClr val="dk2"/>
              </a:buClr>
              <a:buSzPct val="55000"/>
              <a:buFont typeface="Arial"/>
              <a:buNone/>
            </a:pPr>
            <a:r>
              <a:rPr lang="en" sz="2000">
                <a:solidFill>
                  <a:srgbClr val="000000"/>
                </a:solidFill>
                <a:latin typeface="Century Gothic"/>
                <a:ea typeface="Century Gothic"/>
                <a:cs typeface="Century Gothic"/>
                <a:sym typeface="Century Gothic"/>
              </a:rPr>
              <a:t>✘ </a:t>
            </a:r>
            <a:r>
              <a:rPr lang="en" sz="2000" u="sng">
                <a:solidFill>
                  <a:srgbClr val="FF0000"/>
                </a:solidFill>
                <a:latin typeface="Century Gothic"/>
                <a:ea typeface="Century Gothic"/>
                <a:cs typeface="Century Gothic"/>
                <a:sym typeface="Century Gothic"/>
              </a:rPr>
              <a:t>นักการเมืองสติแตกพวกนี้สมองช้าปัญญาทึบ</a:t>
            </a:r>
            <a:r>
              <a:rPr lang="en" sz="2000">
                <a:solidFill>
                  <a:srgbClr val="000000"/>
                </a:solidFill>
                <a:latin typeface="Century Gothic"/>
                <a:ea typeface="Century Gothic"/>
                <a:cs typeface="Century Gothic"/>
                <a:sym typeface="Century Gothic"/>
              </a:rPr>
              <a:t>จนไม่รู้แม้กระทั่งจะแยกแยะให้ออกระหว่างนักสู้เพื่อเสรีภาพกับผู้ก่อการร้าย</a:t>
            </a:r>
          </a:p>
          <a:p>
            <a:pPr lvl="0">
              <a:spcBef>
                <a:spcPts val="0"/>
              </a:spcBef>
              <a:buClr>
                <a:schemeClr val="dk2"/>
              </a:buClr>
              <a:buSzPct val="55000"/>
              <a:buFont typeface="Arial"/>
              <a:buNone/>
            </a:pPr>
            <a:r>
              <a:rPr lang="en" sz="2000" b="1">
                <a:solidFill>
                  <a:srgbClr val="000000"/>
                </a:solidFill>
                <a:latin typeface="Century Gothic"/>
                <a:ea typeface="Century Gothic"/>
                <a:cs typeface="Century Gothic"/>
                <a:sym typeface="Century Gothic"/>
              </a:rPr>
              <a:t>✓</a:t>
            </a:r>
            <a:r>
              <a:rPr lang="en" sz="2000">
                <a:solidFill>
                  <a:srgbClr val="000000"/>
                </a:solidFill>
                <a:latin typeface="Century Gothic"/>
                <a:ea typeface="Century Gothic"/>
                <a:cs typeface="Century Gothic"/>
                <a:sym typeface="Century Gothic"/>
              </a:rPr>
              <a:t> อาจมีความสับสนบางประการในความคิดของนักการเมืองหลายคนในการแยกแยะระหว่างนักสู้เพื่อเสรีภาพกับผู้ก่อการร้าย</a:t>
            </a:r>
          </a:p>
          <a:p>
            <a:pPr lvl="0">
              <a:spcBef>
                <a:spcPts val="0"/>
              </a:spcBef>
              <a:buNone/>
            </a:pPr>
            <a:endParaRPr sz="2000">
              <a:latin typeface="Century Gothic"/>
              <a:ea typeface="Century Gothic"/>
              <a:cs typeface="Century Gothic"/>
              <a:sym typeface="Century Gothic"/>
            </a:endParaRPr>
          </a:p>
        </p:txBody>
      </p:sp>
      <p:cxnSp>
        <p:nvCxnSpPr>
          <p:cNvPr id="74" name="Shape 74"/>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75" name="Shape 75"/>
          <p:cNvCxnSpPr/>
          <p:nvPr/>
        </p:nvCxnSpPr>
        <p:spPr>
          <a:xfrm rot="10800000" flipH="1">
            <a:off x="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Over-translation</a:t>
            </a:r>
          </a:p>
        </p:txBody>
      </p:sp>
      <p:sp>
        <p:nvSpPr>
          <p:cNvPr id="81" name="Shape 81"/>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English-Thai</a:t>
            </a:r>
          </a:p>
          <a:p>
            <a:pPr lvl="0" rtl="0">
              <a:lnSpc>
                <a:spcPct val="100000"/>
              </a:lnSpc>
              <a:spcBef>
                <a:spcPts val="0"/>
              </a:spcBef>
              <a:spcAft>
                <a:spcPts val="0"/>
              </a:spcAft>
              <a:buNone/>
            </a:pPr>
            <a:endParaRPr sz="2800">
              <a:latin typeface="Arial"/>
              <a:ea typeface="Arial"/>
              <a:cs typeface="Arial"/>
              <a:sym typeface="Arial"/>
            </a:endParaRPr>
          </a:p>
          <a:p>
            <a:pPr marL="228600" lvl="0" algn="just">
              <a:spcBef>
                <a:spcPts val="0"/>
              </a:spcBef>
              <a:spcAft>
                <a:spcPts val="0"/>
              </a:spcAft>
              <a:buClr>
                <a:schemeClr val="dk2"/>
              </a:buClr>
              <a:buSzPct val="55000"/>
              <a:buFont typeface="Arial"/>
              <a:buNone/>
            </a:pPr>
            <a:r>
              <a:rPr lang="en" sz="2000">
                <a:solidFill>
                  <a:srgbClr val="000000"/>
                </a:solidFill>
                <a:latin typeface="Century Gothic"/>
                <a:ea typeface="Century Gothic"/>
                <a:cs typeface="Century Gothic"/>
                <a:sym typeface="Century Gothic"/>
              </a:rPr>
              <a:t>She felt as if she were in heaven when she got a great </a:t>
            </a:r>
            <a:r>
              <a:rPr lang="en" sz="2000" u="sng">
                <a:solidFill>
                  <a:srgbClr val="000000"/>
                </a:solidFill>
                <a:latin typeface="Century Gothic"/>
                <a:ea typeface="Century Gothic"/>
                <a:cs typeface="Century Gothic"/>
                <a:sym typeface="Century Gothic"/>
              </a:rPr>
              <a:t>compliment from</a:t>
            </a:r>
            <a:r>
              <a:rPr lang="en" sz="2000">
                <a:solidFill>
                  <a:srgbClr val="000000"/>
                </a:solidFill>
                <a:latin typeface="Century Gothic"/>
                <a:ea typeface="Century Gothic"/>
                <a:cs typeface="Century Gothic"/>
                <a:sym typeface="Century Gothic"/>
              </a:rPr>
              <a:t> her parents.</a:t>
            </a:r>
          </a:p>
          <a:p>
            <a:pPr lvl="0">
              <a:spcBef>
                <a:spcPts val="0"/>
              </a:spcBef>
              <a:buClr>
                <a:schemeClr val="dk2"/>
              </a:buClr>
              <a:buSzPct val="55000"/>
              <a:buFont typeface="Arial"/>
              <a:buNone/>
            </a:pPr>
            <a:endParaRPr sz="2000">
              <a:solidFill>
                <a:srgbClr val="000000"/>
              </a:solidFill>
              <a:latin typeface="Century Gothic"/>
              <a:ea typeface="Century Gothic"/>
              <a:cs typeface="Century Gothic"/>
              <a:sym typeface="Century Gothic"/>
            </a:endParaRPr>
          </a:p>
          <a:p>
            <a:pPr lvl="0">
              <a:spcBef>
                <a:spcPts val="0"/>
              </a:spcBef>
              <a:buClr>
                <a:schemeClr val="dk2"/>
              </a:buClr>
              <a:buSzPct val="55000"/>
              <a:buFont typeface="Arial"/>
              <a:buNone/>
            </a:pPr>
            <a:r>
              <a:rPr lang="en" sz="2000">
                <a:solidFill>
                  <a:srgbClr val="000000"/>
                </a:solidFill>
                <a:latin typeface="Century Gothic"/>
                <a:ea typeface="Century Gothic"/>
                <a:cs typeface="Century Gothic"/>
                <a:sym typeface="Century Gothic"/>
              </a:rPr>
              <a:t>✘ </a:t>
            </a:r>
            <a:r>
              <a:rPr lang="en" sz="2000" b="1">
                <a:solidFill>
                  <a:srgbClr val="000000"/>
                </a:solidFill>
                <a:latin typeface="Century Gothic"/>
                <a:ea typeface="Century Gothic"/>
                <a:cs typeface="Century Gothic"/>
                <a:sym typeface="Century Gothic"/>
              </a:rPr>
              <a:t> </a:t>
            </a:r>
            <a:r>
              <a:rPr lang="en" sz="2000">
                <a:solidFill>
                  <a:srgbClr val="000000"/>
                </a:solidFill>
                <a:latin typeface="Century Gothic"/>
                <a:ea typeface="Century Gothic"/>
                <a:cs typeface="Century Gothic"/>
                <a:sym typeface="Century Gothic"/>
              </a:rPr>
              <a:t>เธอรู้สึกเหมือนกับว่าเธอได้อยู่ในสวรรค์เมื่อเธอ</a:t>
            </a:r>
            <a:r>
              <a:rPr lang="en" sz="2000" b="1" u="sng">
                <a:solidFill>
                  <a:srgbClr val="FF0000"/>
                </a:solidFill>
                <a:latin typeface="Century Gothic"/>
                <a:ea typeface="Century Gothic"/>
                <a:cs typeface="Century Gothic"/>
                <a:sym typeface="Century Gothic"/>
              </a:rPr>
              <a:t>ได้รับคำเยินยอ</a:t>
            </a:r>
            <a:r>
              <a:rPr lang="en" sz="2000">
                <a:solidFill>
                  <a:srgbClr val="000000"/>
                </a:solidFill>
                <a:latin typeface="Century Gothic"/>
                <a:ea typeface="Century Gothic"/>
                <a:cs typeface="Century Gothic"/>
                <a:sym typeface="Century Gothic"/>
              </a:rPr>
              <a:t>อันมากอันหนึ่งจากผู้ปกครองของเธอ</a:t>
            </a:r>
          </a:p>
          <a:p>
            <a:pPr lvl="0">
              <a:spcBef>
                <a:spcPts val="0"/>
              </a:spcBef>
              <a:buClr>
                <a:schemeClr val="dk2"/>
              </a:buClr>
              <a:buSzPct val="55000"/>
              <a:buFont typeface="Arial"/>
              <a:buNone/>
            </a:pPr>
            <a:r>
              <a:rPr lang="en" sz="2000" b="1">
                <a:solidFill>
                  <a:srgbClr val="000000"/>
                </a:solidFill>
                <a:latin typeface="Century Gothic"/>
                <a:ea typeface="Century Gothic"/>
                <a:cs typeface="Century Gothic"/>
                <a:sym typeface="Century Gothic"/>
              </a:rPr>
              <a:t>✓</a:t>
            </a:r>
            <a:r>
              <a:rPr lang="en" sz="2000">
                <a:solidFill>
                  <a:srgbClr val="000000"/>
                </a:solidFill>
                <a:latin typeface="Century Gothic"/>
                <a:ea typeface="Century Gothic"/>
                <a:cs typeface="Century Gothic"/>
                <a:sym typeface="Century Gothic"/>
              </a:rPr>
              <a:t> เธอรู้สึกราวกับอยู่บนสวรรค์เมื่อเธอได้รับ</a:t>
            </a:r>
            <a:r>
              <a:rPr lang="en" sz="2000" b="1" u="sng">
                <a:solidFill>
                  <a:srgbClr val="FF0000"/>
                </a:solidFill>
                <a:latin typeface="Century Gothic"/>
                <a:ea typeface="Century Gothic"/>
                <a:cs typeface="Century Gothic"/>
                <a:sym typeface="Century Gothic"/>
              </a:rPr>
              <a:t>คำชมเชย</a:t>
            </a:r>
            <a:r>
              <a:rPr lang="en" sz="2000">
                <a:solidFill>
                  <a:srgbClr val="000000"/>
                </a:solidFill>
                <a:latin typeface="Century Gothic"/>
                <a:ea typeface="Century Gothic"/>
                <a:cs typeface="Century Gothic"/>
                <a:sym typeface="Century Gothic"/>
              </a:rPr>
              <a:t>จากบิดามารดา</a:t>
            </a:r>
          </a:p>
          <a:p>
            <a:pPr lvl="0">
              <a:spcBef>
                <a:spcPts val="0"/>
              </a:spcBef>
              <a:buClr>
                <a:schemeClr val="dk2"/>
              </a:buClr>
              <a:buSzPct val="78571"/>
              <a:buFont typeface="Arial"/>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82" name="Shape 82"/>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83" name="Shape 83"/>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Over-translation</a:t>
            </a:r>
          </a:p>
        </p:txBody>
      </p:sp>
      <p:sp>
        <p:nvSpPr>
          <p:cNvPr id="89" name="Shape 89"/>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English-Thai</a:t>
            </a:r>
          </a:p>
          <a:p>
            <a:pPr lvl="0" rtl="0">
              <a:lnSpc>
                <a:spcPct val="100000"/>
              </a:lnSpc>
              <a:spcBef>
                <a:spcPts val="0"/>
              </a:spcBef>
              <a:spcAft>
                <a:spcPts val="0"/>
              </a:spcAft>
              <a:buNone/>
            </a:pPr>
            <a:endParaRPr sz="2800">
              <a:latin typeface="Arial"/>
              <a:ea typeface="Arial"/>
              <a:cs typeface="Arial"/>
              <a:sym typeface="Arial"/>
            </a:endParaRPr>
          </a:p>
          <a:p>
            <a:pPr lvl="0" indent="387350" rtl="0">
              <a:lnSpc>
                <a:spcPct val="200000"/>
              </a:lnSpc>
              <a:spcBef>
                <a:spcPts val="0"/>
              </a:spcBef>
              <a:spcAft>
                <a:spcPts val="0"/>
              </a:spcAft>
              <a:buClr>
                <a:schemeClr val="dk2"/>
              </a:buClr>
              <a:buSzPct val="61111"/>
              <a:buFont typeface="Arial"/>
              <a:buNone/>
            </a:pPr>
            <a:r>
              <a:rPr lang="en">
                <a:latin typeface="Century Gothic"/>
                <a:ea typeface="Century Gothic"/>
                <a:cs typeface="Century Gothic"/>
                <a:sym typeface="Century Gothic"/>
              </a:rPr>
              <a:t> </a:t>
            </a:r>
            <a:r>
              <a:rPr lang="en" b="1">
                <a:latin typeface="Century Gothic"/>
                <a:ea typeface="Century Gothic"/>
                <a:cs typeface="Century Gothic"/>
                <a:sym typeface="Century Gothic"/>
              </a:rPr>
              <a:t>SL: </a:t>
            </a:r>
            <a:r>
              <a:rPr lang="en">
                <a:latin typeface="Century Gothic"/>
                <a:ea typeface="Century Gothic"/>
                <a:cs typeface="Century Gothic"/>
                <a:sym typeface="Century Gothic"/>
              </a:rPr>
              <a:t>As a schoolboy, he chose to take the bus to school  instead of being driven there in the family’s limousine. Later, he won a King’s Scholarship to study engineering in the United States, but halfway through that, he decided to give it up and returned to Thailand to study medicine instead. </a:t>
            </a:r>
            <a:r>
              <a:rPr lang="en" i="1">
                <a:latin typeface="Century Gothic"/>
                <a:ea typeface="Century Gothic"/>
                <a:cs typeface="Century Gothic"/>
                <a:sym typeface="Century Gothic"/>
              </a:rPr>
              <a:t>( Three Weeks with My Brother by Nicholas and Micah Sparks )</a:t>
            </a:r>
          </a:p>
          <a:p>
            <a:pPr marL="228600" lvl="0" algn="just" rtl="0">
              <a:spcBef>
                <a:spcPts val="0"/>
              </a:spcBef>
              <a:spcAft>
                <a:spcPts val="0"/>
              </a:spcAft>
              <a:buClr>
                <a:schemeClr val="dk2"/>
              </a:buClr>
              <a:buSzPct val="55000"/>
              <a:buFont typeface="Arial"/>
              <a:buNone/>
            </a:pPr>
            <a:endParaRPr sz="2000">
              <a:solidFill>
                <a:srgbClr val="000000"/>
              </a:solidFill>
              <a:latin typeface="Century Gothic"/>
              <a:ea typeface="Century Gothic"/>
              <a:cs typeface="Century Gothic"/>
              <a:sym typeface="Century Gothic"/>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90" name="Shape 90"/>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91" name="Shape 91"/>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Over-translation</a:t>
            </a:r>
          </a:p>
        </p:txBody>
      </p:sp>
      <p:sp>
        <p:nvSpPr>
          <p:cNvPr id="97" name="Shape 97"/>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English-Thai</a:t>
            </a:r>
          </a:p>
          <a:p>
            <a:pPr lvl="0" indent="387350" rtl="0">
              <a:lnSpc>
                <a:spcPct val="200000"/>
              </a:lnSpc>
              <a:spcBef>
                <a:spcPts val="0"/>
              </a:spcBef>
              <a:spcAft>
                <a:spcPts val="0"/>
              </a:spcAft>
              <a:buClr>
                <a:schemeClr val="dk2"/>
              </a:buClr>
              <a:buSzPct val="84615"/>
              <a:buFont typeface="Arial"/>
              <a:buNone/>
            </a:pPr>
            <a:endParaRPr sz="1300" i="1">
              <a:latin typeface="Times New Roman"/>
              <a:ea typeface="Times New Roman"/>
              <a:cs typeface="Times New Roman"/>
              <a:sym typeface="Times New Roman"/>
            </a:endParaRPr>
          </a:p>
          <a:p>
            <a:pPr lvl="0" rtl="0">
              <a:lnSpc>
                <a:spcPct val="200000"/>
              </a:lnSpc>
              <a:spcBef>
                <a:spcPts val="0"/>
              </a:spcBef>
              <a:buClr>
                <a:schemeClr val="dk2"/>
              </a:buClr>
              <a:buSzPct val="61111"/>
              <a:buFont typeface="Arial"/>
              <a:buNone/>
            </a:pPr>
            <a:r>
              <a:rPr lang="en">
                <a:latin typeface="Century Gothic"/>
                <a:ea typeface="Century Gothic"/>
                <a:cs typeface="Century Gothic"/>
                <a:sym typeface="Century Gothic"/>
              </a:rPr>
              <a:t>✘ </a:t>
            </a:r>
            <a:r>
              <a:rPr lang="en" b="1">
                <a:latin typeface="Century Gothic"/>
                <a:ea typeface="Century Gothic"/>
                <a:cs typeface="Century Gothic"/>
                <a:sym typeface="Century Gothic"/>
              </a:rPr>
              <a:t>Over-translated TL: </a:t>
            </a:r>
            <a:r>
              <a:rPr lang="en">
                <a:latin typeface="Century Gothic"/>
                <a:ea typeface="Century Gothic"/>
                <a:cs typeface="Century Gothic"/>
                <a:sym typeface="Century Gothic"/>
              </a:rPr>
              <a:t>เมื่อเป็นเด็กนักเรียน เขาเลือกที่จะนั่งรถเมล์ไปโรงเรียนแทนที่จะนั่งรถที่บ้านไป</a:t>
            </a:r>
            <a:r>
              <a:rPr lang="en" u="sng">
                <a:latin typeface="Century Gothic"/>
                <a:ea typeface="Century Gothic"/>
                <a:cs typeface="Century Gothic"/>
                <a:sym typeface="Century Gothic"/>
              </a:rPr>
              <a:t>ทั้งๆที่สะดวกกว่า</a:t>
            </a:r>
            <a:r>
              <a:rPr lang="en">
                <a:latin typeface="Century Gothic"/>
                <a:ea typeface="Century Gothic"/>
                <a:cs typeface="Century Gothic"/>
                <a:sym typeface="Century Gothic"/>
              </a:rPr>
              <a:t> หลังจากนั้นเขาได้ทุนเล่าเรียนหลวงไปศึกษาวิชาวิศวกรรมศาสตร์ยังประเทศสหรัฐอเมริกา </a:t>
            </a:r>
            <a:r>
              <a:rPr lang="en" u="sng">
                <a:latin typeface="Century Gothic"/>
                <a:ea typeface="Century Gothic"/>
                <a:cs typeface="Century Gothic"/>
                <a:sym typeface="Century Gothic"/>
              </a:rPr>
              <a:t>แต่พอเรียนไปได้ครึ่งทางเท่านั้นเอง</a:t>
            </a:r>
            <a:r>
              <a:rPr lang="en">
                <a:latin typeface="Century Gothic"/>
                <a:ea typeface="Century Gothic"/>
                <a:cs typeface="Century Gothic"/>
                <a:sym typeface="Century Gothic"/>
              </a:rPr>
              <a:t> เขาก็</a:t>
            </a:r>
            <a:r>
              <a:rPr lang="en" u="sng">
                <a:latin typeface="Century Gothic"/>
                <a:ea typeface="Century Gothic"/>
                <a:cs typeface="Century Gothic"/>
                <a:sym typeface="Century Gothic"/>
              </a:rPr>
              <a:t>ดันตัดสินใจยกเลิกกระทันหัน </a:t>
            </a:r>
            <a:r>
              <a:rPr lang="en">
                <a:latin typeface="Century Gothic"/>
                <a:ea typeface="Century Gothic"/>
                <a:cs typeface="Century Gothic"/>
                <a:sym typeface="Century Gothic"/>
              </a:rPr>
              <a:t>และกลับมาเรียนแพทย์ที่ไทยแทน </a:t>
            </a:r>
          </a:p>
          <a:p>
            <a:pPr marL="228600" lvl="0" algn="just" rtl="0">
              <a:spcBef>
                <a:spcPts val="0"/>
              </a:spcBef>
              <a:spcAft>
                <a:spcPts val="0"/>
              </a:spcAft>
              <a:buClr>
                <a:schemeClr val="dk2"/>
              </a:buClr>
              <a:buSzPct val="61111"/>
              <a:buFont typeface="Arial"/>
              <a:buNone/>
            </a:pPr>
            <a:endParaRPr>
              <a:solidFill>
                <a:srgbClr val="000000"/>
              </a:solidFill>
              <a:latin typeface="Century Gothic"/>
              <a:ea typeface="Century Gothic"/>
              <a:cs typeface="Century Gothic"/>
              <a:sym typeface="Century Gothic"/>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98" name="Shape 98"/>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99" name="Shape 99"/>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105" name="Shape 105"/>
          <p:cNvSpPr txBox="1">
            <a:spLocks noGrp="1"/>
          </p:cNvSpPr>
          <p:nvPr>
            <p:ph type="body" idx="1"/>
          </p:nvPr>
        </p:nvSpPr>
        <p:spPr>
          <a:xfrm>
            <a:off x="311700" y="1595650"/>
            <a:ext cx="8520600" cy="33348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English-Thai</a:t>
            </a:r>
          </a:p>
          <a:p>
            <a:pPr lvl="0" rtl="0">
              <a:lnSpc>
                <a:spcPct val="100000"/>
              </a:lnSpc>
              <a:spcBef>
                <a:spcPts val="0"/>
              </a:spcBef>
              <a:spcAft>
                <a:spcPts val="0"/>
              </a:spcAft>
              <a:buNone/>
            </a:pPr>
            <a:endParaRPr sz="2800">
              <a:latin typeface="Arial"/>
              <a:ea typeface="Arial"/>
              <a:cs typeface="Arial"/>
              <a:sym typeface="Arial"/>
            </a:endParaRPr>
          </a:p>
          <a:p>
            <a:pPr lvl="0" indent="387350">
              <a:lnSpc>
                <a:spcPct val="200000"/>
              </a:lnSpc>
              <a:spcBef>
                <a:spcPts val="0"/>
              </a:spcBef>
              <a:buClr>
                <a:schemeClr val="dk2"/>
              </a:buClr>
              <a:buSzPct val="61111"/>
              <a:buFont typeface="Arial"/>
              <a:buNone/>
            </a:pPr>
            <a:r>
              <a:rPr lang="en" b="1">
                <a:latin typeface="Century Gothic"/>
                <a:ea typeface="Century Gothic"/>
                <a:cs typeface="Century Gothic"/>
                <a:sym typeface="Century Gothic"/>
              </a:rPr>
              <a:t>✓</a:t>
            </a:r>
            <a:r>
              <a:rPr lang="en">
                <a:latin typeface="Century Gothic"/>
                <a:ea typeface="Century Gothic"/>
                <a:cs typeface="Century Gothic"/>
                <a:sym typeface="Century Gothic"/>
              </a:rPr>
              <a:t> เมื่อเป็นเด็กนักเรียน เขาเลือกนั่งรถเมล์ไปโรงเรียนแทนที่จะนั่งรถที่บ้านไป ต่อมาเขาได้ทุนเล่าเรียนหลวงไปศึกษาวิชาวิศวกรรมศาสตร์ยังประเทศสหรัฐอเมริกา แต่เมื่อเรียนไปได้ครึ่งทาง เขาตัดสินใจยกเลิก และกลับมาเมืองไทยเพื่อเรียนแพทย์แทน</a:t>
            </a:r>
          </a:p>
        </p:txBody>
      </p:sp>
      <p:sp>
        <p:nvSpPr>
          <p:cNvPr id="106" name="Shape 10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Over-translation</a:t>
            </a:r>
          </a:p>
        </p:txBody>
      </p:sp>
      <p:cxnSp>
        <p:nvCxnSpPr>
          <p:cNvPr id="107" name="Shape 107"/>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08" name="Shape 108"/>
          <p:cNvCxnSpPr/>
          <p:nvPr/>
        </p:nvCxnSpPr>
        <p:spPr>
          <a:xfrm rot="10800000" flipH="1">
            <a:off x="-116700" y="5131800"/>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Over-translation</a:t>
            </a:r>
          </a:p>
        </p:txBody>
      </p:sp>
      <p:sp>
        <p:nvSpPr>
          <p:cNvPr id="114" name="Shape 114"/>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Thai - English</a:t>
            </a:r>
          </a:p>
          <a:p>
            <a:pPr lvl="0" rtl="0">
              <a:lnSpc>
                <a:spcPct val="100000"/>
              </a:lnSpc>
              <a:spcBef>
                <a:spcPts val="0"/>
              </a:spcBef>
              <a:spcAft>
                <a:spcPts val="0"/>
              </a:spcAft>
              <a:buNone/>
            </a:pPr>
            <a:endParaRPr sz="2800">
              <a:latin typeface="Arial"/>
              <a:ea typeface="Arial"/>
              <a:cs typeface="Arial"/>
              <a:sym typeface="Arial"/>
            </a:endParaRPr>
          </a:p>
          <a:p>
            <a:pPr lvl="0" indent="457200">
              <a:spcBef>
                <a:spcPts val="0"/>
              </a:spcBef>
              <a:buNone/>
            </a:pPr>
            <a:r>
              <a:rPr lang="en" sz="2000">
                <a:latin typeface="Century Gothic"/>
                <a:ea typeface="Century Gothic"/>
                <a:cs typeface="Century Gothic"/>
                <a:sym typeface="Century Gothic"/>
              </a:rPr>
              <a:t>ชาวนาเดินขบวนไปหน้าทำเนียบรัฐบาล</a:t>
            </a:r>
          </a:p>
          <a:p>
            <a:pPr lvl="0" indent="457200">
              <a:spcBef>
                <a:spcPts val="0"/>
              </a:spcBef>
              <a:buNone/>
            </a:pPr>
            <a:r>
              <a:rPr lang="en" sz="2000">
                <a:latin typeface="Century Gothic"/>
                <a:ea typeface="Century Gothic"/>
                <a:cs typeface="Century Gothic"/>
                <a:sym typeface="Century Gothic"/>
              </a:rPr>
              <a:t>✘ The </a:t>
            </a:r>
            <a:r>
              <a:rPr lang="en" sz="2000" b="1" u="sng">
                <a:solidFill>
                  <a:srgbClr val="FF0000"/>
                </a:solidFill>
                <a:latin typeface="Century Gothic"/>
                <a:ea typeface="Century Gothic"/>
                <a:cs typeface="Century Gothic"/>
                <a:sym typeface="Century Gothic"/>
              </a:rPr>
              <a:t>militant</a:t>
            </a:r>
            <a:r>
              <a:rPr lang="en" sz="2000">
                <a:latin typeface="Century Gothic"/>
                <a:ea typeface="Century Gothic"/>
                <a:cs typeface="Century Gothic"/>
                <a:sym typeface="Century Gothic"/>
              </a:rPr>
              <a:t> farmers rallied in front of Government House. </a:t>
            </a:r>
            <a:br>
              <a:rPr lang="en" sz="2000">
                <a:latin typeface="Century Gothic"/>
                <a:ea typeface="Century Gothic"/>
                <a:cs typeface="Century Gothic"/>
                <a:sym typeface="Century Gothic"/>
              </a:rPr>
            </a:br>
            <a:r>
              <a:rPr lang="en" sz="2000">
                <a:latin typeface="Century Gothic"/>
                <a:ea typeface="Century Gothic"/>
                <a:cs typeface="Century Gothic"/>
                <a:sym typeface="Century Gothic"/>
              </a:rPr>
              <a:t>	(ชาวนา</a:t>
            </a:r>
            <a:r>
              <a:rPr lang="en" sz="2000" b="1" u="sng">
                <a:solidFill>
                  <a:srgbClr val="FF0000"/>
                </a:solidFill>
                <a:latin typeface="Century Gothic"/>
                <a:ea typeface="Century Gothic"/>
                <a:cs typeface="Century Gothic"/>
                <a:sym typeface="Century Gothic"/>
              </a:rPr>
              <a:t>หัวรุนแรง</a:t>
            </a:r>
            <a:r>
              <a:rPr lang="en" sz="2000">
                <a:latin typeface="Century Gothic"/>
                <a:ea typeface="Century Gothic"/>
                <a:cs typeface="Century Gothic"/>
                <a:sym typeface="Century Gothic"/>
              </a:rPr>
              <a:t>เดินขบวนไปหน้าทำเนียบรัฐบาล)</a:t>
            </a:r>
          </a:p>
          <a:p>
            <a:pPr lvl="0" indent="457200">
              <a:spcBef>
                <a:spcPts val="0"/>
              </a:spcBef>
              <a:buNone/>
            </a:pPr>
            <a:r>
              <a:rPr lang="en" sz="2000" b="1">
                <a:latin typeface="Century Gothic"/>
                <a:ea typeface="Century Gothic"/>
                <a:cs typeface="Century Gothic"/>
                <a:sym typeface="Century Gothic"/>
              </a:rPr>
              <a:t>✓</a:t>
            </a:r>
            <a:r>
              <a:rPr lang="en" sz="2000">
                <a:latin typeface="Century Gothic"/>
                <a:ea typeface="Century Gothic"/>
                <a:cs typeface="Century Gothic"/>
                <a:sym typeface="Century Gothic"/>
              </a:rPr>
              <a:t> The  farmers rallied in front of Government House.</a:t>
            </a:r>
          </a:p>
          <a:p>
            <a:pPr lvl="0" rtl="0">
              <a:spcBef>
                <a:spcPts val="0"/>
              </a:spcBef>
              <a:buNone/>
            </a:pPr>
            <a:endParaRPr sz="2000">
              <a:solidFill>
                <a:srgbClr val="000000"/>
              </a:solidFill>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cxnSp>
        <p:nvCxnSpPr>
          <p:cNvPr id="115" name="Shape 115"/>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16" name="Shape 116"/>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solidFill>
                  <a:srgbClr val="000000"/>
                </a:solidFill>
                <a:highlight>
                  <a:srgbClr val="EA9999"/>
                </a:highlight>
              </a:rPr>
              <a:t>Examples of Over-translation</a:t>
            </a:r>
          </a:p>
        </p:txBody>
      </p:sp>
      <p:sp>
        <p:nvSpPr>
          <p:cNvPr id="122" name="Shape 122"/>
          <p:cNvSpPr txBox="1">
            <a:spLocks noGrp="1"/>
          </p:cNvSpPr>
          <p:nvPr>
            <p:ph type="body" idx="1"/>
          </p:nvPr>
        </p:nvSpPr>
        <p:spPr>
          <a:xfrm>
            <a:off x="311700" y="1234075"/>
            <a:ext cx="8520600" cy="3664500"/>
          </a:xfrm>
          <a:prstGeom prst="rect">
            <a:avLst/>
          </a:prstGeom>
        </p:spPr>
        <p:txBody>
          <a:bodyPr lIns="91425" tIns="91425" rIns="91425" bIns="91425" anchor="t" anchorCtr="0">
            <a:noAutofit/>
          </a:bodyPr>
          <a:lstStyle/>
          <a:p>
            <a:pPr marL="457200" lvl="0" indent="-406400" rtl="0">
              <a:lnSpc>
                <a:spcPct val="100000"/>
              </a:lnSpc>
              <a:spcBef>
                <a:spcPts val="0"/>
              </a:spcBef>
              <a:spcAft>
                <a:spcPts val="0"/>
              </a:spcAft>
              <a:buSzPct val="100000"/>
              <a:buFont typeface="Arial"/>
              <a:buChar char="★"/>
            </a:pPr>
            <a:r>
              <a:rPr lang="en" sz="2800">
                <a:latin typeface="Arial"/>
                <a:ea typeface="Arial"/>
                <a:cs typeface="Arial"/>
                <a:sym typeface="Arial"/>
              </a:rPr>
              <a:t>Thai - English</a:t>
            </a:r>
          </a:p>
          <a:p>
            <a:pPr lvl="0" rtl="0">
              <a:lnSpc>
                <a:spcPct val="100000"/>
              </a:lnSpc>
              <a:spcBef>
                <a:spcPts val="0"/>
              </a:spcBef>
              <a:spcAft>
                <a:spcPts val="0"/>
              </a:spcAft>
              <a:buNone/>
            </a:pPr>
            <a:endParaRPr sz="2800">
              <a:latin typeface="Arial"/>
              <a:ea typeface="Arial"/>
              <a:cs typeface="Arial"/>
              <a:sym typeface="Arial"/>
            </a:endParaRPr>
          </a:p>
          <a:p>
            <a:pPr lvl="0">
              <a:spcBef>
                <a:spcPts val="0"/>
              </a:spcBef>
              <a:buNone/>
            </a:pPr>
            <a:r>
              <a:rPr lang="en" sz="2000">
                <a:latin typeface="Century Gothic"/>
                <a:ea typeface="Century Gothic"/>
                <a:cs typeface="Century Gothic"/>
                <a:sym typeface="Century Gothic"/>
              </a:rPr>
              <a:t>เลขา</a:t>
            </a:r>
            <a:r>
              <a:rPr lang="en" sz="2000" b="1">
                <a:latin typeface="Century Gothic"/>
                <a:ea typeface="Century Gothic"/>
                <a:cs typeface="Century Gothic"/>
                <a:sym typeface="Century Gothic"/>
              </a:rPr>
              <a:t>เตือน</a:t>
            </a:r>
            <a:r>
              <a:rPr lang="en" sz="2000">
                <a:latin typeface="Century Gothic"/>
                <a:ea typeface="Century Gothic"/>
                <a:cs typeface="Century Gothic"/>
                <a:sym typeface="Century Gothic"/>
              </a:rPr>
              <a:t>เขาเรื่องการนัดหมายในตอนเย็น</a:t>
            </a:r>
          </a:p>
          <a:p>
            <a:pPr lvl="0">
              <a:spcBef>
                <a:spcPts val="0"/>
              </a:spcBef>
              <a:buNone/>
            </a:pPr>
            <a:r>
              <a:rPr lang="en" sz="2000">
                <a:latin typeface="Century Gothic"/>
                <a:ea typeface="Century Gothic"/>
                <a:cs typeface="Century Gothic"/>
                <a:sym typeface="Century Gothic"/>
              </a:rPr>
              <a:t>✘ His secretary </a:t>
            </a:r>
            <a:r>
              <a:rPr lang="en" sz="2000" b="1">
                <a:latin typeface="Century Gothic"/>
                <a:ea typeface="Century Gothic"/>
                <a:cs typeface="Century Gothic"/>
                <a:sym typeface="Century Gothic"/>
              </a:rPr>
              <a:t>warned </a:t>
            </a:r>
            <a:r>
              <a:rPr lang="en" sz="2000">
                <a:latin typeface="Century Gothic"/>
                <a:ea typeface="Century Gothic"/>
                <a:cs typeface="Century Gothic"/>
                <a:sym typeface="Century Gothic"/>
              </a:rPr>
              <a:t>him about his appointment in the evening.</a:t>
            </a:r>
          </a:p>
          <a:p>
            <a:pPr lvl="0">
              <a:spcBef>
                <a:spcPts val="0"/>
              </a:spcBef>
              <a:buNone/>
            </a:pPr>
            <a:r>
              <a:rPr lang="en" sz="2000">
                <a:latin typeface="Century Gothic"/>
                <a:ea typeface="Century Gothic"/>
                <a:cs typeface="Century Gothic"/>
                <a:sym typeface="Century Gothic"/>
              </a:rPr>
              <a:t>  </a:t>
            </a:r>
          </a:p>
          <a:p>
            <a:pPr lvl="0">
              <a:spcBef>
                <a:spcPts val="0"/>
              </a:spcBef>
              <a:buNone/>
            </a:pPr>
            <a:endParaRPr sz="2000">
              <a:latin typeface="Century Gothic"/>
              <a:ea typeface="Century Gothic"/>
              <a:cs typeface="Century Gothic"/>
              <a:sym typeface="Century Gothic"/>
            </a:endParaRPr>
          </a:p>
          <a:p>
            <a:pPr lvl="0">
              <a:spcBef>
                <a:spcPts val="0"/>
              </a:spcBef>
              <a:buNone/>
            </a:pPr>
            <a:r>
              <a:rPr lang="en" sz="2000" b="1">
                <a:latin typeface="Century Gothic"/>
                <a:ea typeface="Century Gothic"/>
                <a:cs typeface="Century Gothic"/>
                <a:sym typeface="Century Gothic"/>
              </a:rPr>
              <a:t>✓</a:t>
            </a:r>
            <a:r>
              <a:rPr lang="en" sz="2000">
                <a:latin typeface="Century Gothic"/>
                <a:ea typeface="Century Gothic"/>
                <a:cs typeface="Century Gothic"/>
                <a:sym typeface="Century Gothic"/>
              </a:rPr>
              <a:t> His secretary </a:t>
            </a:r>
            <a:r>
              <a:rPr lang="en" sz="2000" b="1">
                <a:latin typeface="Century Gothic"/>
                <a:ea typeface="Century Gothic"/>
                <a:cs typeface="Century Gothic"/>
                <a:sym typeface="Century Gothic"/>
              </a:rPr>
              <a:t>reminded</a:t>
            </a:r>
            <a:r>
              <a:rPr lang="en" sz="2000">
                <a:latin typeface="Century Gothic"/>
                <a:ea typeface="Century Gothic"/>
                <a:cs typeface="Century Gothic"/>
                <a:sym typeface="Century Gothic"/>
              </a:rPr>
              <a:t> him of his appointment in the evening.</a:t>
            </a:r>
          </a:p>
          <a:p>
            <a:pPr lvl="0" rtl="0">
              <a:spcBef>
                <a:spcPts val="0"/>
              </a:spcBef>
              <a:buNone/>
            </a:pPr>
            <a:endParaRPr sz="2000">
              <a:latin typeface="Century Gothic"/>
              <a:ea typeface="Century Gothic"/>
              <a:cs typeface="Century Gothic"/>
              <a:sym typeface="Century Gothic"/>
            </a:endParaRPr>
          </a:p>
          <a:p>
            <a:pPr lvl="0" rtl="0">
              <a:spcBef>
                <a:spcPts val="0"/>
              </a:spcBef>
              <a:buNone/>
            </a:pPr>
            <a:endParaRPr sz="2000">
              <a:solidFill>
                <a:srgbClr val="000000"/>
              </a:solidFill>
              <a:latin typeface="Century Gothic"/>
              <a:ea typeface="Century Gothic"/>
              <a:cs typeface="Century Gothic"/>
              <a:sym typeface="Century Gothic"/>
            </a:endParaRPr>
          </a:p>
          <a:p>
            <a:pPr lvl="0" rtl="0">
              <a:spcBef>
                <a:spcPts val="0"/>
              </a:spcBef>
              <a:buNone/>
            </a:pPr>
            <a:endParaRPr sz="1400">
              <a:latin typeface="Arial"/>
              <a:ea typeface="Arial"/>
              <a:cs typeface="Arial"/>
              <a:sym typeface="Arial"/>
            </a:endParaRPr>
          </a:p>
          <a:p>
            <a:pPr lvl="0" rtl="0">
              <a:spcBef>
                <a:spcPts val="0"/>
              </a:spcBef>
              <a:buNone/>
            </a:pPr>
            <a:endParaRPr sz="2000">
              <a:solidFill>
                <a:srgbClr val="000000"/>
              </a:solidFill>
              <a:latin typeface="Century Gothic"/>
              <a:ea typeface="Century Gothic"/>
              <a:cs typeface="Century Gothic"/>
              <a:sym typeface="Century Gothic"/>
            </a:endParaRPr>
          </a:p>
        </p:txBody>
      </p:sp>
      <p:sp>
        <p:nvSpPr>
          <p:cNvPr id="123" name="Shape 123"/>
          <p:cNvSpPr txBox="1"/>
          <p:nvPr/>
        </p:nvSpPr>
        <p:spPr>
          <a:xfrm>
            <a:off x="886400" y="3335700"/>
            <a:ext cx="4082100" cy="572700"/>
          </a:xfrm>
          <a:prstGeom prst="rect">
            <a:avLst/>
          </a:prstGeom>
          <a:solidFill>
            <a:srgbClr val="FCE5CD"/>
          </a:solidFill>
          <a:ln w="38100" cap="flat" cmpd="sng">
            <a:solidFill>
              <a:srgbClr val="FF0000"/>
            </a:solidFill>
            <a:prstDash val="solid"/>
            <a:round/>
            <a:headEnd type="none" w="med" len="med"/>
            <a:tailEnd type="none" w="med" len="med"/>
          </a:ln>
        </p:spPr>
        <p:txBody>
          <a:bodyPr lIns="91425" tIns="91425" rIns="91425" bIns="91425" anchor="t" anchorCtr="0">
            <a:noAutofit/>
          </a:bodyPr>
          <a:lstStyle/>
          <a:p>
            <a:pPr lvl="0" rtl="0">
              <a:lnSpc>
                <a:spcPct val="115000"/>
              </a:lnSpc>
              <a:spcBef>
                <a:spcPts val="0"/>
              </a:spcBef>
              <a:spcAft>
                <a:spcPts val="1600"/>
              </a:spcAft>
              <a:buClr>
                <a:schemeClr val="dk2"/>
              </a:buClr>
              <a:buSzPct val="64705"/>
              <a:buFont typeface="Arial"/>
              <a:buNone/>
            </a:pPr>
            <a:r>
              <a:rPr lang="en" sz="1700">
                <a:solidFill>
                  <a:schemeClr val="dk2"/>
                </a:solidFill>
                <a:latin typeface="Century Gothic"/>
                <a:ea typeface="Century Gothic"/>
                <a:cs typeface="Century Gothic"/>
                <a:sym typeface="Century Gothic"/>
              </a:rPr>
              <a:t> </a:t>
            </a:r>
            <a:r>
              <a:rPr lang="en" sz="1800" b="1">
                <a:solidFill>
                  <a:schemeClr val="dk2"/>
                </a:solidFill>
                <a:latin typeface="Century Gothic"/>
                <a:ea typeface="Century Gothic"/>
                <a:cs typeface="Century Gothic"/>
                <a:sym typeface="Century Gothic"/>
              </a:rPr>
              <a:t>“warn” = เตือนเกี่ยวกับภัย/ อันตราย</a:t>
            </a:r>
          </a:p>
        </p:txBody>
      </p:sp>
      <p:cxnSp>
        <p:nvCxnSpPr>
          <p:cNvPr id="124" name="Shape 124"/>
          <p:cNvCxnSpPr/>
          <p:nvPr/>
        </p:nvCxnSpPr>
        <p:spPr>
          <a:xfrm rot="10800000" flipH="1">
            <a:off x="0" y="-11700"/>
            <a:ext cx="9377400" cy="11700"/>
          </a:xfrm>
          <a:prstGeom prst="straightConnector1">
            <a:avLst/>
          </a:prstGeom>
          <a:noFill/>
          <a:ln w="228600" cap="flat" cmpd="sng">
            <a:solidFill>
              <a:srgbClr val="4A86E8"/>
            </a:solidFill>
            <a:prstDash val="solid"/>
            <a:round/>
            <a:headEnd type="none" w="lg" len="lg"/>
            <a:tailEnd type="none" w="lg" len="lg"/>
          </a:ln>
        </p:spPr>
      </p:cxnSp>
      <p:cxnSp>
        <p:nvCxnSpPr>
          <p:cNvPr id="125" name="Shape 125"/>
          <p:cNvCxnSpPr/>
          <p:nvPr/>
        </p:nvCxnSpPr>
        <p:spPr>
          <a:xfrm rot="10800000" flipH="1">
            <a:off x="-116700" y="5114925"/>
            <a:ext cx="9377400" cy="11700"/>
          </a:xfrm>
          <a:prstGeom prst="straightConnector1">
            <a:avLst/>
          </a:prstGeom>
          <a:noFill/>
          <a:ln w="228600" cap="flat" cmpd="sng">
            <a:solidFill>
              <a:srgbClr val="4A86E8"/>
            </a:solidFill>
            <a:prstDash val="solid"/>
            <a:round/>
            <a:headEnd type="none" w="lg" len="lg"/>
            <a:tailEnd type="none" w="lg" len="lg"/>
          </a:ln>
        </p:spPr>
      </p:cxnSp>
    </p:spTree>
  </p:cSld>
  <p:clrMapOvr>
    <a:masterClrMapping/>
  </p:clrMapOvr>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1630</Words>
  <Application>Microsoft Office PowerPoint</Application>
  <PresentationFormat>On-screen Show (16:9)</PresentationFormat>
  <Paragraphs>178</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Times New Roman</vt:lpstr>
      <vt:lpstr>Arial</vt:lpstr>
      <vt:lpstr>Oswald</vt:lpstr>
      <vt:lpstr>Montserrat</vt:lpstr>
      <vt:lpstr>Playfair Display</vt:lpstr>
      <vt:lpstr>Century Gothic</vt:lpstr>
      <vt:lpstr>pop</vt:lpstr>
      <vt:lpstr> Over-translation, under-translation and untranslatability </vt:lpstr>
      <vt:lpstr>Over-translation</vt:lpstr>
      <vt:lpstr>Examples of Over-translation</vt:lpstr>
      <vt:lpstr>Examples of Over-translation</vt:lpstr>
      <vt:lpstr>Examples of Over-translation</vt:lpstr>
      <vt:lpstr>Examples of Over-translation</vt:lpstr>
      <vt:lpstr>PowerPoint Presentation</vt:lpstr>
      <vt:lpstr>Examples of Over-translation</vt:lpstr>
      <vt:lpstr>Examples of Over-translation</vt:lpstr>
      <vt:lpstr>Under-translation</vt:lpstr>
      <vt:lpstr>Examples of Under-translation</vt:lpstr>
      <vt:lpstr>Examples of Under-translation</vt:lpstr>
      <vt:lpstr>Examples of Under-translation</vt:lpstr>
      <vt:lpstr>Examples of Under-translation</vt:lpstr>
      <vt:lpstr>Examples of Under-translation</vt:lpstr>
      <vt:lpstr>Examples of Under-translation</vt:lpstr>
      <vt:lpstr>Examples of Under-translation</vt:lpstr>
      <vt:lpstr>Examples of Under-translation</vt:lpstr>
      <vt:lpstr>Examples of Under-translation</vt:lpstr>
      <vt:lpstr>Untranslatability (การแปลไม่ได้)</vt:lpstr>
      <vt:lpstr>Untranslatability (การแปลไม่ได้)</vt:lpstr>
      <vt:lpstr>Examples of Untranslatability</vt:lpstr>
      <vt:lpstr>Examples of Untranslatability</vt:lpstr>
      <vt:lpstr>Examples of Untranslatability</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Over-translation, under-translation and untranslatability </dc:title>
  <cp:lastModifiedBy>Faii Dumkaew</cp:lastModifiedBy>
  <cp:revision>1</cp:revision>
  <dcterms:modified xsi:type="dcterms:W3CDTF">2016-11-27T07:54:32Z</dcterms:modified>
</cp:coreProperties>
</file>