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2" r:id="rId1"/>
  </p:sldMasterIdLst>
  <p:sldIdLst>
    <p:sldId id="267" r:id="rId2"/>
    <p:sldId id="256" r:id="rId3"/>
    <p:sldId id="296" r:id="rId4"/>
    <p:sldId id="268" r:id="rId5"/>
    <p:sldId id="269" r:id="rId6"/>
    <p:sldId id="270" r:id="rId7"/>
    <p:sldId id="271" r:id="rId8"/>
    <p:sldId id="272" r:id="rId9"/>
    <p:sldId id="273" r:id="rId10"/>
    <p:sldId id="310" r:id="rId11"/>
    <p:sldId id="299" r:id="rId12"/>
    <p:sldId id="300" r:id="rId13"/>
    <p:sldId id="301" r:id="rId14"/>
    <p:sldId id="303" r:id="rId15"/>
    <p:sldId id="304" r:id="rId16"/>
    <p:sldId id="305" r:id="rId17"/>
    <p:sldId id="308" r:id="rId18"/>
    <p:sldId id="309" r:id="rId19"/>
    <p:sldId id="297" r:id="rId20"/>
    <p:sldId id="275" r:id="rId21"/>
    <p:sldId id="311" r:id="rId22"/>
    <p:sldId id="312" r:id="rId23"/>
    <p:sldId id="313" r:id="rId24"/>
    <p:sldId id="314" r:id="rId25"/>
    <p:sldId id="315" r:id="rId26"/>
    <p:sldId id="318" r:id="rId27"/>
    <p:sldId id="298" r:id="rId28"/>
    <p:sldId id="274" r:id="rId29"/>
    <p:sldId id="276" r:id="rId30"/>
    <p:sldId id="316" r:id="rId31"/>
    <p:sldId id="277" r:id="rId32"/>
    <p:sldId id="278" r:id="rId33"/>
    <p:sldId id="279" r:id="rId34"/>
    <p:sldId id="266" r:id="rId35"/>
    <p:sldId id="263" r:id="rId36"/>
    <p:sldId id="264" r:id="rId37"/>
    <p:sldId id="281" r:id="rId38"/>
    <p:sldId id="317" r:id="rId3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B4C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25327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9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81093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090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42545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73641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56888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01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402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47600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313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6A81714-6BC2-4B1A-A9E5-BB7D8856523D}" type="datetimeFigureOut">
              <a:rPr lang="th-TH" smtClean="0"/>
              <a:t>05/11/59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6C41E3-CCE5-49D6-BA49-D006F4DA0B51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28356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  <p:sldLayoutId id="2147484072" r:id="rId10"/>
    <p:sldLayoutId id="21474840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2065" y="1108548"/>
            <a:ext cx="4992468" cy="4394988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Poorly </a:t>
            </a:r>
            <a:r>
              <a:rPr lang="en-US" sz="4000" dirty="0">
                <a:solidFill>
                  <a:schemeClr val="tx1"/>
                </a:solidFill>
              </a:rPr>
              <a:t>translated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text </a:t>
            </a:r>
            <a:r>
              <a:rPr lang="en-US" sz="4000" dirty="0">
                <a:solidFill>
                  <a:srgbClr val="FF0000"/>
                </a:solidFill>
              </a:rPr>
              <a:t>distorts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</a:t>
            </a:r>
            <a:r>
              <a:rPr lang="en-US" sz="4000" dirty="0"/>
              <a:t>original in its </a:t>
            </a:r>
            <a:r>
              <a:rPr lang="en-US" sz="4000" dirty="0">
                <a:solidFill>
                  <a:srgbClr val="00B050"/>
                </a:solidFill>
              </a:rPr>
              <a:t>tone</a:t>
            </a:r>
            <a:r>
              <a:rPr lang="en-US" sz="4000" dirty="0"/>
              <a:t> and </a:t>
            </a:r>
            <a:r>
              <a:rPr lang="en-US" sz="4000" dirty="0">
                <a:solidFill>
                  <a:srgbClr val="00B050"/>
                </a:solidFill>
              </a:rPr>
              <a:t>cultural</a:t>
            </a:r>
            <a:r>
              <a:rPr lang="en-US" sz="4000" dirty="0"/>
              <a:t> references.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Dhanatporn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Klongnganchui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and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Suppasit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Kiatpattananon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4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398" y="2566785"/>
            <a:ext cx="7633742" cy="149213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Examples of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Poorly Translated Texts</a:t>
            </a:r>
            <a:endParaRPr lang="th-TH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284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694" y="859233"/>
            <a:ext cx="8010412" cy="63612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Original </a:t>
            </a:r>
            <a:r>
              <a:rPr lang="en-US" b="1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Text:			Who </a:t>
            </a:r>
            <a:r>
              <a:rPr lang="en-US" b="1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To Marry</a:t>
            </a:r>
            <a:endParaRPr lang="en-US" dirty="0">
              <a:latin typeface="Arial" panose="020B0604020202020204" pitchFamily="34" charset="0"/>
              <a:ea typeface="Angsana New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There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was a man who was choosing girlfriends, but did not know which one to marry. </a:t>
            </a: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So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he decided to give each one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$2000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 and see how each of them spent it. </a:t>
            </a:r>
            <a:endParaRPr lang="en-US" dirty="0" smtClean="0">
              <a:latin typeface="Arial" panose="020B0604020202020204" pitchFamily="34" charset="0"/>
              <a:ea typeface="Angsana New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The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first one </a:t>
            </a: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she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got new clothes, a new hairdo, and tells the man, “I spent the money to look pretty for you because I love you so much.” </a:t>
            </a:r>
            <a:endParaRPr lang="en-US" dirty="0" smtClean="0">
              <a:latin typeface="Arial" panose="020B0604020202020204" pitchFamily="34" charset="0"/>
              <a:ea typeface="Angsana New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second one went out and bought new cell phone, an iPod, and gave them to the man. She said, “I bought these gifts for you with the money because I love you so much.” </a:t>
            </a:r>
            <a:endParaRPr lang="en-US" dirty="0" smtClean="0">
              <a:latin typeface="Arial" panose="020B0604020202020204" pitchFamily="34" charset="0"/>
              <a:ea typeface="Angsana New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third one takes the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$2000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and invests it in </a:t>
            </a: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the stock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 market, and returns the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$2000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to the man and reinvests the rest. She says, “I am investing the rest of the money for our future because I love you so much.” </a:t>
            </a:r>
            <a:endParaRPr lang="en-US" dirty="0" smtClean="0">
              <a:latin typeface="Arial" panose="020B0604020202020204" pitchFamily="34" charset="0"/>
              <a:ea typeface="Angsana New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man thought long and about how the women spent the money. Finally, he decided to marry the one with the biggest breasts.</a:t>
            </a:r>
          </a:p>
          <a:p>
            <a:endParaRPr lang="en-US" dirty="0">
              <a:latin typeface="Angsana New" charset="0"/>
              <a:ea typeface="Angsana New" charset="0"/>
              <a:cs typeface="Angsana New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1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34112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350894" y="2773680"/>
            <a:ext cx="8793106" cy="78232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350894" y="3881120"/>
            <a:ext cx="8442212" cy="75184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ectangle 9"/>
          <p:cNvSpPr/>
          <p:nvPr/>
        </p:nvSpPr>
        <p:spPr>
          <a:xfrm>
            <a:off x="350894" y="5297054"/>
            <a:ext cx="8793106" cy="1560945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ectangle 10"/>
          <p:cNvSpPr/>
          <p:nvPr/>
        </p:nvSpPr>
        <p:spPr>
          <a:xfrm>
            <a:off x="350894" y="2306320"/>
            <a:ext cx="1142626" cy="46736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Rectangle 11"/>
          <p:cNvSpPr/>
          <p:nvPr/>
        </p:nvSpPr>
        <p:spPr>
          <a:xfrm>
            <a:off x="4328160" y="1981200"/>
            <a:ext cx="4464946" cy="46736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8793106" y="1336040"/>
            <a:ext cx="350894" cy="143764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8793106" y="3556000"/>
            <a:ext cx="350894" cy="1741054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ectangle 14"/>
          <p:cNvSpPr/>
          <p:nvPr/>
        </p:nvSpPr>
        <p:spPr>
          <a:xfrm>
            <a:off x="0" y="1390765"/>
            <a:ext cx="350894" cy="5467233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350894" y="3556000"/>
            <a:ext cx="1142626" cy="325119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Rectangle 16"/>
          <p:cNvSpPr/>
          <p:nvPr/>
        </p:nvSpPr>
        <p:spPr>
          <a:xfrm>
            <a:off x="350894" y="4632960"/>
            <a:ext cx="1142626" cy="325119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ectangle 17"/>
          <p:cNvSpPr/>
          <p:nvPr/>
        </p:nvSpPr>
        <p:spPr>
          <a:xfrm>
            <a:off x="350894" y="1338715"/>
            <a:ext cx="1142626" cy="325119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ectangle 18"/>
          <p:cNvSpPr/>
          <p:nvPr/>
        </p:nvSpPr>
        <p:spPr>
          <a:xfrm>
            <a:off x="350894" y="1663835"/>
            <a:ext cx="431800" cy="642484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ectangle 19"/>
          <p:cNvSpPr/>
          <p:nvPr/>
        </p:nvSpPr>
        <p:spPr>
          <a:xfrm>
            <a:off x="350894" y="4958079"/>
            <a:ext cx="431800" cy="338975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ectangle 20"/>
          <p:cNvSpPr/>
          <p:nvPr/>
        </p:nvSpPr>
        <p:spPr>
          <a:xfrm>
            <a:off x="6614160" y="4958078"/>
            <a:ext cx="2178946" cy="338975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677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937" y="1042113"/>
            <a:ext cx="8271925" cy="526243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Angsana New" charset="0"/>
                <a:ea typeface="Angsana New" charset="0"/>
                <a:cs typeface="Angsana New" charset="0"/>
              </a:rPr>
              <a:t>Translated Text:</a:t>
            </a:r>
            <a:r>
              <a:rPr lang="th-TH" sz="28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800" dirty="0" smtClean="0">
                <a:latin typeface="Angsana New" charset="0"/>
                <a:ea typeface="Angsana New" charset="0"/>
                <a:cs typeface="Angsana New" charset="0"/>
              </a:rPr>
              <a:t>		</a:t>
            </a:r>
            <a:r>
              <a:rPr lang="th-TH" sz="2800" b="1" dirty="0" smtClean="0">
                <a:latin typeface="Angsana New" charset="0"/>
                <a:ea typeface="Angsana New" charset="0"/>
                <a:cs typeface="Angsana New" charset="0"/>
              </a:rPr>
              <a:t>ใครจะแต่ง</a:t>
            </a:r>
            <a:endParaRPr lang="en-US" sz="2800" dirty="0" smtClean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ผู้ชายคนหนึ่ง กำลังเลือกแฟนสาวซักคน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 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แต่ไม่รู้ว่าจะเลือกคนไหนแต่งงานด้วย ดังนั้นเขาจึงตัดสินใจให้เงินคนละ </a:t>
            </a:r>
            <a:r>
              <a:rPr lang="en-US" sz="2400" dirty="0">
                <a:solidFill>
                  <a:srgbClr val="FF0000"/>
                </a:solidFill>
                <a:latin typeface="Angsana New" charset="0"/>
                <a:ea typeface="Angsana New" charset="0"/>
                <a:cs typeface="Angsana New" charset="0"/>
              </a:rPr>
              <a:t>2,000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 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และมองดูว่าแต่ละคนจะใช้เงินอย่างไร </a:t>
            </a:r>
            <a:endParaRPr lang="th-TH" sz="2400" dirty="0" smtClean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 smtClean="0">
                <a:latin typeface="Angsana New" charset="0"/>
                <a:ea typeface="Angsana New" charset="0"/>
                <a:cs typeface="Angsana New" charset="0"/>
              </a:rPr>
              <a:t>คน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แรก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 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เธอซื้อเสื้อผ้าชุดใหม่ ทรงผมใหม่ และบอกกับชายคนนั้นว่า ฉันใช้เงินไปเพื่อทำให้มันดูดีสำหรับคุณ เพราะว่า ฉันรักคุณ</a:t>
            </a:r>
            <a:r>
              <a:rPr lang="th-TH" sz="2400" dirty="0" smtClean="0">
                <a:latin typeface="Angsana New" charset="0"/>
                <a:ea typeface="Angsana New" charset="0"/>
                <a:cs typeface="Angsana New" charset="0"/>
              </a:rPr>
              <a:t>มาก</a:t>
            </a:r>
          </a:p>
          <a:p>
            <a:pPr marL="0" indent="0" algn="just">
              <a:buNone/>
            </a:pP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 smtClean="0">
                <a:latin typeface="Angsana New" charset="0"/>
                <a:ea typeface="Angsana New" charset="0"/>
                <a:cs typeface="Angsana New" charset="0"/>
              </a:rPr>
              <a:t>คน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ที่สองก็ได้ออกไปซื้อ โทรศัพท์มือถือ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,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ไอพอ</a:t>
            </a:r>
            <a:r>
              <a:rPr lang="th-TH" sz="2400" dirty="0" err="1">
                <a:latin typeface="Angsana New" charset="0"/>
                <a:ea typeface="Angsana New" charset="0"/>
                <a:cs typeface="Angsana New" charset="0"/>
              </a:rPr>
              <a:t>ท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 และให้ทั้งหมดกับชายคนนั้น เธอบอกว่า ฉันซื้อของขวัญให้คุณ เพราะว่า ฉันรักคุณมาก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 </a:t>
            </a:r>
            <a:endParaRPr lang="th-TH" sz="2400" dirty="0" smtClean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 smtClean="0">
                <a:latin typeface="Angsana New" charset="0"/>
                <a:ea typeface="Angsana New" charset="0"/>
                <a:cs typeface="Angsana New" charset="0"/>
              </a:rPr>
              <a:t>คน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ที่สาม ใช้เงิน </a:t>
            </a:r>
            <a:r>
              <a:rPr lang="en-US" sz="2400" dirty="0">
                <a:solidFill>
                  <a:srgbClr val="FF0000"/>
                </a:solidFill>
                <a:latin typeface="Angsana New" charset="0"/>
                <a:ea typeface="Angsana New" charset="0"/>
                <a:cs typeface="Angsana New" charset="0"/>
              </a:rPr>
              <a:t>2000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 มาลงทุนขายของ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 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และมอบเงิน </a:t>
            </a:r>
            <a:r>
              <a:rPr lang="en-US" sz="2400" dirty="0">
                <a:solidFill>
                  <a:srgbClr val="FF0000"/>
                </a:solidFill>
                <a:latin typeface="Angsana New" charset="0"/>
                <a:ea typeface="Angsana New" charset="0"/>
                <a:cs typeface="Angsana New" charset="0"/>
              </a:rPr>
              <a:t>2000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 คืนให้ผู้ชายคนนั้น แล้วนำมาลงทุนใหม่แล้วก็บอกว่า ฉันจะนำเงินส่วนที่เหลือมาเป็นเงินทุน สำหรับอนาคตของเรา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 </a:t>
            </a:r>
            <a:endParaRPr lang="th-TH" sz="2400" dirty="0" smtClean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 smtClean="0">
                <a:latin typeface="Angsana New" charset="0"/>
                <a:ea typeface="Angsana New" charset="0"/>
                <a:cs typeface="Angsana New" charset="0"/>
              </a:rPr>
              <a:t>ชาย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คนนั้นคิดอยู่พักหนึ่ง เกี่ยวกับการใช้เงินของทุกคน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 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และในที่สุดเขาก็ตัดสินใจ แต่งงานกับหญิงคนที่หนึ่ง เพราะว่าเธอ มีหน้าอกใหญ่ที่สุด</a:t>
            </a:r>
            <a:r>
              <a:rPr lang="en-US" sz="2400" dirty="0" smtClean="0">
                <a:effectLst/>
                <a:latin typeface="Angsana New" charset="0"/>
                <a:ea typeface="Angsana New" charset="0"/>
                <a:cs typeface="Angsana New" charset="0"/>
              </a:rPr>
              <a:t> </a:t>
            </a:r>
            <a:endParaRPr lang="en-US" dirty="0">
              <a:latin typeface="Angsana New" charset="0"/>
              <a:ea typeface="Angsana New" charset="0"/>
              <a:cs typeface="Angsana New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121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149" y="1775862"/>
            <a:ext cx="8243744" cy="359359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>
                <a:solidFill>
                  <a:srgbClr val="FF0000"/>
                </a:solidFill>
              </a:rPr>
              <a:t>currency “$” </a:t>
            </a:r>
            <a:r>
              <a:rPr lang="en-US" sz="2400" dirty="0" smtClean="0"/>
              <a:t>as </a:t>
            </a:r>
            <a:r>
              <a:rPr lang="en-US" sz="2400" dirty="0"/>
              <a:t>a cultural reference </a:t>
            </a:r>
            <a:r>
              <a:rPr lang="en-US" sz="2400" dirty="0" smtClean="0"/>
              <a:t>= </a:t>
            </a:r>
            <a:r>
              <a:rPr lang="en-US" sz="2400" b="1" dirty="0" smtClean="0">
                <a:solidFill>
                  <a:srgbClr val="FF0000"/>
                </a:solidFill>
              </a:rPr>
              <a:t>omitted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reader </a:t>
            </a:r>
            <a:r>
              <a:rPr lang="en-US" sz="2400" dirty="0" smtClean="0"/>
              <a:t>would </a:t>
            </a:r>
            <a:r>
              <a:rPr lang="en-US" sz="2400" b="1" dirty="0">
                <a:solidFill>
                  <a:srgbClr val="FF0000"/>
                </a:solidFill>
              </a:rPr>
              <a:t>likely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assume</a:t>
            </a:r>
            <a:r>
              <a:rPr lang="en-US" sz="2400" dirty="0"/>
              <a:t> that the currency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= </a:t>
            </a:r>
            <a:r>
              <a:rPr lang="en-US" sz="2400" b="1" dirty="0" smtClean="0">
                <a:solidFill>
                  <a:srgbClr val="FF0000"/>
                </a:solidFill>
              </a:rPr>
              <a:t>Baht</a:t>
            </a:r>
            <a:r>
              <a:rPr lang="en-US" sz="2400" dirty="0" smtClean="0"/>
              <a:t> </a:t>
            </a:r>
            <a:r>
              <a:rPr lang="en-US" sz="2400" dirty="0"/>
              <a:t>since </a:t>
            </a:r>
            <a:r>
              <a:rPr lang="en-US" sz="2400" dirty="0" smtClean="0"/>
              <a:t>they </a:t>
            </a:r>
            <a:r>
              <a:rPr lang="en-US" sz="2400" dirty="0"/>
              <a:t>are </a:t>
            </a:r>
            <a:r>
              <a:rPr lang="en-US" sz="2400" dirty="0">
                <a:solidFill>
                  <a:srgbClr val="FF0000"/>
                </a:solidFill>
              </a:rPr>
              <a:t>more familiar </a:t>
            </a:r>
            <a:r>
              <a:rPr lang="en-US" sz="2400" dirty="0" smtClean="0"/>
              <a:t>with it</a:t>
            </a:r>
            <a:endParaRPr lang="en-US" sz="2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1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906343" y="5071360"/>
            <a:ext cx="5763116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   Suggested </a:t>
            </a:r>
            <a:r>
              <a:rPr lang="en-US" sz="4400" b="1" dirty="0">
                <a:latin typeface="Angsana New" charset="0"/>
                <a:ea typeface="Angsana New" charset="0"/>
                <a:cs typeface="Angsana New" charset="0"/>
              </a:rPr>
              <a:t>Version</a:t>
            </a:r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: 70,000 Baht   </a:t>
            </a:r>
            <a:endParaRPr lang="en-US" sz="4400" dirty="0">
              <a:latin typeface="Angsana New" charset="0"/>
              <a:ea typeface="Angsana New" charset="0"/>
              <a:cs typeface="Angsana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37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534" y="1028864"/>
            <a:ext cx="7992732" cy="44864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Original </a:t>
            </a:r>
            <a:r>
              <a:rPr lang="en-US" b="1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Text: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	</a:t>
            </a:r>
            <a:r>
              <a:rPr lang="en-US" b="1" dirty="0" smtClean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My Dream Home</a:t>
            </a:r>
            <a:endParaRPr lang="en-US" dirty="0" smtClean="0">
              <a:latin typeface="Arial" panose="020B0604020202020204" pitchFamily="34" charset="0"/>
              <a:ea typeface="Angsana New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I have two kinds of dream homes. One is quiet, and the other is on a busy street.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I want a quiet home because I want to have a rest there. The house is on the grass. In front of the house, there is an apple tree. I want to have many apples to eat every autumn. I also want to play the swing at the tree. There are three bedrooms, two bathrooms, two sitting rooms, a kitchen, a dining room and </a:t>
            </a:r>
            <a:r>
              <a:rPr lang="en-US" b="1" i="1" u="sng" dirty="0">
                <a:solidFill>
                  <a:srgbClr val="FF0000"/>
                </a:solidFill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a big study</a:t>
            </a: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. There are lots of books and there is a computer in it. I can read books, surf the Internet and play computer games there.</a:t>
            </a:r>
          </a:p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ea typeface="Angsana New" charset="0"/>
                <a:cs typeface="Arial" panose="020B0604020202020204" pitchFamily="34" charset="0"/>
              </a:rPr>
              <a:t>	I want a flat on the busy street. It's close to my school. I have seven rooms. The biggest one is the sitting room. There is a TV and a comfortable armchair opposite the TV. After dinner, I sit in the armchair and watch TV. It's very nice. I have a balcony. I can enjoy the sunshine on it.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2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9144000" cy="3570973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0" y="3982720"/>
            <a:ext cx="9144000" cy="287528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0" y="3570972"/>
            <a:ext cx="5892800" cy="411748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ectangle 9"/>
          <p:cNvSpPr/>
          <p:nvPr/>
        </p:nvSpPr>
        <p:spPr>
          <a:xfrm>
            <a:off x="7498080" y="3570972"/>
            <a:ext cx="1645920" cy="412994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140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550" y="1086616"/>
            <a:ext cx="7886700" cy="347933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>
                <a:latin typeface="Angsana New" charset="0"/>
                <a:ea typeface="Angsana New" charset="0"/>
                <a:cs typeface="Angsana New" charset="0"/>
              </a:rPr>
              <a:t>Translated </a:t>
            </a:r>
            <a:r>
              <a:rPr lang="en-US" sz="2400" b="1" dirty="0" smtClean="0">
                <a:latin typeface="Angsana New" charset="0"/>
                <a:ea typeface="Angsana New" charset="0"/>
                <a:cs typeface="Angsana New" charset="0"/>
              </a:rPr>
              <a:t>Text: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 smtClean="0">
                <a:latin typeface="Angsana New" charset="0"/>
                <a:ea typeface="Angsana New" charset="0"/>
                <a:cs typeface="Angsana New" charset="0"/>
              </a:rPr>
              <a:t>		</a:t>
            </a:r>
            <a:r>
              <a:rPr lang="th-TH" sz="2400" b="1" dirty="0" smtClean="0">
                <a:latin typeface="Angsana New" charset="0"/>
                <a:ea typeface="Angsana New" charset="0"/>
                <a:cs typeface="Angsana New" charset="0"/>
              </a:rPr>
              <a:t>บ้าน</a:t>
            </a:r>
            <a:r>
              <a:rPr lang="th-TH" sz="2400" b="1" dirty="0">
                <a:latin typeface="Angsana New" charset="0"/>
                <a:ea typeface="Angsana New" charset="0"/>
                <a:cs typeface="Angsana New" charset="0"/>
              </a:rPr>
              <a:t>ในฝันของฉัน</a:t>
            </a:r>
            <a:endParaRPr lang="en-US" sz="2400" dirty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endParaRPr lang="th-TH" sz="2400" dirty="0" smtClean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 smtClean="0">
                <a:latin typeface="Angsana New" charset="0"/>
                <a:ea typeface="Angsana New" charset="0"/>
                <a:cs typeface="Angsana New" charset="0"/>
              </a:rPr>
              <a:t>ฉัน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มีสองบ้านในฝัน หนึ่งคือบ้านที่เงียบสงบ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, 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และอีกหลังคืออยู่ใกล้ถนนใหญ่</a:t>
            </a:r>
            <a:endParaRPr lang="en-US" sz="2400" dirty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ฉันต้องการบ้านที่เงียบสงบเพราะต้องการที่ที่จะพักผ่อน บ้านหลังนี้อยู่บนพื้นหญ้า มีต้นแอปเปิลอยู่หน้าบ้าน ฉันอยากให้มีแอปเปิลจำนวนมากที่จะกินทุกฤดูใบไม้ร่วง ฉันยังอยากที่จะเล่นชิงช้าที่ต้นไม้ มีสามห้องนอน สองห้องน้ำสองห้องนั่งเล่น ห้องครัว ห้องรับทานอาหารและ</a:t>
            </a:r>
            <a:r>
              <a:rPr lang="th-TH" sz="2400" b="1" i="1" u="sng" dirty="0">
                <a:solidFill>
                  <a:srgbClr val="FF0000"/>
                </a:solidFill>
                <a:latin typeface="Angsana New" charset="0"/>
                <a:ea typeface="Angsana New" charset="0"/>
                <a:cs typeface="Angsana New" charset="0"/>
              </a:rPr>
              <a:t>ห้องเรียนขนาดใหญ่</a:t>
            </a:r>
            <a:r>
              <a:rPr lang="th-TH" sz="2400" b="1" dirty="0">
                <a:solidFill>
                  <a:srgbClr val="FF0000"/>
                </a:solidFill>
                <a:latin typeface="Angsana New" charset="0"/>
                <a:ea typeface="Angsana New" charset="0"/>
                <a:cs typeface="Angsana New" charset="0"/>
              </a:rPr>
              <a:t> 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มีหนังสือจำนวนมากและมีคอมพิวเตอร์ด้วย ฉันสามารถอ่านหนังสือท่องอินเทอร์เน็ตและเล่นเกมคอมพิวเตอร์ด้วย</a:t>
            </a:r>
            <a:endParaRPr lang="en-US" sz="2400" dirty="0">
              <a:latin typeface="Angsana New" charset="0"/>
              <a:ea typeface="Angsana New" charset="0"/>
              <a:cs typeface="Angsana New" charset="0"/>
            </a:endParaRPr>
          </a:p>
          <a:p>
            <a:pPr marL="0" indent="0" algn="just">
              <a:buNone/>
            </a:pP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	</a:t>
            </a:r>
            <a:r>
              <a:rPr lang="th-TH" sz="2400" dirty="0">
                <a:latin typeface="Angsana New" charset="0"/>
                <a:ea typeface="Angsana New" charset="0"/>
                <a:cs typeface="Angsana New" charset="0"/>
              </a:rPr>
              <a:t>ฉันอยากแฟลชอยู่ใกล้ตรงถนน มันใกล้กับโรงเรียนของฉัน ฉันมีเจ็ดห้อง ห้องที่ใหญ่ที่สุดคือห้องนั่งเล่น มีทีวีและเก้าอี้นั่งสบายตรงข้ามกับทีวี หลังอาหารค่ำฉันนั่งอยู่บนเก้าอี้นวมและดูทีวี มันเป็นเรื่องที่ดีมาก มีระเบียง ฉันสามารถเพลิดเพลินไปกับแสงแดดได้</a:t>
            </a:r>
            <a:r>
              <a:rPr lang="en-US" sz="2400" dirty="0">
                <a:latin typeface="Angsana New" charset="0"/>
                <a:ea typeface="Angsana New" charset="0"/>
                <a:cs typeface="Angsana New" charset="0"/>
              </a:rPr>
              <a:t> </a:t>
            </a:r>
            <a:endParaRPr lang="en-US" dirty="0">
              <a:latin typeface="Angsana New" charset="0"/>
              <a:ea typeface="Angsana New" charset="0"/>
              <a:cs typeface="Angsana New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2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0" y="-1"/>
            <a:ext cx="9144000" cy="3798354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0" y="4254366"/>
            <a:ext cx="9144000" cy="2603634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0" y="3798354"/>
            <a:ext cx="844550" cy="456011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2666198" y="3798354"/>
            <a:ext cx="6477802" cy="456011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130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7188" y="1477769"/>
            <a:ext cx="8345691" cy="3593591"/>
          </a:xfrm>
        </p:spPr>
        <p:txBody>
          <a:bodyPr>
            <a:normAutofit/>
          </a:bodyPr>
          <a:lstStyle/>
          <a:p>
            <a:r>
              <a:rPr lang="en-US" sz="2200" dirty="0" smtClean="0"/>
              <a:t>“</a:t>
            </a:r>
            <a:r>
              <a:rPr lang="en-US" sz="2200" dirty="0">
                <a:solidFill>
                  <a:srgbClr val="FF0000"/>
                </a:solidFill>
              </a:rPr>
              <a:t>a big study</a:t>
            </a:r>
            <a:r>
              <a:rPr lang="en-US" sz="2200" dirty="0"/>
              <a:t>” should not be translated as “</a:t>
            </a:r>
            <a:r>
              <a:rPr lang="th-TH" sz="2800" dirty="0">
                <a:solidFill>
                  <a:srgbClr val="FF0000"/>
                </a:solidFill>
              </a:rPr>
              <a:t>ห้องเรียนขนาดใหญ่</a:t>
            </a:r>
            <a:r>
              <a:rPr lang="en-US" sz="2200" dirty="0"/>
              <a:t>” 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Thai readers might think, </a:t>
            </a:r>
            <a:r>
              <a:rPr lang="en-US" sz="2200" dirty="0" smtClean="0">
                <a:solidFill>
                  <a:srgbClr val="FF0000"/>
                </a:solidFill>
              </a:rPr>
              <a:t>“It’s common to have a big classroom in a house”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CULTURE IS DISTORTED!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2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562501" y="5071360"/>
            <a:ext cx="6450805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   Suggested </a:t>
            </a:r>
            <a:r>
              <a:rPr lang="en-US" sz="4400" b="1" dirty="0">
                <a:latin typeface="Angsana New" charset="0"/>
                <a:ea typeface="Angsana New" charset="0"/>
                <a:cs typeface="Angsana New" charset="0"/>
              </a:rPr>
              <a:t>Version</a:t>
            </a:r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: “</a:t>
            </a:r>
            <a:r>
              <a:rPr lang="th-TH" sz="4400" b="1" dirty="0" smtClean="0">
                <a:latin typeface="Angsana New" charset="0"/>
                <a:ea typeface="Angsana New" charset="0"/>
                <a:cs typeface="Angsana New" charset="0"/>
              </a:rPr>
              <a:t>ห้องอ่านหนังสือ”</a:t>
            </a:r>
            <a:endParaRPr lang="en-US" sz="4400" dirty="0">
              <a:latin typeface="Angsana New" charset="0"/>
              <a:ea typeface="Angsana New" charset="0"/>
              <a:cs typeface="Angsana New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19621" y="5994805"/>
            <a:ext cx="6536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(</a:t>
            </a:r>
            <a:r>
              <a:rPr lang="en-US" sz="2000" dirty="0" smtClean="0"/>
              <a:t>similar </a:t>
            </a:r>
            <a:r>
              <a:rPr lang="en-US" sz="2000" dirty="0"/>
              <a:t>picture to “a study” kind of room in </a:t>
            </a:r>
            <a:r>
              <a:rPr lang="en-US" sz="2000" dirty="0" smtClean="0"/>
              <a:t>English)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38101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029" y="195138"/>
            <a:ext cx="7633742" cy="664095"/>
          </a:xfrm>
        </p:spPr>
        <p:txBody>
          <a:bodyPr>
            <a:noAutofit/>
          </a:bodyPr>
          <a:lstStyle/>
          <a:p>
            <a:r>
              <a:rPr lang="en-US" sz="3600" u="dbl" dirty="0"/>
              <a:t>Example </a:t>
            </a:r>
            <a:r>
              <a:rPr lang="en-US" sz="3600" u="dbl" dirty="0" smtClean="0"/>
              <a:t>3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520325" y="859233"/>
            <a:ext cx="8084446" cy="2920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200" b="1" u="sng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Original Text:</a:t>
            </a:r>
            <a:endParaRPr lang="en-US" sz="22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15000"/>
              </a:lnSpc>
              <a:spcAft>
                <a:spcPts val="800"/>
              </a:spcAft>
            </a:pPr>
            <a:r>
              <a:rPr lang="en-US" sz="22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THE bunk house was a long, rectangular building. Inside, the walls were whitewashed and the floor unpainted. In three walls there were small, square windows, and in the fourth, a solid door with a wooden latch. Against the walls were </a:t>
            </a:r>
            <a:r>
              <a:rPr lang="en-US" sz="2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eight bunks</a:t>
            </a:r>
            <a:r>
              <a:rPr lang="en-US" sz="22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, five of them made up with blankets and the other three showing their burlap ticking. </a:t>
            </a:r>
            <a:endParaRPr lang="en-US" sz="2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029" y="4032848"/>
            <a:ext cx="75692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Translated Text: </a:t>
            </a:r>
            <a:b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h-TH" sz="3200" dirty="0" smtClean="0"/>
              <a:t>	</a:t>
            </a:r>
            <a:r>
              <a:rPr lang="th-TH" dirty="0" smtClean="0"/>
              <a:t>ที่</a:t>
            </a:r>
            <a:r>
              <a:rPr lang="th-TH" dirty="0"/>
              <a:t>พักคนงานเป็นโรงยาวรูปสี่เหลี่ยมผืนผ้า ฝาผนังในโรงฉาบด้วยปูนขาว พื้นไม่ได้ทาสี ที่ฝาสามด้านมีหน้าต่างสี่เหลี่ยมเล็กๆ อีกด้านหนึ่งมีประตูแน่นหนา สลักทำด้วยไม้ ที่ริมฝามี</a:t>
            </a:r>
            <a:r>
              <a:rPr lang="th-TH" b="1" u="sng" dirty="0">
                <a:solidFill>
                  <a:srgbClr val="FF0000"/>
                </a:solidFill>
              </a:rPr>
              <a:t>เตียงนอนตั้งอยู่แปดเตียง</a:t>
            </a:r>
            <a:r>
              <a:rPr lang="th-TH" dirty="0"/>
              <a:t> ในจำนวนนี้ห้าเตียงมีผ้าห่มนอนปูคลุมอยู่แล้ว อีกสาม</a:t>
            </a:r>
            <a:r>
              <a:rPr lang="th-TH" dirty="0" smtClean="0"/>
              <a:t>เตียงมองเห็นป่านที่ถักเป็นพื้นเตียง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2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Bunkbed ?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843614" y="5934960"/>
            <a:ext cx="5824030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   Suggested </a:t>
            </a:r>
            <a:r>
              <a:rPr lang="en-US" sz="4400" b="1" dirty="0">
                <a:latin typeface="Angsana New" charset="0"/>
                <a:ea typeface="Angsana New" charset="0"/>
                <a:cs typeface="Angsana New" charset="0"/>
              </a:rPr>
              <a:t>Version</a:t>
            </a:r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: “</a:t>
            </a:r>
            <a:r>
              <a:rPr lang="th-TH" sz="4400" b="1" dirty="0" smtClean="0">
                <a:latin typeface="Angsana New" charset="0"/>
                <a:ea typeface="Angsana New" charset="0"/>
                <a:cs typeface="Angsana New" charset="0"/>
              </a:rPr>
              <a:t>เตียงสองชั้น”</a:t>
            </a:r>
            <a:endParaRPr lang="en-US" sz="4400" dirty="0">
              <a:latin typeface="Angsana New" charset="0"/>
              <a:ea typeface="Angsana New" charset="0"/>
              <a:cs typeface="Angsana New" charset="0"/>
            </a:endParaRPr>
          </a:p>
        </p:txBody>
      </p:sp>
      <p:pic>
        <p:nvPicPr>
          <p:cNvPr id="3" name="Picture 2" descr="https://cmga360arts.files.wordpress.com/2016/01/423rvhkpdrj8pftzxxiqkibaoynxl5qexaosqjnpgl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58" y="1030430"/>
            <a:ext cx="7823180" cy="481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19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8080" y="2366318"/>
            <a:ext cx="7233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cap="all" spc="600" dirty="0" smtClean="0">
                <a:latin typeface="Impact" panose="020B0806030902050204"/>
                <a:ea typeface="+mj-ea"/>
                <a:cs typeface="+mj-cs"/>
              </a:rPr>
              <a:t>Talking</a:t>
            </a:r>
          </a:p>
          <a:p>
            <a:pPr algn="ctr"/>
            <a:endParaRPr lang="en-US" sz="4000" cap="all" spc="600" dirty="0">
              <a:solidFill>
                <a:srgbClr val="FF0000"/>
              </a:solidFill>
              <a:latin typeface="Impact" panose="020B0806030902050204"/>
              <a:ea typeface="+mj-ea"/>
              <a:cs typeface="+mj-cs"/>
            </a:endParaRPr>
          </a:p>
          <a:p>
            <a:pPr algn="ctr"/>
            <a:r>
              <a:rPr lang="en-US" sz="4000" cap="all" spc="600" dirty="0" smtClean="0">
                <a:solidFill>
                  <a:srgbClr val="002060"/>
                </a:solidFill>
                <a:latin typeface="Impact" panose="020B0806030902050204"/>
                <a:ea typeface="+mj-ea"/>
                <a:cs typeface="+mj-cs"/>
              </a:rPr>
              <a:t>TONE</a:t>
            </a:r>
            <a:endParaRPr lang="th-TH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7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69440" y="913438"/>
            <a:ext cx="5577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cap="all" spc="600" dirty="0" smtClean="0">
                <a:solidFill>
                  <a:srgbClr val="FF0000"/>
                </a:solidFill>
                <a:latin typeface="Impact" panose="020B0806030902050204"/>
                <a:ea typeface="+mj-ea"/>
                <a:cs typeface="+mj-cs"/>
              </a:rPr>
              <a:t>Poor</a:t>
            </a:r>
          </a:p>
          <a:p>
            <a:pPr algn="ctr"/>
            <a:r>
              <a:rPr lang="en-US" sz="4000" cap="all" spc="600" dirty="0" smtClean="0">
                <a:solidFill>
                  <a:prstClr val="black"/>
                </a:solidFill>
                <a:latin typeface="Impact" panose="020B0806030902050204"/>
                <a:ea typeface="+mj-ea"/>
                <a:cs typeface="+mj-cs"/>
              </a:rPr>
              <a:t>translation</a:t>
            </a:r>
          </a:p>
          <a:p>
            <a:pPr algn="ctr"/>
            <a:endParaRPr lang="en-US" sz="4000" cap="all" spc="600" dirty="0">
              <a:solidFill>
                <a:prstClr val="black"/>
              </a:solidFill>
              <a:latin typeface="Impact" panose="020B0806030902050204"/>
              <a:ea typeface="+mj-ea"/>
              <a:cs typeface="+mj-cs"/>
            </a:endParaRPr>
          </a:p>
          <a:p>
            <a:pPr algn="ctr"/>
            <a:endParaRPr lang="en-US" sz="4000" cap="all" spc="600" dirty="0" smtClean="0">
              <a:solidFill>
                <a:prstClr val="black"/>
              </a:solidFill>
              <a:latin typeface="Impact" panose="020B0806030902050204"/>
              <a:ea typeface="+mj-ea"/>
              <a:cs typeface="+mj-cs"/>
            </a:endParaRPr>
          </a:p>
          <a:p>
            <a:pPr algn="ctr"/>
            <a:r>
              <a:rPr lang="en-US" sz="4000" cap="all" spc="600" dirty="0" smtClean="0">
                <a:latin typeface="Impact" panose="020B0806030902050204"/>
                <a:ea typeface="+mj-ea"/>
                <a:cs typeface="+mj-cs"/>
              </a:rPr>
              <a:t>tone </a:t>
            </a:r>
            <a:r>
              <a:rPr lang="en-US" sz="4000" cap="all" spc="600" dirty="0">
                <a:latin typeface="Impact" panose="020B0806030902050204"/>
                <a:ea typeface="+mj-ea"/>
                <a:cs typeface="+mj-cs"/>
              </a:rPr>
              <a:t>and </a:t>
            </a:r>
            <a:endParaRPr lang="en-US" sz="4000" cap="all" spc="600" dirty="0" smtClean="0">
              <a:latin typeface="Impact" panose="020B0806030902050204"/>
              <a:ea typeface="+mj-ea"/>
              <a:cs typeface="+mj-cs"/>
            </a:endParaRPr>
          </a:p>
          <a:p>
            <a:pPr algn="ctr"/>
            <a:r>
              <a:rPr lang="en-US" sz="4000" cap="all" spc="600" dirty="0" smtClean="0">
                <a:latin typeface="Impact" panose="020B0806030902050204"/>
                <a:ea typeface="+mj-ea"/>
                <a:cs typeface="+mj-cs"/>
              </a:rPr>
              <a:t>cultural </a:t>
            </a:r>
            <a:r>
              <a:rPr lang="en-US" sz="4000" cap="all" spc="600" dirty="0" err="1" smtClean="0">
                <a:solidFill>
                  <a:srgbClr val="0B082E"/>
                </a:solidFill>
                <a:latin typeface="Impact" panose="020B0806030902050204"/>
                <a:ea typeface="+mj-ea"/>
                <a:cs typeface="+mj-cs"/>
              </a:rPr>
              <a:t>referenceS</a:t>
            </a:r>
            <a:endParaRPr lang="th-TH" dirty="0"/>
          </a:p>
        </p:txBody>
      </p:sp>
      <p:grpSp>
        <p:nvGrpSpPr>
          <p:cNvPr id="12" name="Group 11"/>
          <p:cNvGrpSpPr/>
          <p:nvPr/>
        </p:nvGrpSpPr>
        <p:grpSpPr>
          <a:xfrm>
            <a:off x="4658360" y="2369820"/>
            <a:ext cx="69215" cy="914400"/>
            <a:chOff x="4704080" y="2255520"/>
            <a:chExt cx="69215" cy="914400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704080" y="2255520"/>
              <a:ext cx="0" cy="91440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744720" y="2255520"/>
              <a:ext cx="0" cy="58928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773295" y="2255520"/>
              <a:ext cx="0" cy="58928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 flipH="1">
            <a:off x="3241040" y="3284220"/>
            <a:ext cx="2753360" cy="20304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41040" y="3284219"/>
            <a:ext cx="2753360" cy="20304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050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crush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175" y="3017523"/>
            <a:ext cx="6540907" cy="17068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62B4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SHOULD YOU </a:t>
            </a:r>
            <a:r>
              <a:rPr lang="en-US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CARE?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920342" y="2821289"/>
            <a:ext cx="1670572" cy="16705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MSG</a:t>
            </a:r>
            <a:endParaRPr lang="th-TH" sz="2000" b="1" dirty="0">
              <a:latin typeface="Arial" panose="020B0604020202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77220" y="5173173"/>
            <a:ext cx="461691" cy="46169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h-TH" sz="2000" b="1" dirty="0">
              <a:latin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30089" y="5173172"/>
            <a:ext cx="461691" cy="46169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h-TH" sz="1100" b="1" dirty="0">
              <a:latin typeface="Arial" panose="020B0604020202020204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4503654" y="5443291"/>
            <a:ext cx="461691" cy="46169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h-TH" sz="1100" b="1" dirty="0"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291779" y="4527752"/>
            <a:ext cx="1442720" cy="660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34499" y="4527752"/>
            <a:ext cx="1442720" cy="660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48347" y="4548665"/>
            <a:ext cx="0" cy="8553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734499" y="4527752"/>
            <a:ext cx="1778907" cy="191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55591" y="4527751"/>
            <a:ext cx="1778907" cy="191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6577652" y="4316086"/>
            <a:ext cx="461691" cy="46169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h-TH" sz="2000" b="1" dirty="0">
              <a:latin typeface="Arial" panose="020B0604020202020204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2429654" y="4318663"/>
            <a:ext cx="461691" cy="461691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h-TH" sz="20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63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2.22222E-6 -0.25232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8" grpId="0" animBg="1"/>
      <p:bldP spid="9" grpId="0" animBg="1"/>
      <p:bldP spid="32" grpId="0" animBg="1"/>
      <p:bldP spid="46" grpId="0" animBg="1"/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520199"/>
            <a:ext cx="7633742" cy="359359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state </a:t>
            </a: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fact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cheeseburgers = </a:t>
            </a:r>
            <a:r>
              <a:rPr lang="en-US" dirty="0"/>
              <a:t>famous American </a:t>
            </a:r>
            <a:r>
              <a:rPr lang="en-US" dirty="0" smtClean="0"/>
              <a:t>food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  <a:p>
            <a:pPr marL="0" indent="0" algn="ctr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OR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want to </a:t>
            </a:r>
            <a:r>
              <a:rPr lang="en-US" dirty="0" smtClean="0">
                <a:solidFill>
                  <a:srgbClr val="FF0000"/>
                </a:solidFill>
              </a:rPr>
              <a:t>mock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Americans </a:t>
            </a:r>
            <a:r>
              <a:rPr lang="en-US" dirty="0" smtClean="0"/>
              <a:t>eat nothing but burgers </a:t>
            </a:r>
          </a:p>
          <a:p>
            <a:pPr marL="0" indent="0" algn="ctr">
              <a:buNone/>
            </a:pPr>
            <a:r>
              <a:rPr lang="en-US" dirty="0" smtClean="0"/>
              <a:t>(limited choice of food)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8010" y="1469657"/>
            <a:ext cx="7595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“All Americans ever eat are cheeseburgers.” 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10275" y="3086781"/>
            <a:ext cx="4690708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h-TH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“คน</a:t>
            </a:r>
            <a:r>
              <a:rPr lang="th-TH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อเมริกา</a:t>
            </a:r>
            <a:r>
              <a:rPr lang="th-TH" b="1" dirty="0" err="1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เนี่ย</a:t>
            </a:r>
            <a:r>
              <a:rPr lang="th-TH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เขากินกันแต่</a:t>
            </a:r>
            <a:r>
              <a:rPr lang="th-TH" b="1" dirty="0" err="1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ชีส</a:t>
            </a:r>
            <a:r>
              <a:rPr lang="th-TH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เบอร์</a:t>
            </a:r>
            <a:r>
              <a:rPr lang="th-TH" b="1" dirty="0" err="1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เกอร์</a:t>
            </a:r>
            <a:r>
              <a:rPr lang="th-TH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”</a:t>
            </a:r>
            <a:endParaRPr lang="th-TH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61809" y="5809661"/>
            <a:ext cx="5187639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h-TH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“พวกเมกัน </a:t>
            </a:r>
            <a:r>
              <a:rPr lang="th-TH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อะไรๆ มัน</a:t>
            </a:r>
            <a:r>
              <a:rPr lang="th-TH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ก็กินกันแต่</a:t>
            </a:r>
            <a:r>
              <a:rPr lang="th-TH" b="1" dirty="0" err="1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ชีส</a:t>
            </a:r>
            <a:r>
              <a:rPr lang="th-TH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เบอร์</a:t>
            </a:r>
            <a:r>
              <a:rPr lang="th-TH" b="1" dirty="0" err="1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เกอร์</a:t>
            </a:r>
            <a:r>
              <a:rPr lang="th-TH" b="1" dirty="0">
                <a:ln w="22225">
                  <a:noFill/>
                  <a:prstDash val="solid"/>
                </a:ln>
                <a:solidFill>
                  <a:schemeClr val="bg1"/>
                </a:solidFill>
                <a:latin typeface="Helvetica" panose="020B0604020202020204" pitchFamily="34" charset="0"/>
              </a:rPr>
              <a:t>”</a:t>
            </a:r>
            <a:endParaRPr lang="th-TH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3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398" y="2566785"/>
            <a:ext cx="7633742" cy="149213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Examples of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Poorly Translated Texts</a:t>
            </a:r>
            <a:endParaRPr lang="th-TH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70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5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97560" y="1212292"/>
            <a:ext cx="7807211" cy="1664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Original Version: </a:t>
            </a:r>
            <a:r>
              <a:rPr lang="th-TH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endParaRPr lang="en-US" sz="2400" dirty="0" smtClean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th-TH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th-TH" sz="2700" b="1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เพลง </a:t>
            </a:r>
            <a:r>
              <a:rPr lang="en-US" sz="27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:</a:t>
            </a:r>
            <a:r>
              <a:rPr lang="th-TH" sz="2700" dirty="0" smtClean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 	หวังว่าคุณจะได้เจอคนที่ใช่</a:t>
            </a:r>
            <a:endParaRPr lang="en-US" sz="2700" dirty="0" smtClean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th-TH" sz="2700" b="1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th-TH" sz="2700" b="1" dirty="0" err="1" smtClean="0">
                <a:latin typeface="Times New Roman" panose="02020603050405020304" pitchFamily="18" charset="0"/>
                <a:ea typeface="MS Mincho" panose="02020609040205080304" pitchFamily="49" charset="-128"/>
              </a:rPr>
              <a:t>ยิม</a:t>
            </a:r>
            <a:r>
              <a:rPr lang="en-US" sz="27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:</a:t>
            </a:r>
            <a:r>
              <a:rPr lang="en-US" sz="27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th-TH" sz="27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th-TH" sz="2700" dirty="0" smtClean="0">
                <a:solidFill>
                  <a:srgbClr val="FF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ก็</a:t>
            </a:r>
            <a:r>
              <a:rPr lang="th-TH" sz="2700" dirty="0">
                <a:solidFill>
                  <a:srgbClr val="FF000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มึงไงคนที่ใช่</a:t>
            </a:r>
            <a:endParaRPr lang="en-US" sz="2700" dirty="0">
              <a:solidFill>
                <a:srgbClr val="FF000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7560" y="3080579"/>
            <a:ext cx="8038432" cy="1466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Translated Version: </a:t>
            </a:r>
            <a:endParaRPr lang="en-US" sz="24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en-US" sz="2300" b="1" dirty="0" err="1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Pleng</a:t>
            </a:r>
            <a:r>
              <a:rPr lang="en-US" sz="23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:</a:t>
            </a:r>
            <a:r>
              <a:rPr lang="en-US" sz="23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Hopefully</a:t>
            </a:r>
            <a:r>
              <a:rPr lang="en-US" sz="23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, you'll meet the right person.</a:t>
            </a:r>
            <a:endParaRPr lang="en-US" sz="23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3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en-US" sz="2300" b="1" dirty="0" err="1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Yim</a:t>
            </a:r>
            <a:r>
              <a:rPr lang="en-US" sz="23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:</a:t>
            </a:r>
            <a:r>
              <a:rPr lang="en-US" sz="23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</a:t>
            </a:r>
            <a:r>
              <a:rPr lang="en-US" sz="23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en-US" sz="2300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You </a:t>
            </a:r>
            <a:r>
              <a:rPr lang="en-US" sz="2300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are the right person!</a:t>
            </a:r>
            <a:endParaRPr lang="en-US" sz="2300" dirty="0">
              <a:solidFill>
                <a:srgbClr val="FF000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22582" y="4953183"/>
            <a:ext cx="5588389" cy="1446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   Suggested </a:t>
            </a:r>
            <a:r>
              <a:rPr lang="en-US" sz="4400" b="1" dirty="0">
                <a:latin typeface="Angsana New" charset="0"/>
                <a:ea typeface="Angsana New" charset="0"/>
                <a:cs typeface="Angsana New" charset="0"/>
              </a:rPr>
              <a:t>Version</a:t>
            </a:r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: </a:t>
            </a:r>
          </a:p>
          <a:p>
            <a:pPr algn="ctr"/>
            <a:r>
              <a:rPr lang="en-US" sz="44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“You are the damn right person!</a:t>
            </a:r>
            <a:r>
              <a:rPr lang="th-TH" sz="44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”</a:t>
            </a:r>
            <a:endParaRPr lang="en-US" sz="4400" dirty="0">
              <a:solidFill>
                <a:srgbClr val="FFFF99"/>
              </a:solidFill>
              <a:latin typeface="Angsana New" charset="0"/>
              <a:ea typeface="Angsana New" charset="0"/>
              <a:cs typeface="Angsana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79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6</a:t>
            </a:r>
            <a:endParaRPr lang="en-US" sz="3600" dirty="0"/>
          </a:p>
        </p:txBody>
      </p:sp>
      <p:sp>
        <p:nvSpPr>
          <p:cNvPr id="2" name="Rectangle 1"/>
          <p:cNvSpPr/>
          <p:nvPr/>
        </p:nvSpPr>
        <p:spPr>
          <a:xfrm>
            <a:off x="601579" y="1570901"/>
            <a:ext cx="8542421" cy="211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Original Version: </a:t>
            </a:r>
            <a:r>
              <a:rPr lang="th-TH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th-TH" b="1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             </a:t>
            </a:r>
            <a:r>
              <a:rPr lang="th-TH" dirty="0" smtClean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มอง</a:t>
            </a:r>
            <a:r>
              <a:rPr lang="th-TH" dirty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เหี้ยอะไรกันล่ะ</a:t>
            </a:r>
            <a:r>
              <a:rPr lang="th-TH" dirty="0" smtClean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ครับ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Translated Version:	</a:t>
            </a:r>
            <a:r>
              <a:rPr lang="en-US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What 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are you looking at</a:t>
            </a:r>
            <a:r>
              <a:rPr lang="en-US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?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Times New Roman" panose="02020603050405020304" pitchFamily="18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2403" y="4570927"/>
            <a:ext cx="7010993" cy="1446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   Suggested </a:t>
            </a:r>
            <a:r>
              <a:rPr lang="en-US" sz="4400" b="1" dirty="0">
                <a:latin typeface="Angsana New" charset="0"/>
                <a:ea typeface="Angsana New" charset="0"/>
                <a:cs typeface="Angsana New" charset="0"/>
              </a:rPr>
              <a:t>Version</a:t>
            </a:r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: </a:t>
            </a:r>
          </a:p>
          <a:p>
            <a:pPr algn="ctr"/>
            <a:r>
              <a:rPr lang="en-US" sz="4400" b="1" dirty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“What the fuck are you looking at, Sir</a:t>
            </a:r>
            <a:r>
              <a:rPr lang="en-US" sz="44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?</a:t>
            </a:r>
            <a:r>
              <a:rPr lang="th-TH" sz="44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”</a:t>
            </a:r>
            <a:endParaRPr lang="en-US" sz="4400" dirty="0">
              <a:solidFill>
                <a:srgbClr val="FFFF99"/>
              </a:solidFill>
              <a:latin typeface="Angsana New" charset="0"/>
              <a:ea typeface="Angsana New" charset="0"/>
              <a:cs typeface="Angsana New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755907" y="1981735"/>
            <a:ext cx="404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226433" y="1981735"/>
            <a:ext cx="404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49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7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282403" y="4388047"/>
            <a:ext cx="7010993" cy="2000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   Suggested </a:t>
            </a:r>
            <a:r>
              <a:rPr lang="en-US" sz="4400" b="1" dirty="0">
                <a:latin typeface="Angsana New" charset="0"/>
                <a:ea typeface="Angsana New" charset="0"/>
                <a:cs typeface="Angsana New" charset="0"/>
              </a:rPr>
              <a:t>Version</a:t>
            </a:r>
            <a:r>
              <a:rPr lang="en-US" sz="4400" b="1" dirty="0" smtClean="0">
                <a:latin typeface="Angsana New" charset="0"/>
                <a:ea typeface="Angsana New" charset="0"/>
                <a:cs typeface="Angsana New" charset="0"/>
              </a:rPr>
              <a:t>: </a:t>
            </a:r>
          </a:p>
          <a:p>
            <a:pPr algn="ctr"/>
            <a:r>
              <a:rPr lang="en-US" sz="4000" b="1" dirty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“If English’s too </a:t>
            </a:r>
            <a:r>
              <a:rPr lang="en-US" sz="4000" b="1" dirty="0" err="1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frickin</a:t>
            </a:r>
            <a:r>
              <a:rPr lang="en-US" sz="40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’ </a:t>
            </a:r>
            <a:r>
              <a:rPr lang="en-US" sz="4000" b="1" dirty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difficult, </a:t>
            </a:r>
            <a:endParaRPr lang="en-US" sz="4000" b="1" dirty="0" smtClean="0">
              <a:solidFill>
                <a:srgbClr val="FFFF99"/>
              </a:solidFill>
              <a:latin typeface="Angsana New" charset="0"/>
              <a:ea typeface="Angsana New" charset="0"/>
              <a:cs typeface="Angsana New" charset="0"/>
            </a:endParaRPr>
          </a:p>
          <a:p>
            <a:pPr algn="ctr"/>
            <a:r>
              <a:rPr lang="en-US" sz="40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I’ll </a:t>
            </a:r>
            <a:r>
              <a:rPr lang="en-US" sz="4000" b="1" dirty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just take the damn </a:t>
            </a:r>
            <a:r>
              <a:rPr lang="en-US" sz="4000" b="1" dirty="0" err="1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japanese</a:t>
            </a:r>
            <a:r>
              <a:rPr lang="en-US" sz="40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 </a:t>
            </a:r>
            <a:r>
              <a:rPr lang="en-US" sz="4000" b="1" dirty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instead</a:t>
            </a:r>
            <a:r>
              <a:rPr lang="th-TH" sz="4000" b="1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”</a:t>
            </a:r>
            <a:endParaRPr lang="en-US" sz="4000" dirty="0">
              <a:solidFill>
                <a:srgbClr val="FFFF99"/>
              </a:solidFill>
              <a:latin typeface="Angsana New" charset="0"/>
              <a:ea typeface="Angsana New" charset="0"/>
              <a:cs typeface="Angsana New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1363" y="1220226"/>
            <a:ext cx="8023408" cy="254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Original Version: </a:t>
            </a:r>
            <a:r>
              <a:rPr lang="th-TH" sz="24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		</a:t>
            </a:r>
            <a:endParaRPr lang="th-TH" sz="2400" b="1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Angsana New" panose="02020603050405020304" pitchFamily="18" charset="-34"/>
              </a:rPr>
              <a:t>	</a:t>
            </a:r>
            <a:r>
              <a:rPr lang="th-TH" dirty="0" smtClean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ถ้า</a:t>
            </a:r>
            <a:r>
              <a:rPr lang="th-TH" dirty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ภาษาอังกฤษมันพูดยากมาก</a:t>
            </a:r>
            <a:r>
              <a:rPr lang="th-TH" dirty="0" err="1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นักอะ</a:t>
            </a:r>
            <a:r>
              <a:rPr lang="th-TH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th-TH" dirty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เรียนภาษาญี่ปุ่น</a:t>
            </a:r>
            <a:r>
              <a:rPr lang="th-TH" dirty="0" err="1" smtClean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แม่ง</a:t>
            </a:r>
            <a:endParaRPr lang="th-TH" dirty="0" smtClean="0">
              <a:latin typeface="Calibri" panose="020F0502020204030204" pitchFamily="34" charset="0"/>
              <a:ea typeface="MS Mincho" panose="02020609040205080304" pitchFamily="49" charset="-128"/>
              <a:cs typeface="Angsana New" panose="02020603050405020304" pitchFamily="18" charset="-34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Translated Version: 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	</a:t>
            </a:r>
            <a:endParaRPr lang="en-US" sz="2400" dirty="0" smtClean="0">
              <a:latin typeface="Times New Roman" panose="02020603050405020304" pitchFamily="18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If 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studying English is too difficult, I will study </a:t>
            </a:r>
            <a:r>
              <a:rPr lang="en-US" sz="2400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Japanese.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9339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8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550398" y="859233"/>
            <a:ext cx="8054373" cy="2388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Original </a:t>
            </a:r>
            <a:r>
              <a:rPr lang="en-US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Version: </a:t>
            </a:r>
            <a:r>
              <a:rPr lang="th-TH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endParaRPr lang="en-US" sz="2400" dirty="0" smtClean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Oh, look at this</a:t>
            </a:r>
            <a:r>
              <a:rPr lang="en-US" sz="2400" dirty="0" smtClean="0">
                <a:latin typeface="Calibri" panose="020F0502020204030204" pitchFamily="34" charset="0"/>
                <a:ea typeface="MS Mincho" panose="02020609040205080304" pitchFamily="49" charset="-128"/>
                <a:cs typeface="Angsana New" panose="02020603050405020304" pitchFamily="18" charset="-34"/>
              </a:rPr>
              <a:t>! Sons of the pharaohs! Give me frogs! Flies! Locusts! Anything but you! Compared to you, the other plagues were a joy! </a:t>
            </a:r>
            <a:endParaRPr lang="en-US" sz="2400" dirty="0" smtClean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07000"/>
              </a:lnSpc>
              <a:spcAft>
                <a:spcPts val="800"/>
              </a:spcAft>
            </a:pPr>
            <a:r>
              <a:rPr lang="th-TH" sz="2700" b="1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endParaRPr lang="en-US" sz="2700" dirty="0">
              <a:solidFill>
                <a:srgbClr val="FF000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028" y="2866265"/>
            <a:ext cx="7836087" cy="1512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Translated </a:t>
            </a:r>
            <a:r>
              <a:rPr lang="en-US" sz="2400" b="1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Version: </a:t>
            </a:r>
            <a:endParaRPr lang="en-US" sz="2400" b="1" dirty="0" smtClean="0">
              <a:latin typeface="Times New Roman" panose="02020603050405020304" pitchFamily="18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r>
              <a:rPr lang="th-TH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โอ ดูนี่ซิ</a:t>
            </a:r>
            <a:r>
              <a:rPr lang="en-US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!</a:t>
            </a:r>
            <a:r>
              <a:rPr lang="th-TH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บุตร</a:t>
            </a:r>
            <a:r>
              <a:rPr lang="th-TH" dirty="0" err="1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แห่งฟาโรห์</a:t>
            </a:r>
            <a:r>
              <a:rPr lang="en-US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! </a:t>
            </a:r>
            <a:r>
              <a:rPr lang="th-TH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ส่งกบ</a:t>
            </a:r>
            <a:r>
              <a:rPr lang="en-US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r>
              <a:rPr lang="th-TH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แมลงวัน</a:t>
            </a:r>
            <a:r>
              <a:rPr lang="en-US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r>
              <a:rPr lang="th-TH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หรือตั๊กแตนมา</a:t>
            </a:r>
            <a:r>
              <a:rPr lang="en-US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! </a:t>
            </a:r>
            <a:r>
              <a:rPr lang="th-TH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อะไรก็ได้นอกจากคุณ</a:t>
            </a:r>
            <a:r>
              <a:rPr lang="en-US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! </a:t>
            </a:r>
            <a:r>
              <a:rPr lang="th-TH" dirty="0" smtClean="0"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เมื่อเปรียบกับคุณแล้ว ภัยพิบัติยังดีกว่า</a:t>
            </a:r>
            <a:endParaRPr lang="en-US" dirty="0">
              <a:latin typeface="Angsana New" panose="02020603050405020304" pitchFamily="18" charset="-34"/>
              <a:ea typeface="MS Mincho" panose="02020609040205080304" pitchFamily="49" charset="-128"/>
              <a:cs typeface="Angsana New" panose="02020603050405020304" pitchFamily="18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40" y="4506936"/>
            <a:ext cx="8116651" cy="2185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Angsana New" charset="0"/>
                <a:ea typeface="Angsana New" charset="0"/>
                <a:cs typeface="Angsana New" charset="0"/>
              </a:rPr>
              <a:t>   Suggested </a:t>
            </a:r>
            <a:r>
              <a:rPr lang="en-US" sz="4000" b="1" dirty="0">
                <a:latin typeface="Angsana New" charset="0"/>
                <a:ea typeface="Angsana New" charset="0"/>
                <a:cs typeface="Angsana New" charset="0"/>
              </a:rPr>
              <a:t>Version</a:t>
            </a:r>
            <a:r>
              <a:rPr lang="en-US" sz="4000" b="1" dirty="0" smtClean="0">
                <a:latin typeface="Angsana New" charset="0"/>
                <a:ea typeface="Angsana New" charset="0"/>
                <a:cs typeface="Angsana New" charset="0"/>
              </a:rPr>
              <a:t>: </a:t>
            </a:r>
          </a:p>
          <a:p>
            <a:pPr algn="ctr"/>
            <a:r>
              <a:rPr lang="en-US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“</a:t>
            </a:r>
            <a:r>
              <a:rPr lang="th-TH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โอ๊ย ดูทำเข้า</a:t>
            </a:r>
            <a:r>
              <a:rPr lang="en-US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! </a:t>
            </a:r>
            <a:r>
              <a:rPr lang="th-TH" sz="3200" dirty="0" err="1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ลูกฟาโรห์</a:t>
            </a:r>
            <a:r>
              <a:rPr lang="th-TH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เอ๊ย</a:t>
            </a:r>
            <a:r>
              <a:rPr lang="en-US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! </a:t>
            </a:r>
            <a:r>
              <a:rPr lang="th-TH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แบบนี้ส่งกบ แมลงวัน หรือไม่ก็ตั๊กแตน</a:t>
            </a:r>
          </a:p>
          <a:p>
            <a:pPr algn="ctr"/>
            <a:r>
              <a:rPr lang="th-TH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มาเลยดีกว่า</a:t>
            </a:r>
            <a:r>
              <a:rPr lang="en-US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!</a:t>
            </a:r>
            <a:r>
              <a:rPr lang="th-TH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 อะไรก็ได้ที่ไม่ใช่หล่อน</a:t>
            </a:r>
            <a:r>
              <a:rPr lang="en-US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! </a:t>
            </a:r>
            <a:r>
              <a:rPr lang="th-TH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เทียบกันแล้วเจอโรคระบาด</a:t>
            </a:r>
          </a:p>
          <a:p>
            <a:pPr algn="ctr"/>
            <a:r>
              <a:rPr lang="th-TH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ยังจะน่าอภิรมย์กว่า</a:t>
            </a:r>
            <a:r>
              <a:rPr lang="th-TH" sz="3200" dirty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ซะอีก</a:t>
            </a:r>
            <a:r>
              <a:rPr lang="en-US" sz="3200" dirty="0" smtClean="0">
                <a:solidFill>
                  <a:srgbClr val="FFFF99"/>
                </a:solidFill>
                <a:latin typeface="Angsana New" charset="0"/>
                <a:ea typeface="Angsana New" charset="0"/>
                <a:cs typeface="Angsana New" charset="0"/>
              </a:rPr>
              <a:t>!</a:t>
            </a:r>
            <a:endParaRPr lang="en-US" sz="3200" dirty="0">
              <a:solidFill>
                <a:srgbClr val="FFFF99"/>
              </a:solidFill>
              <a:latin typeface="Angsana New" charset="0"/>
              <a:ea typeface="Angsana New" charset="0"/>
              <a:cs typeface="Angsana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39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7120" y="1370638"/>
            <a:ext cx="7233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cap="all" spc="600" dirty="0" smtClean="0">
                <a:latin typeface="Impact" panose="020B0806030902050204"/>
                <a:ea typeface="+mj-ea"/>
                <a:cs typeface="+mj-cs"/>
              </a:rPr>
              <a:t>Talking</a:t>
            </a:r>
          </a:p>
          <a:p>
            <a:pPr algn="ctr"/>
            <a:endParaRPr lang="en-US" sz="4000" cap="all" spc="600" dirty="0">
              <a:solidFill>
                <a:srgbClr val="FF0000"/>
              </a:solidFill>
              <a:latin typeface="Impact" panose="020B0806030902050204"/>
              <a:ea typeface="+mj-ea"/>
              <a:cs typeface="+mj-cs"/>
            </a:endParaRPr>
          </a:p>
          <a:p>
            <a:pPr algn="ctr"/>
            <a:r>
              <a:rPr lang="en-US" sz="4000" cap="all" spc="600" dirty="0" smtClean="0">
                <a:solidFill>
                  <a:srgbClr val="002060"/>
                </a:solidFill>
                <a:latin typeface="Impact" panose="020B0806030902050204"/>
                <a:ea typeface="+mj-ea"/>
                <a:cs typeface="+mj-cs"/>
              </a:rPr>
              <a:t>CULTURE</a:t>
            </a:r>
          </a:p>
          <a:p>
            <a:pPr algn="ctr"/>
            <a:endParaRPr lang="en-US" sz="1800" cap="all" spc="600" dirty="0" smtClean="0">
              <a:solidFill>
                <a:srgbClr val="002060"/>
              </a:solidFill>
              <a:latin typeface="Impact" panose="020B0806030902050204"/>
              <a:ea typeface="+mj-ea"/>
              <a:cs typeface="+mj-cs"/>
            </a:endParaRPr>
          </a:p>
          <a:p>
            <a:pPr algn="ctr"/>
            <a:r>
              <a:rPr lang="en-US" sz="4000" cap="all" spc="600" dirty="0" smtClean="0">
                <a:solidFill>
                  <a:srgbClr val="FF0000"/>
                </a:solidFill>
                <a:latin typeface="Impact" panose="020B0806030902050204"/>
                <a:ea typeface="+mj-ea"/>
                <a:cs typeface="+mj-cs"/>
              </a:rPr>
              <a:t>Vs</a:t>
            </a:r>
          </a:p>
          <a:p>
            <a:pPr algn="ctr"/>
            <a:endParaRPr lang="en-US" sz="2400" cap="all" spc="600" dirty="0" smtClean="0">
              <a:solidFill>
                <a:srgbClr val="FF0000"/>
              </a:solidFill>
              <a:latin typeface="Impact" panose="020B0806030902050204"/>
              <a:ea typeface="+mj-ea"/>
              <a:cs typeface="+mj-cs"/>
            </a:endParaRPr>
          </a:p>
          <a:p>
            <a:pPr algn="ctr"/>
            <a:r>
              <a:rPr lang="en-US" sz="4000" cap="all" spc="600" dirty="0" smtClean="0">
                <a:solidFill>
                  <a:srgbClr val="002060"/>
                </a:solidFill>
                <a:latin typeface="Impact" panose="020B0806030902050204"/>
                <a:ea typeface="+mj-ea"/>
                <a:cs typeface="+mj-cs"/>
              </a:rPr>
              <a:t>TONE</a:t>
            </a:r>
            <a:endParaRPr lang="th-TH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95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Culture </a:t>
            </a:r>
            <a:r>
              <a:rPr lang="en-US" dirty="0" smtClean="0">
                <a:solidFill>
                  <a:srgbClr val="C00000"/>
                </a:solidFill>
              </a:rPr>
              <a:t>vs </a:t>
            </a:r>
            <a:r>
              <a:rPr lang="en-US" dirty="0" smtClean="0"/>
              <a:t>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991362"/>
            <a:ext cx="7633742" cy="359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“</a:t>
            </a:r>
            <a:r>
              <a:rPr lang="en-US" sz="2800" b="1" dirty="0" smtClean="0">
                <a:solidFill>
                  <a:srgbClr val="FF0000"/>
                </a:solidFill>
              </a:rPr>
              <a:t>A </a:t>
            </a:r>
            <a:r>
              <a:rPr lang="en-US" sz="2800" b="1" dirty="0">
                <a:solidFill>
                  <a:srgbClr val="FF0000"/>
                </a:solidFill>
              </a:rPr>
              <a:t>culture is not as important as a </a:t>
            </a:r>
            <a:r>
              <a:rPr lang="en-US" sz="2800" b="1" dirty="0" smtClean="0">
                <a:solidFill>
                  <a:srgbClr val="FF0000"/>
                </a:solidFill>
              </a:rPr>
              <a:t>tone</a:t>
            </a:r>
            <a:r>
              <a:rPr lang="en-US" sz="2800" dirty="0" smtClean="0"/>
              <a:t>”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	</a:t>
            </a:r>
            <a:r>
              <a:rPr lang="en-US" sz="2400" b="1" dirty="0" smtClean="0"/>
              <a:t>Culture </a:t>
            </a:r>
            <a:r>
              <a:rPr lang="en-US" sz="2400" dirty="0" smtClean="0"/>
              <a:t>		</a:t>
            </a:r>
            <a:r>
              <a:rPr lang="en-US" sz="2400" dirty="0" smtClean="0">
                <a:sym typeface="Wingdings" panose="05000000000000000000" pitchFamily="2" charset="2"/>
              </a:rPr>
              <a:t> 	More like a </a:t>
            </a:r>
            <a:r>
              <a:rPr lang="en-US" sz="2400" b="1" dirty="0" smtClean="0">
                <a:sym typeface="Wingdings" panose="05000000000000000000" pitchFamily="2" charset="2"/>
              </a:rPr>
              <a:t>BG</a:t>
            </a:r>
          </a:p>
          <a:p>
            <a:pPr marL="0" indent="0">
              <a:buNone/>
            </a:pPr>
            <a:endParaRPr lang="en-US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		</a:t>
            </a:r>
            <a:r>
              <a:rPr lang="en-US" sz="2400" b="1" dirty="0" smtClean="0">
                <a:sym typeface="Wingdings" panose="05000000000000000000" pitchFamily="2" charset="2"/>
              </a:rPr>
              <a:t>Tone</a:t>
            </a:r>
            <a:r>
              <a:rPr lang="en-US" sz="2400" dirty="0" smtClean="0">
                <a:sym typeface="Wingdings" panose="05000000000000000000" pitchFamily="2" charset="2"/>
              </a:rPr>
              <a:t> 		 	More of a </a:t>
            </a:r>
            <a:r>
              <a:rPr lang="en-US" sz="2400" b="1" dirty="0" smtClean="0">
                <a:sym typeface="Wingdings" panose="05000000000000000000" pitchFamily="2" charset="2"/>
              </a:rPr>
              <a:t>CORE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4155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625602"/>
            <a:ext cx="8205242" cy="4815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One suggestion: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 the tone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original as much as possible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if the culture has to be distorted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SOME CASES:</a:t>
            </a:r>
          </a:p>
          <a:p>
            <a:pPr marL="457200" lvl="1" indent="0">
              <a:buNone/>
            </a:pPr>
            <a:endParaRPr lang="en-US" sz="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 Replacement 	=     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OK!</a:t>
            </a:r>
          </a:p>
          <a:p>
            <a:pPr marL="457200" lvl="1" indent="0">
              <a:buNone/>
            </a:pP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it helps the target-language reader understand the message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</p:spPr>
        <p:txBody>
          <a:bodyPr/>
          <a:lstStyle/>
          <a:p>
            <a:r>
              <a:rPr lang="en-US" dirty="0" smtClean="0"/>
              <a:t>Talking Culture </a:t>
            </a:r>
            <a:r>
              <a:rPr lang="en-US" dirty="0" smtClean="0">
                <a:solidFill>
                  <a:srgbClr val="C00000"/>
                </a:solidFill>
              </a:rPr>
              <a:t>vs </a:t>
            </a:r>
            <a:r>
              <a:rPr lang="en-US" dirty="0" smtClean="0"/>
              <a:t>Tone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59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8080" y="2366318"/>
            <a:ext cx="7233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cap="all" spc="600" dirty="0" smtClean="0">
                <a:latin typeface="Impact" panose="020B0806030902050204"/>
                <a:ea typeface="+mj-ea"/>
                <a:cs typeface="+mj-cs"/>
              </a:rPr>
              <a:t>Talking</a:t>
            </a:r>
          </a:p>
          <a:p>
            <a:pPr algn="ctr"/>
            <a:endParaRPr lang="en-US" sz="4000" cap="all" spc="600" dirty="0">
              <a:solidFill>
                <a:srgbClr val="FF0000"/>
              </a:solidFill>
              <a:latin typeface="Impact" panose="020B0806030902050204"/>
              <a:ea typeface="+mj-ea"/>
              <a:cs typeface="+mj-cs"/>
            </a:endParaRPr>
          </a:p>
          <a:p>
            <a:pPr algn="ctr"/>
            <a:r>
              <a:rPr lang="en-US" sz="4000" cap="all" spc="600" dirty="0" smtClean="0">
                <a:solidFill>
                  <a:srgbClr val="002060"/>
                </a:solidFill>
                <a:latin typeface="Impact" panose="020B0806030902050204"/>
                <a:ea typeface="+mj-ea"/>
                <a:cs typeface="+mj-cs"/>
              </a:rPr>
              <a:t>culture</a:t>
            </a:r>
            <a:endParaRPr lang="th-TH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7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erris dir="l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398" y="2485504"/>
            <a:ext cx="7633742" cy="1507375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Examples of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Cultural-versus-tone texts</a:t>
            </a:r>
            <a:endParaRPr lang="th-TH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6150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029" y="1559557"/>
            <a:ext cx="7633742" cy="423671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Original 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Soundtrack:</a:t>
            </a:r>
          </a:p>
          <a:p>
            <a:pPr marL="0" indent="0" algn="just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Vernon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Look, O’ Neil, I get it, you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wanna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be a serious journalist. I see you sniffing around the newsroom for the big stories. But it’s also okay to just… give people something a little lighter.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little… Little froth.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 </a:t>
            </a:r>
          </a:p>
          <a:p>
            <a:pPr marL="0" indent="0" algn="just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April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Froth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Vernon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You know, how… when you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 coffee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it’s just… like… coffee, then they put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little froth on 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it’s kind of nice. </a:t>
            </a:r>
          </a:p>
          <a:p>
            <a:pPr marL="0" indent="0" algn="just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April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Vern, that’s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. </a:t>
            </a:r>
          </a:p>
          <a:p>
            <a:pPr marL="0" indent="0" algn="just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Vernon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Yes,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foam, froth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you get the point.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535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029" y="1447797"/>
            <a:ext cx="7951242" cy="40131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1"/>
                </a:solidFill>
              </a:rPr>
              <a:t>Thai-dubbed </a:t>
            </a:r>
            <a:r>
              <a:rPr lang="en-US" b="1" u="sng" dirty="0" smtClean="0">
                <a:solidFill>
                  <a:schemeClr val="tx1"/>
                </a:solidFill>
              </a:rPr>
              <a:t>Soundtrack: 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h-TH" sz="2800" b="1" dirty="0" smtClean="0">
                <a:solidFill>
                  <a:schemeClr val="tx1"/>
                </a:solidFill>
              </a:rPr>
              <a:t>	</a:t>
            </a:r>
            <a:r>
              <a:rPr lang="th-TH" sz="2800" b="1" dirty="0" err="1" smtClean="0">
                <a:solidFill>
                  <a:schemeClr val="tx1"/>
                </a:solidFill>
              </a:rPr>
              <a:t>เวอร์</a:t>
            </a:r>
            <a:r>
              <a:rPr lang="th-TH" sz="2800" b="1" dirty="0">
                <a:solidFill>
                  <a:schemeClr val="tx1"/>
                </a:solidFill>
              </a:rPr>
              <a:t>นอน</a:t>
            </a:r>
            <a:r>
              <a:rPr lang="th-TH" sz="2800" dirty="0">
                <a:solidFill>
                  <a:schemeClr val="tx1"/>
                </a:solidFill>
              </a:rPr>
              <a:t>: นี่ </a:t>
            </a:r>
            <a:r>
              <a:rPr lang="th-TH" sz="2800" dirty="0" err="1">
                <a:solidFill>
                  <a:schemeClr val="tx1"/>
                </a:solidFill>
              </a:rPr>
              <a:t>โอนีล</a:t>
            </a:r>
            <a:r>
              <a:rPr lang="th-TH" sz="2800" dirty="0">
                <a:solidFill>
                  <a:schemeClr val="tx1"/>
                </a:solidFill>
              </a:rPr>
              <a:t> เข้าใจ เธออยากทำข่าวจริงจัง เห็นด้อมๆมองๆห้องข่าว หาข่าวเด็ดตลอด แต่มันก็ไม่เลวนะ การ... เสนออะไร</a:t>
            </a:r>
            <a:r>
              <a:rPr lang="th-TH" sz="2800" dirty="0" smtClean="0">
                <a:solidFill>
                  <a:schemeClr val="tx1"/>
                </a:solidFill>
              </a:rPr>
              <a:t>เบาๆ ให้</a:t>
            </a:r>
            <a:r>
              <a:rPr lang="th-TH" sz="2800" dirty="0">
                <a:solidFill>
                  <a:schemeClr val="tx1"/>
                </a:solidFill>
              </a:rPr>
              <a:t>คนดูบ้าง นิดๆ เหมือน</a:t>
            </a:r>
            <a:r>
              <a:rPr lang="th-TH" sz="2800" dirty="0">
                <a:solidFill>
                  <a:srgbClr val="FF0000"/>
                </a:solidFill>
              </a:rPr>
              <a:t>ซีอาน</a:t>
            </a:r>
            <a:r>
              <a:rPr lang="th-TH" sz="2800" i="1" dirty="0"/>
              <a:t> </a:t>
            </a:r>
            <a:endParaRPr lang="en-US" sz="2800" dirty="0"/>
          </a:p>
          <a:p>
            <a:pPr marL="0" indent="0">
              <a:buNone/>
            </a:pPr>
            <a:r>
              <a:rPr lang="th-TH" sz="2800" b="1" dirty="0" smtClean="0"/>
              <a:t>	</a:t>
            </a:r>
            <a:r>
              <a:rPr lang="th-TH" sz="2800" b="1" dirty="0" err="1" smtClean="0">
                <a:solidFill>
                  <a:schemeClr val="tx1"/>
                </a:solidFill>
              </a:rPr>
              <a:t>เอพริล</a:t>
            </a:r>
            <a:r>
              <a:rPr lang="th-TH" sz="2800" dirty="0">
                <a:solidFill>
                  <a:schemeClr val="tx1"/>
                </a:solidFill>
              </a:rPr>
              <a:t>: </a:t>
            </a:r>
            <a:r>
              <a:rPr lang="th-TH" sz="2800" dirty="0">
                <a:solidFill>
                  <a:srgbClr val="FF0000"/>
                </a:solidFill>
              </a:rPr>
              <a:t>ซี</a:t>
            </a:r>
            <a:r>
              <a:rPr lang="th-TH" sz="2800" dirty="0" smtClean="0">
                <a:solidFill>
                  <a:srgbClr val="FF0000"/>
                </a:solidFill>
              </a:rPr>
              <a:t>อาน</a:t>
            </a:r>
            <a:r>
              <a:rPr lang="th-TH" sz="2800" dirty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sz="2800" b="1" dirty="0" smtClean="0"/>
              <a:t>	</a:t>
            </a:r>
            <a:r>
              <a:rPr lang="th-TH" sz="2800" b="1" dirty="0" err="1" smtClean="0">
                <a:solidFill>
                  <a:schemeClr val="tx1"/>
                </a:solidFill>
              </a:rPr>
              <a:t>เวอร์</a:t>
            </a:r>
            <a:r>
              <a:rPr lang="th-TH" sz="2800" b="1" dirty="0">
                <a:solidFill>
                  <a:schemeClr val="tx1"/>
                </a:solidFill>
              </a:rPr>
              <a:t>นอน</a:t>
            </a:r>
            <a:r>
              <a:rPr lang="th-TH" sz="2800" dirty="0">
                <a:solidFill>
                  <a:schemeClr val="tx1"/>
                </a:solidFill>
              </a:rPr>
              <a:t>: ก็เวลากิน</a:t>
            </a:r>
            <a:r>
              <a:rPr lang="th-TH" sz="2800" dirty="0">
                <a:solidFill>
                  <a:srgbClr val="FF0000"/>
                </a:solidFill>
              </a:rPr>
              <a:t>ข้าวมันไก่</a:t>
            </a:r>
            <a:r>
              <a:rPr lang="th-TH" sz="2800" dirty="0">
                <a:solidFill>
                  <a:schemeClr val="tx1"/>
                </a:solidFill>
              </a:rPr>
              <a:t>น่ะ มันต้องมีน้ำจิ้ม </a:t>
            </a:r>
            <a:r>
              <a:rPr lang="th-TH" sz="2800" dirty="0">
                <a:solidFill>
                  <a:srgbClr val="FF0000"/>
                </a:solidFill>
              </a:rPr>
              <a:t>ซีอาน</a:t>
            </a:r>
            <a:r>
              <a:rPr lang="th-TH" sz="2800" dirty="0">
                <a:solidFill>
                  <a:schemeClr val="tx1"/>
                </a:solidFill>
              </a:rPr>
              <a:t>มัน</a:t>
            </a:r>
            <a:r>
              <a:rPr lang="th-TH" sz="2800" dirty="0" smtClean="0">
                <a:solidFill>
                  <a:schemeClr val="tx1"/>
                </a:solidFill>
              </a:rPr>
              <a:t>ดำๆ หวานๆ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h-TH" sz="2800" b="1" dirty="0" smtClean="0">
                <a:solidFill>
                  <a:schemeClr val="tx1"/>
                </a:solidFill>
              </a:rPr>
              <a:t>	</a:t>
            </a:r>
            <a:r>
              <a:rPr lang="th-TH" sz="2800" b="1" dirty="0" err="1" smtClean="0">
                <a:solidFill>
                  <a:schemeClr val="tx1"/>
                </a:solidFill>
              </a:rPr>
              <a:t>เอพริล</a:t>
            </a:r>
            <a:r>
              <a:rPr lang="th-TH" sz="2800" dirty="0">
                <a:solidFill>
                  <a:schemeClr val="tx1"/>
                </a:solidFill>
              </a:rPr>
              <a:t>: นั่นเขาเรียก</a:t>
            </a:r>
            <a:r>
              <a:rPr lang="th-TH" sz="2800" dirty="0">
                <a:solidFill>
                  <a:srgbClr val="FF0000"/>
                </a:solidFill>
              </a:rPr>
              <a:t>ซีอิ๊ว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h-TH" sz="2800" b="1" dirty="0" smtClean="0"/>
              <a:t>	</a:t>
            </a:r>
            <a:r>
              <a:rPr lang="th-TH" sz="2800" b="1" dirty="0" err="1" smtClean="0">
                <a:solidFill>
                  <a:schemeClr val="tx1"/>
                </a:solidFill>
              </a:rPr>
              <a:t>เวอร์</a:t>
            </a:r>
            <a:r>
              <a:rPr lang="th-TH" sz="2800" b="1" dirty="0">
                <a:solidFill>
                  <a:schemeClr val="tx1"/>
                </a:solidFill>
              </a:rPr>
              <a:t>นอน</a:t>
            </a:r>
            <a:r>
              <a:rPr lang="th-TH" sz="2800" dirty="0">
                <a:solidFill>
                  <a:schemeClr val="tx1"/>
                </a:solidFill>
              </a:rPr>
              <a:t>: ใช่ </a:t>
            </a:r>
            <a:r>
              <a:rPr lang="th-TH" sz="2800" dirty="0">
                <a:solidFill>
                  <a:srgbClr val="FF0000"/>
                </a:solidFill>
              </a:rPr>
              <a:t>ซีอิ๊ว ซีอาน </a:t>
            </a:r>
            <a:r>
              <a:rPr lang="th-TH" sz="2800" dirty="0" err="1">
                <a:solidFill>
                  <a:schemeClr val="tx1"/>
                </a:solidFill>
              </a:rPr>
              <a:t>เก็ท</a:t>
            </a:r>
            <a:r>
              <a:rPr lang="th-TH" sz="2800" dirty="0">
                <a:solidFill>
                  <a:schemeClr val="tx1"/>
                </a:solidFill>
              </a:rPr>
              <a:t>เหมือนกันแหละ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762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057" y="920287"/>
            <a:ext cx="5533162" cy="76639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5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b="1" dirty="0" smtClean="0">
                <a:solidFill>
                  <a:schemeClr val="bg1"/>
                </a:solidFill>
              </a:rPr>
              <a:t>complete change </a:t>
            </a:r>
            <a:r>
              <a:rPr lang="en-US" dirty="0" smtClean="0">
                <a:solidFill>
                  <a:schemeClr val="bg1"/>
                </a:solidFill>
              </a:rPr>
              <a:t>of cultural reference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71029" y="2082706"/>
            <a:ext cx="7985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foam </a:t>
            </a:r>
            <a:r>
              <a:rPr lang="en-US" sz="2400" dirty="0" smtClean="0"/>
              <a:t>		= </a:t>
            </a:r>
            <a:r>
              <a:rPr lang="en-US" sz="2400" dirty="0" smtClean="0">
                <a:solidFill>
                  <a:srgbClr val="FF0000"/>
                </a:solidFill>
              </a:rPr>
              <a:t>bigger</a:t>
            </a:r>
            <a:r>
              <a:rPr lang="en-US" sz="2400" dirty="0">
                <a:solidFill>
                  <a:srgbClr val="FF0000"/>
                </a:solidFill>
              </a:rPr>
              <a:t>, lighter bubbles 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smtClean="0"/>
              <a:t>on </a:t>
            </a:r>
            <a:r>
              <a:rPr lang="en-US" sz="2400" dirty="0"/>
              <a:t>top of </a:t>
            </a:r>
            <a:r>
              <a:rPr lang="en-US" sz="2400" dirty="0" smtClean="0"/>
              <a:t>the </a:t>
            </a:r>
            <a:r>
              <a:rPr lang="en-US" sz="2400" dirty="0"/>
              <a:t>milk or </a:t>
            </a:r>
            <a:r>
              <a:rPr lang="en-US" sz="2400" dirty="0" smtClean="0"/>
              <a:t>coffee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froth </a:t>
            </a:r>
            <a:r>
              <a:rPr lang="en-US" sz="2400" dirty="0" smtClean="0"/>
              <a:t>		= </a:t>
            </a:r>
            <a:r>
              <a:rPr lang="en-US" sz="2400" dirty="0" smtClean="0">
                <a:solidFill>
                  <a:srgbClr val="FF0000"/>
                </a:solidFill>
              </a:rPr>
              <a:t>consistent </a:t>
            </a:r>
            <a:r>
              <a:rPr lang="en-US" sz="2400" dirty="0">
                <a:solidFill>
                  <a:srgbClr val="FF0000"/>
                </a:solidFill>
              </a:rPr>
              <a:t>with tighter </a:t>
            </a:r>
            <a:r>
              <a:rPr lang="en-US" sz="2400" dirty="0" smtClean="0">
                <a:solidFill>
                  <a:srgbClr val="FF0000"/>
                </a:solidFill>
              </a:rPr>
              <a:t>bubbles</a:t>
            </a:r>
            <a:r>
              <a:rPr lang="en-US" sz="2400" dirty="0" smtClean="0"/>
              <a:t>, </a:t>
            </a:r>
          </a:p>
          <a:p>
            <a:pPr algn="just"/>
            <a:r>
              <a:rPr lang="en-US" sz="2400" dirty="0"/>
              <a:t>	</a:t>
            </a:r>
            <a:r>
              <a:rPr lang="en-US" sz="2400" dirty="0" smtClean="0"/>
              <a:t>	mixing together </a:t>
            </a:r>
            <a:r>
              <a:rPr lang="en-US" sz="2400" dirty="0"/>
              <a:t>with the milk </a:t>
            </a:r>
            <a:r>
              <a:rPr lang="en-US" sz="2400" dirty="0" smtClean="0"/>
              <a:t>&amp; </a:t>
            </a:r>
            <a:r>
              <a:rPr lang="en-US" sz="2400" dirty="0"/>
              <a:t>coffee</a:t>
            </a:r>
            <a:endParaRPr lang="th-TH" sz="2400" dirty="0"/>
          </a:p>
        </p:txBody>
      </p:sp>
      <p:pic>
        <p:nvPicPr>
          <p:cNvPr id="2050" name="Picture 2" descr="http://2.bp.blogspot.com/-MhqjWzXM8n4/Uhe4eWljGUI/AAAAAAAAAhw/rpwjQEbd0NU/s320/milk-fo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00" y="4336440"/>
            <a:ext cx="2308860" cy="22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.bp.blogspot.com/-jCiMY-08zes/Uhe2RQdnoKI/AAAAAAAAAhk/u-Y9z-Jr8wc/s320/milk-frot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635" y="4336440"/>
            <a:ext cx="2308860" cy="22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313336" y="4688960"/>
            <a:ext cx="748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vs</a:t>
            </a:r>
            <a:endParaRPr lang="th-TH" b="1" dirty="0"/>
          </a:p>
        </p:txBody>
      </p:sp>
      <p:sp>
        <p:nvSpPr>
          <p:cNvPr id="8" name="Rectangle 7"/>
          <p:cNvSpPr/>
          <p:nvPr/>
        </p:nvSpPr>
        <p:spPr>
          <a:xfrm>
            <a:off x="3851671" y="5759965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“</a:t>
            </a:r>
            <a:r>
              <a:rPr lang="th-TH" sz="3600" b="1" dirty="0" smtClean="0"/>
              <a:t>ฟองนม</a:t>
            </a:r>
            <a:r>
              <a:rPr lang="en-US" sz="3600" b="1" dirty="0" smtClean="0"/>
              <a:t>”</a:t>
            </a:r>
            <a:endParaRPr lang="th-TH" sz="36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71029" y="195138"/>
            <a:ext cx="7633742" cy="6640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15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u="dbl" dirty="0" smtClean="0"/>
              <a:t>Example 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618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664095"/>
          </a:xfrm>
        </p:spPr>
        <p:txBody>
          <a:bodyPr>
            <a:noAutofit/>
          </a:bodyPr>
          <a:lstStyle/>
          <a:p>
            <a:r>
              <a:rPr lang="en-US" sz="3600" u="dbl" dirty="0"/>
              <a:t>Example </a:t>
            </a:r>
            <a:r>
              <a:rPr lang="en-US" sz="3600" u="dbl" dirty="0" smtClean="0"/>
              <a:t>10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647700" y="1146703"/>
            <a:ext cx="7924800" cy="4679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u="sng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Original </a:t>
            </a:r>
            <a:r>
              <a:rPr lang="en-US" sz="2400" b="1" u="sng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Text: </a:t>
            </a:r>
            <a:endParaRPr lang="en-US" sz="2400" b="1" u="sng" dirty="0" smtClean="0">
              <a:latin typeface="Times New Roman" panose="02020603050405020304" pitchFamily="18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The boss 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said suddenly, “Listen, Small!” Lennie raised his head. “What can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you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do?”</a:t>
            </a:r>
            <a:endParaRPr lang="en-US" sz="20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In panic, Lennie looked at George for help. “He can do anything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you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tell him,” said George. “He’s a good skinner. He can </a:t>
            </a:r>
            <a:r>
              <a:rPr lang="en-US" sz="2400" dirty="0" err="1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rassel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grain bags, drive a cultivator. He can do anything. Just give him a try.”</a:t>
            </a:r>
            <a:endParaRPr lang="en-US" sz="20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marL="457200" indent="457200" algn="just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The boss turned on George. “Then why don’t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you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let him answer? What are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you</a:t>
            </a:r>
            <a:r>
              <a:rPr lang="en-US" sz="2400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trying to put over?”</a:t>
            </a: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3135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dbl" dirty="0">
                <a:solidFill>
                  <a:srgbClr val="0B082E"/>
                </a:solidFill>
              </a:rPr>
              <a:t>Example </a:t>
            </a:r>
            <a:r>
              <a:rPr lang="en-US" sz="3600" u="dbl" dirty="0" smtClean="0">
                <a:solidFill>
                  <a:srgbClr val="0B082E"/>
                </a:solidFill>
              </a:rPr>
              <a:t>10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938758" y="1128451"/>
            <a:ext cx="7609840" cy="4750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u="sng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Translated Text</a:t>
            </a:r>
            <a:r>
              <a:rPr lang="en-US" sz="2400" b="1" u="sng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:</a:t>
            </a:r>
          </a:p>
          <a:p>
            <a:pPr indent="457200" algn="ctr">
              <a:lnSpc>
                <a:spcPct val="115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indent="457200" algn="just">
              <a:lnSpc>
                <a:spcPct val="115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th-TH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เจ้าของไร่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ถามขึ้นทันที “นี่แน่ะ </a:t>
            </a:r>
            <a:r>
              <a:rPr lang="th-TH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สมอลล์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!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” เลนนี่เงยหน้าขึ้น “</a:t>
            </a:r>
            <a:r>
              <a:rPr lang="th-TH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ลื้อ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ทำอะไรได้บ้าง</a:t>
            </a:r>
            <a:r>
              <a:rPr lang="th-TH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?”</a:t>
            </a:r>
            <a:endParaRPr lang="th-TH" sz="2400" dirty="0" smtClean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indent="457200" algn="just">
              <a:lnSpc>
                <a:spcPct val="115000"/>
              </a:lnSpc>
              <a:spcAft>
                <a:spcPts val="800"/>
              </a:spcAft>
            </a:pPr>
            <a:r>
              <a:rPr lang="th-TH" sz="2400" dirty="0">
                <a:latin typeface="Calibri" panose="020F0502020204030204" pitchFamily="34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th-TH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ด้วย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ความตกใจ เลนนี่หันไปมองดู</a:t>
            </a:r>
            <a:r>
              <a:rPr lang="th-TH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จอร์จ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เป็นเชิงให้ช่วงเหลือ “เขาทำได้ทุกอย่างตามแต่</a:t>
            </a:r>
            <a:r>
              <a:rPr lang="th-TH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คุณ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จะสั่งแหละครับ” </a:t>
            </a:r>
            <a:r>
              <a:rPr lang="th-TH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จอร์จตอบ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 “แบกกระสอบข้าวก็ได้ ขับเครื่องพรวนดินดายหญ้าก็ได้ เขาทำได้ทุกอย่างแหละครับ ลองใช้ดูก็แล้วกัน” </a:t>
            </a:r>
            <a:endParaRPr lang="en-US" sz="2400" dirty="0"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  <a:p>
            <a:pPr indent="457200" algn="just">
              <a:lnSpc>
                <a:spcPct val="115000"/>
              </a:lnSpc>
              <a:spcAft>
                <a:spcPts val="800"/>
              </a:spcAft>
            </a:pP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	</a:t>
            </a:r>
            <a:r>
              <a:rPr lang="th-TH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เจ้าของไร่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หันมาเล่นงาน</a:t>
            </a:r>
            <a:r>
              <a:rPr lang="th-TH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จอร์จ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 “ทำไม</a:t>
            </a:r>
            <a:r>
              <a:rPr lang="th-TH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ลื้อ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ถึงไม่ปล่อยให้เขาตอบเอง? นี่</a:t>
            </a:r>
            <a:r>
              <a:rPr lang="th-TH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ลื้อ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จะต้มอะไร</a:t>
            </a:r>
            <a:r>
              <a:rPr lang="th-TH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อั๊ว</a:t>
            </a:r>
            <a:r>
              <a:rPr lang="th-TH" dirty="0">
                <a:latin typeface="Times New Roman" panose="02020603050405020304" pitchFamily="18" charset="0"/>
                <a:ea typeface="MS Mincho" panose="02020609040205080304" pitchFamily="49" charset="-128"/>
              </a:rPr>
              <a:t>?”</a:t>
            </a:r>
            <a:endParaRPr lang="en-US" sz="24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8036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dbl" dirty="0">
                <a:solidFill>
                  <a:srgbClr val="0B082E"/>
                </a:solidFill>
              </a:rPr>
              <a:t>Example </a:t>
            </a:r>
            <a:r>
              <a:rPr lang="en-US" sz="3600" u="dbl" dirty="0" smtClean="0">
                <a:solidFill>
                  <a:srgbClr val="0B082E"/>
                </a:solidFill>
              </a:rPr>
              <a:t>10</a:t>
            </a:r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797478" y="3522988"/>
            <a:ext cx="52148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   You		</a:t>
            </a:r>
            <a:r>
              <a:rPr lang="en-US" sz="36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  <a:sym typeface="Wingdings" panose="05000000000000000000" pitchFamily="2" charset="2"/>
              </a:rPr>
              <a:t></a:t>
            </a:r>
            <a:r>
              <a:rPr lang="th-TH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	ลื้อ</a:t>
            </a:r>
            <a:endParaRPr lang="th-TH" sz="3600" dirty="0"/>
          </a:p>
        </p:txBody>
      </p:sp>
      <p:sp>
        <p:nvSpPr>
          <p:cNvPr id="7" name="Rectangle 6"/>
          <p:cNvSpPr/>
          <p:nvPr/>
        </p:nvSpPr>
        <p:spPr>
          <a:xfrm>
            <a:off x="1797478" y="2344429"/>
            <a:ext cx="51812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     I			</a:t>
            </a:r>
            <a:r>
              <a:rPr lang="en-US" sz="36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  <a:sym typeface="Wingdings" panose="05000000000000000000" pitchFamily="2" charset="2"/>
              </a:rPr>
              <a:t>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th-TH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อั๊ว</a:t>
            </a:r>
            <a:endParaRPr lang="th-TH" sz="3600" dirty="0"/>
          </a:p>
        </p:txBody>
      </p:sp>
      <p:sp>
        <p:nvSpPr>
          <p:cNvPr id="8" name="Rectangle 7"/>
          <p:cNvSpPr/>
          <p:nvPr/>
        </p:nvSpPr>
        <p:spPr>
          <a:xfrm>
            <a:off x="1797478" y="4701547"/>
            <a:ext cx="52982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    </a:t>
            </a:r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You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	</a:t>
            </a:r>
            <a:r>
              <a:rPr lang="en-US" sz="3600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  <a:sym typeface="Wingdings" panose="05000000000000000000" pitchFamily="2" charset="2"/>
              </a:rPr>
              <a:t>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th-TH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	</a:t>
            </a:r>
            <a:r>
              <a:rPr lang="th-TH" sz="36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Cordia New" panose="020B0304020202020204" pitchFamily="34" charset="-34"/>
              </a:rPr>
              <a:t>คุณ</a:t>
            </a:r>
            <a:endParaRPr lang="th-TH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0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2153922"/>
            <a:ext cx="7788682" cy="43179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Cultural replacement in retaining the tone = OKAY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BUT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…a </a:t>
            </a:r>
            <a:r>
              <a:rPr lang="en-US" dirty="0"/>
              <a:t>good translator </a:t>
            </a:r>
            <a:r>
              <a:rPr lang="en-US" dirty="0" smtClean="0"/>
              <a:t>must…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try to </a:t>
            </a:r>
            <a:r>
              <a:rPr lang="en-US" b="1" dirty="0">
                <a:solidFill>
                  <a:srgbClr val="FF0000"/>
                </a:solidFill>
              </a:rPr>
              <a:t>retain </a:t>
            </a:r>
            <a:r>
              <a:rPr lang="en-US" b="1" dirty="0" smtClean="0">
                <a:solidFill>
                  <a:srgbClr val="FF0000"/>
                </a:solidFill>
              </a:rPr>
              <a:t>both tone &amp; cultural references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as </a:t>
            </a:r>
            <a:r>
              <a:rPr lang="en-US" sz="1800" dirty="0">
                <a:solidFill>
                  <a:schemeClr val="tx1"/>
                </a:solidFill>
              </a:rPr>
              <a:t>long as </a:t>
            </a:r>
            <a:r>
              <a:rPr lang="en-US" sz="1800" dirty="0" smtClean="0">
                <a:solidFill>
                  <a:schemeClr val="tx1"/>
                </a:solidFill>
              </a:rPr>
              <a:t>it’s </a:t>
            </a:r>
            <a:r>
              <a:rPr lang="en-US" sz="1800" dirty="0">
                <a:solidFill>
                  <a:schemeClr val="tx1"/>
                </a:solidFill>
              </a:rPr>
              <a:t>not an obstacle </a:t>
            </a:r>
            <a:r>
              <a:rPr lang="en-US" sz="1800" dirty="0"/>
              <a:t>for the target audience to </a:t>
            </a:r>
            <a:r>
              <a:rPr lang="en-US" sz="1800" dirty="0" smtClean="0"/>
              <a:t>understand</a:t>
            </a:r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8758" y="1467613"/>
            <a:ext cx="7971562" cy="686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 CONCLUSION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</p:spPr>
        <p:txBody>
          <a:bodyPr/>
          <a:lstStyle/>
          <a:p>
            <a:r>
              <a:rPr lang="en-US" dirty="0" smtClean="0"/>
              <a:t>Talking Culture </a:t>
            </a:r>
            <a:r>
              <a:rPr lang="en-US" dirty="0" smtClean="0">
                <a:solidFill>
                  <a:srgbClr val="C00000"/>
                </a:solidFill>
              </a:rPr>
              <a:t>vs </a:t>
            </a:r>
            <a:r>
              <a:rPr lang="en-US" dirty="0" smtClean="0"/>
              <a:t>Tone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5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2803198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cap="all" spc="600" dirty="0" smtClean="0">
                <a:latin typeface="Impact" panose="020B0806030902050204"/>
                <a:ea typeface="+mj-ea"/>
                <a:cs typeface="+mj-cs"/>
              </a:rPr>
              <a:t>Q </a:t>
            </a:r>
            <a:r>
              <a:rPr lang="en-US" sz="6600" cap="all" spc="600" dirty="0" smtClean="0">
                <a:solidFill>
                  <a:srgbClr val="FF0000"/>
                </a:solidFill>
                <a:latin typeface="Impact" panose="020B0806030902050204"/>
                <a:ea typeface="+mj-ea"/>
                <a:cs typeface="+mj-cs"/>
              </a:rPr>
              <a:t>&amp;</a:t>
            </a:r>
            <a:r>
              <a:rPr lang="en-US" sz="6600" cap="all" spc="600" dirty="0" smtClean="0">
                <a:latin typeface="Impact" panose="020B0806030902050204"/>
                <a:ea typeface="+mj-ea"/>
                <a:cs typeface="+mj-cs"/>
              </a:rPr>
              <a:t> A</a:t>
            </a:r>
            <a:endParaRPr lang="th-TH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7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453901"/>
            <a:ext cx="7633742" cy="359359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Nida and Taber (1969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 algn="ctr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“cultural aspect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should be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 into account”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480002" y="3505190"/>
            <a:ext cx="1930400" cy="1930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endParaRPr lang="th-TH" b="1" dirty="0">
              <a:latin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41680" y="5608320"/>
            <a:ext cx="4023360" cy="508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Transposition of Ideas</a:t>
            </a:r>
            <a:endParaRPr lang="th-TH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77920" y="4545576"/>
            <a:ext cx="161544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77920" y="3977650"/>
            <a:ext cx="1474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requires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5560443" y="3598668"/>
            <a:ext cx="3249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cultural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DEcoding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5560443" y="4316474"/>
            <a:ext cx="32063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cultural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REcoding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5570061" y="5020064"/>
            <a:ext cx="3264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dirty="0" smtClean="0"/>
              <a:t>ultural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ENcoding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7062457" y="6570543"/>
            <a:ext cx="17716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(cited Akbari, 2013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) </a:t>
            </a:r>
            <a:endParaRPr lang="en-US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7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8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Culture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8758" y="1803397"/>
            <a:ext cx="87640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Newmark (1982):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DON’T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word-for-word</a:t>
            </a:r>
            <a:r>
              <a:rPr lang="en-US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DO	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extensively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particular culture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DON’T	</a:t>
            </a:r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distort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purpose of the writer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DO	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it </a:t>
            </a:r>
            <a:r>
              <a:rPr lang="en-US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&amp; understandable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readers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75400" y="6543041"/>
            <a:ext cx="49958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(cited (</a:t>
            </a:r>
            <a:r>
              <a:rPr lang="en-US" sz="1400" b="1" dirty="0" err="1">
                <a:solidFill>
                  <a:schemeClr val="bg1">
                    <a:lumMod val="75000"/>
                  </a:schemeClr>
                </a:solidFill>
              </a:rPr>
              <a:t>Supol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, 1998, p. 63 as cited in </a:t>
            </a:r>
            <a:r>
              <a:rPr lang="en-US" sz="1400" b="1" dirty="0" err="1">
                <a:solidFill>
                  <a:schemeClr val="bg1">
                    <a:lumMod val="75000"/>
                  </a:schemeClr>
                </a:solidFill>
              </a:rPr>
              <a:t>Sakasuparerk</a:t>
            </a:r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, 2011, p. 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9) </a:t>
            </a:r>
            <a:endParaRPr lang="en-US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22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236" y="2217561"/>
            <a:ext cx="7633742" cy="5561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“culture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had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similar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roles”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8758" y="1467613"/>
            <a:ext cx="87640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Hariyanto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(2009):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474155" y="3017441"/>
            <a:ext cx="4753903" cy="1046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concept </a:t>
            </a:r>
            <a:r>
              <a:rPr lang="en-US" b="1" dirty="0" smtClean="0">
                <a:solidFill>
                  <a:schemeClr val="tx1"/>
                </a:solidFill>
              </a:rPr>
              <a:t>/ reference </a:t>
            </a:r>
          </a:p>
          <a:p>
            <a:pPr algn="ctr"/>
            <a:r>
              <a:rPr lang="en-US" sz="2400" dirty="0" smtClean="0"/>
              <a:t>of </a:t>
            </a:r>
            <a:r>
              <a:rPr lang="en-US" sz="2400" dirty="0"/>
              <a:t>the vocabulary items</a:t>
            </a:r>
            <a:endParaRPr lang="th-TH" sz="2400" dirty="0"/>
          </a:p>
        </p:txBody>
      </p:sp>
      <p:sp>
        <p:nvSpPr>
          <p:cNvPr id="6" name="Rectangle 5"/>
          <p:cNvSpPr/>
          <p:nvPr/>
        </p:nvSpPr>
        <p:spPr>
          <a:xfrm>
            <a:off x="1592059" y="4248187"/>
            <a:ext cx="2895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specific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given culture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92059" y="5390750"/>
            <a:ext cx="62389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general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expressed in a specific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given culture</a:t>
            </a:r>
          </a:p>
        </p:txBody>
      </p:sp>
      <p:sp>
        <p:nvSpPr>
          <p:cNvPr id="8" name="Rectangle 7"/>
          <p:cNvSpPr/>
          <p:nvPr/>
        </p:nvSpPr>
        <p:spPr>
          <a:xfrm>
            <a:off x="6373160" y="6550223"/>
            <a:ext cx="25981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(cited in Akbari, 2013, p. 14) </a:t>
            </a:r>
          </a:p>
        </p:txBody>
      </p:sp>
    </p:spTree>
    <p:extLst>
      <p:ext uri="{BB962C8B-B14F-4D97-AF65-F5344CB8AC3E}">
        <p14:creationId xmlns:p14="http://schemas.microsoft.com/office/powerpoint/2010/main" val="405031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Culture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8758" y="1467613"/>
            <a:ext cx="7971562" cy="5095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Al-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Masriin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(2009):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b="1" dirty="0">
                <a:solidFill>
                  <a:srgbClr val="FF0000"/>
                </a:solidFill>
              </a:rPr>
              <a:t>a translator </a:t>
            </a:r>
            <a:r>
              <a:rPr lang="en-US" sz="2400" dirty="0">
                <a:solidFill>
                  <a:schemeClr val="tx1"/>
                </a:solidFill>
              </a:rPr>
              <a:t>must take a role of an </a:t>
            </a:r>
            <a:r>
              <a:rPr lang="en-US" sz="2400" b="1" dirty="0">
                <a:solidFill>
                  <a:srgbClr val="FF0000"/>
                </a:solidFill>
              </a:rPr>
              <a:t>expert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in cultures of both 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source</a:t>
            </a:r>
            <a:r>
              <a:rPr lang="en-US" sz="2400" dirty="0">
                <a:solidFill>
                  <a:schemeClr val="tx1"/>
                </a:solidFill>
              </a:rPr>
              <a:t>-language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text and </a:t>
            </a:r>
            <a:r>
              <a:rPr lang="en-US" sz="2400" b="1" dirty="0">
                <a:solidFill>
                  <a:srgbClr val="FF0000"/>
                </a:solidFill>
              </a:rPr>
              <a:t>target</a:t>
            </a:r>
            <a:r>
              <a:rPr lang="en-US" sz="2400" dirty="0">
                <a:solidFill>
                  <a:schemeClr val="tx1"/>
                </a:solidFill>
              </a:rPr>
              <a:t>-language text”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in order to </a:t>
            </a:r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"</a:t>
            </a:r>
            <a:r>
              <a:rPr lang="en-US" sz="2400" b="1" dirty="0">
                <a:solidFill>
                  <a:schemeClr val="tx1"/>
                </a:solidFill>
              </a:rPr>
              <a:t>render a culturally more faithful translation</a:t>
            </a:r>
            <a:r>
              <a:rPr lang="en-US" sz="2400" b="1" dirty="0" smtClean="0">
                <a:solidFill>
                  <a:schemeClr val="tx1"/>
                </a:solidFill>
              </a:rPr>
              <a:t>"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73160" y="6550223"/>
            <a:ext cx="25981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(cited in Akbari, 2013, p. 15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2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Culture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8758" y="1467613"/>
            <a:ext cx="7971562" cy="2068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Salehi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(2012):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"</a:t>
            </a:r>
            <a:r>
              <a:rPr lang="en-US" sz="2400" dirty="0">
                <a:solidFill>
                  <a:schemeClr val="tx1"/>
                </a:solidFill>
              </a:rPr>
              <a:t>culture and translation </a:t>
            </a:r>
            <a:r>
              <a:rPr lang="en-US" sz="2400" dirty="0" smtClean="0">
                <a:solidFill>
                  <a:srgbClr val="FF0000"/>
                </a:solidFill>
              </a:rPr>
              <a:t>determines </a:t>
            </a:r>
            <a:r>
              <a:rPr lang="en-US" sz="2400" dirty="0">
                <a:solidFill>
                  <a:schemeClr val="tx1"/>
                </a:solidFill>
              </a:rPr>
              <a:t>&amp;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influences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human communication"</a:t>
            </a:r>
            <a:r>
              <a:rPr lang="en-US" sz="2400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1895" y="3535680"/>
            <a:ext cx="2238703" cy="187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CULTURE</a:t>
            </a:r>
            <a:endParaRPr lang="th-TH" sz="24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054790" y="4433147"/>
            <a:ext cx="182880" cy="0"/>
          </a:xfrm>
          <a:prstGeom prst="line">
            <a:avLst/>
          </a:prstGeom>
          <a:ln w="76200">
            <a:solidFill>
              <a:srgbClr val="62B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91857" y="4433147"/>
            <a:ext cx="182880" cy="0"/>
          </a:xfrm>
          <a:prstGeom prst="line">
            <a:avLst/>
          </a:prstGeom>
          <a:ln w="76200">
            <a:solidFill>
              <a:srgbClr val="62B4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28923" y="4433147"/>
            <a:ext cx="182880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65990" y="4433147"/>
            <a:ext cx="182880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49715" y="3975976"/>
            <a:ext cx="1707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distorted</a:t>
            </a:r>
            <a:endParaRPr lang="th-TH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007290" y="4433147"/>
            <a:ext cx="18288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44357" y="4433147"/>
            <a:ext cx="18288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481423" y="4433147"/>
            <a:ext cx="182880" cy="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Isosceles Triangle 24"/>
          <p:cNvSpPr/>
          <p:nvPr/>
        </p:nvSpPr>
        <p:spPr>
          <a:xfrm rot="5400000">
            <a:off x="4730543" y="4337579"/>
            <a:ext cx="331715" cy="28596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Rectangle 26"/>
          <p:cNvSpPr/>
          <p:nvPr/>
        </p:nvSpPr>
        <p:spPr>
          <a:xfrm>
            <a:off x="5078003" y="4237586"/>
            <a:ext cx="3826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MISUNDERSTANDING!</a:t>
            </a:r>
            <a:endParaRPr lang="th-TH" b="1" dirty="0"/>
          </a:p>
        </p:txBody>
      </p:sp>
      <p:sp>
        <p:nvSpPr>
          <p:cNvPr id="33" name="Rectangle 32"/>
          <p:cNvSpPr/>
          <p:nvPr/>
        </p:nvSpPr>
        <p:spPr>
          <a:xfrm>
            <a:off x="3237670" y="5201102"/>
            <a:ext cx="4572000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culture in the text </a:t>
            </a:r>
            <a:endParaRPr lang="en-US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should </a:t>
            </a:r>
            <a:r>
              <a:rPr lang="en-US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never</a:t>
            </a:r>
            <a:r>
              <a:rPr lang="en-US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 distorted </a:t>
            </a:r>
            <a:endParaRPr lang="th-TH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73160" y="6550223"/>
            <a:ext cx="25981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(cited in Akbari, 2013, p. 15</a:t>
            </a: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en-US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6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5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16" grpId="0"/>
      <p:bldP spid="25" grpId="0" animBg="1"/>
      <p:bldP spid="27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621" y="2613235"/>
            <a:ext cx="8058016" cy="35935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…a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translator 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must…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extensively in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particular cultures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try to </a:t>
            </a:r>
            <a:r>
              <a:rPr lang="en-US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aspects of culture of the original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38758" y="1467613"/>
            <a:ext cx="7971562" cy="20680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 CONCLUSION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20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663</TotalTime>
  <Words>874</Words>
  <Application>Microsoft Office PowerPoint</Application>
  <PresentationFormat>On-screen Show (4:3)</PresentationFormat>
  <Paragraphs>258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Gill Sans MT</vt:lpstr>
      <vt:lpstr>MS Mincho</vt:lpstr>
      <vt:lpstr>Angsana New</vt:lpstr>
      <vt:lpstr>Arial</vt:lpstr>
      <vt:lpstr>Calibri</vt:lpstr>
      <vt:lpstr>Cordia New</vt:lpstr>
      <vt:lpstr>Helvetica</vt:lpstr>
      <vt:lpstr>Impact</vt:lpstr>
      <vt:lpstr>Times New Roman</vt:lpstr>
      <vt:lpstr>Wingdings</vt:lpstr>
      <vt:lpstr>Badge</vt:lpstr>
      <vt:lpstr>Poorly translated text distorts  the original in its tone and cultural references.</vt:lpstr>
      <vt:lpstr>PowerPoint Presentation</vt:lpstr>
      <vt:lpstr>PowerPoint Presentation</vt:lpstr>
      <vt:lpstr>Talking Culture</vt:lpstr>
      <vt:lpstr>Talking Culture</vt:lpstr>
      <vt:lpstr>Talking Culture</vt:lpstr>
      <vt:lpstr>Talking Culture</vt:lpstr>
      <vt:lpstr>Talking Culture</vt:lpstr>
      <vt:lpstr>Talking Culture</vt:lpstr>
      <vt:lpstr>Examples of  Poorly Translated Texts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3</vt:lpstr>
      <vt:lpstr>Bunkbed ?</vt:lpstr>
      <vt:lpstr>PowerPoint Presentation</vt:lpstr>
      <vt:lpstr>Talking Tone</vt:lpstr>
      <vt:lpstr>Talking Tone</vt:lpstr>
      <vt:lpstr>Examples of  Poorly Translated Texts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Talking Culture vs Tone</vt:lpstr>
      <vt:lpstr>Talking Culture vs Tone</vt:lpstr>
      <vt:lpstr>Examples of  Cultural-versus-tone texts</vt:lpstr>
      <vt:lpstr>PowerPoint Presentation</vt:lpstr>
      <vt:lpstr>PowerPoint Presentation</vt:lpstr>
      <vt:lpstr>PowerPoint Presentation</vt:lpstr>
      <vt:lpstr>Example 10</vt:lpstr>
      <vt:lpstr>Example 10</vt:lpstr>
      <vt:lpstr>Example 10</vt:lpstr>
      <vt:lpstr>Talking Culture vs Tone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黒月夢</dc:creator>
  <cp:lastModifiedBy>黒月夢</cp:lastModifiedBy>
  <cp:revision>48</cp:revision>
  <dcterms:created xsi:type="dcterms:W3CDTF">2016-11-02T00:28:53Z</dcterms:created>
  <dcterms:modified xsi:type="dcterms:W3CDTF">2016-11-05T01:42:08Z</dcterms:modified>
</cp:coreProperties>
</file>