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86" r:id="rId4"/>
    <p:sldId id="300" r:id="rId5"/>
    <p:sldId id="288" r:id="rId6"/>
    <p:sldId id="289" r:id="rId7"/>
    <p:sldId id="290" r:id="rId8"/>
    <p:sldId id="293" r:id="rId9"/>
    <p:sldId id="294" r:id="rId10"/>
    <p:sldId id="310" r:id="rId11"/>
    <p:sldId id="304" r:id="rId12"/>
    <p:sldId id="303" r:id="rId13"/>
    <p:sldId id="312" r:id="rId14"/>
    <p:sldId id="313" r:id="rId15"/>
    <p:sldId id="284" r:id="rId16"/>
    <p:sldId id="282" r:id="rId17"/>
    <p:sldId id="263" r:id="rId18"/>
    <p:sldId id="265" r:id="rId19"/>
    <p:sldId id="258" r:id="rId20"/>
    <p:sldId id="262" r:id="rId21"/>
    <p:sldId id="274" r:id="rId22"/>
    <p:sldId id="264" r:id="rId23"/>
    <p:sldId id="271" r:id="rId24"/>
    <p:sldId id="266" r:id="rId25"/>
    <p:sldId id="267" r:id="rId26"/>
    <p:sldId id="269" r:id="rId27"/>
    <p:sldId id="283" r:id="rId28"/>
    <p:sldId id="268" r:id="rId29"/>
    <p:sldId id="277" r:id="rId30"/>
    <p:sldId id="278" r:id="rId31"/>
    <p:sldId id="281" r:id="rId32"/>
    <p:sldId id="280" r:id="rId33"/>
    <p:sldId id="306" r:id="rId34"/>
    <p:sldId id="305" r:id="rId35"/>
    <p:sldId id="307" r:id="rId36"/>
    <p:sldId id="308" r:id="rId37"/>
    <p:sldId id="309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A12B"/>
    <a:srgbClr val="880502"/>
    <a:srgbClr val="14163C"/>
    <a:srgbClr val="FFEEB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29" autoAdjust="0"/>
    <p:restoredTop sz="94660"/>
  </p:normalViewPr>
  <p:slideViewPr>
    <p:cSldViewPr>
      <p:cViewPr varScale="1">
        <p:scale>
          <a:sx n="73" d="100"/>
          <a:sy n="73" d="100"/>
        </p:scale>
        <p:origin x="-12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C93CE-77A4-438D-89EA-5C78CA9EBCA6}" type="datetimeFigureOut">
              <a:rPr lang="th-TH" smtClean="0"/>
              <a:pPr/>
              <a:t>15/11/59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DF832-2316-48EF-9425-F09FD97B8A9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DF832-2316-48EF-9425-F09FD97B8A93}" type="slidenum">
              <a:rPr lang="th-TH" smtClean="0"/>
              <a:pPr/>
              <a:t>5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600" b="1" dirty="0" smtClean="0">
                <a:solidFill>
                  <a:srgbClr val="92D050"/>
                </a:solidFill>
                <a:latin typeface="+mn-lt"/>
                <a:cs typeface="TH Baijam" pitchFamily="2" charset="-34"/>
              </a:rPr>
              <a:t>Problems in Translation </a:t>
            </a:r>
            <a:endParaRPr lang="th-TH" sz="6600" b="1" dirty="0">
              <a:solidFill>
                <a:srgbClr val="92D050"/>
              </a:solidFill>
              <a:latin typeface="+mn-lt"/>
              <a:cs typeface="TH Baijam" pitchFamily="2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352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H Baijam" pitchFamily="2" charset="-34"/>
                <a:cs typeface="+mj-cs"/>
              </a:rPr>
              <a:t>Lexicon, syntax, textual differences, </a:t>
            </a:r>
            <a:br>
              <a:rPr lang="en-US" dirty="0" smtClean="0">
                <a:solidFill>
                  <a:schemeClr val="tx1"/>
                </a:solidFill>
                <a:latin typeface="TH Baijam" pitchFamily="2" charset="-34"/>
                <a:cs typeface="+mj-cs"/>
              </a:rPr>
            </a:br>
            <a:r>
              <a:rPr lang="en-US" dirty="0" smtClean="0">
                <a:solidFill>
                  <a:schemeClr val="tx1"/>
                </a:solidFill>
                <a:latin typeface="TH Baijam" pitchFamily="2" charset="-34"/>
                <a:cs typeface="+mj-cs"/>
              </a:rPr>
              <a:t>rhetorical differences, pragmatic factors</a:t>
            </a:r>
            <a:endParaRPr lang="th-TH" dirty="0">
              <a:solidFill>
                <a:schemeClr val="tx1"/>
              </a:solidFill>
              <a:latin typeface="TH Baijam" pitchFamily="2" charset="-34"/>
              <a:cs typeface="+mj-cs"/>
            </a:endParaRPr>
          </a:p>
        </p:txBody>
      </p:sp>
      <p:sp>
        <p:nvSpPr>
          <p:cNvPr id="4" name="Double Brace 3"/>
          <p:cNvSpPr/>
          <p:nvPr/>
        </p:nvSpPr>
        <p:spPr>
          <a:xfrm>
            <a:off x="1752600" y="3048000"/>
            <a:ext cx="5791200" cy="1752600"/>
          </a:xfrm>
          <a:prstGeom prst="bracePair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2"/>
          <p:cNvSpPr>
            <a:spLocks noGrp="1"/>
          </p:cNvSpPr>
          <p:nvPr>
            <p:ph idx="1"/>
          </p:nvPr>
        </p:nvSpPr>
        <p:spPr>
          <a:xfrm>
            <a:off x="1905000" y="2133600"/>
            <a:ext cx="7467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>
                <a:latin typeface="TH Baijam" pitchFamily="2" charset="-34"/>
                <a:cs typeface="TH Baijam" pitchFamily="2" charset="-34"/>
              </a:rPr>
              <a:t>Sophisticated </a:t>
            </a:r>
            <a:r>
              <a:rPr lang="en-US" b="1" dirty="0" smtClean="0">
                <a:latin typeface="TH Baijam" pitchFamily="2" charset="-34"/>
                <a:cs typeface="TH Baijam" pitchFamily="2" charset="-34"/>
              </a:rPr>
              <a:t>:</a:t>
            </a:r>
            <a:r>
              <a:rPr lang="th-TH" b="1" dirty="0" smtClean="0">
                <a:latin typeface="TH Baijam" pitchFamily="2" charset="-34"/>
                <a:cs typeface="TH Baijam" pitchFamily="2" charset="-34"/>
              </a:rPr>
              <a:t> </a:t>
            </a:r>
            <a:r>
              <a:rPr lang="en-US" b="1" dirty="0" smtClean="0">
                <a:latin typeface="TH Baijam" pitchFamily="2" charset="-34"/>
                <a:cs typeface="TH Baijam" pitchFamily="2" charset="-34"/>
              </a:rPr>
              <a:t/>
            </a:r>
            <a:br>
              <a:rPr lang="en-US" b="1" dirty="0" smtClean="0">
                <a:latin typeface="TH Baijam" pitchFamily="2" charset="-34"/>
                <a:cs typeface="TH Baijam" pitchFamily="2" charset="-34"/>
              </a:rPr>
            </a:br>
            <a:r>
              <a:rPr lang="en-US" b="1" dirty="0" smtClean="0">
                <a:latin typeface="TH Baijam" pitchFamily="2" charset="-34"/>
                <a:cs typeface="TH Baijam" pitchFamily="2" charset="-34"/>
              </a:rPr>
              <a:t>	</a:t>
            </a:r>
            <a:r>
              <a:rPr lang="en-US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having </a:t>
            </a:r>
            <a:r>
              <a:rPr lang="en-US" dirty="0">
                <a:latin typeface="TH Baijam" pitchFamily="2" charset="-34"/>
                <a:cs typeface="TH Baijam" pitchFamily="2" charset="-34"/>
                <a:sym typeface="Wingdings" pitchFamily="2" charset="2"/>
              </a:rPr>
              <a:t>or showing a lot of experience </a:t>
            </a:r>
            <a:r>
              <a:rPr lang="en-US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and </a:t>
            </a:r>
            <a:r>
              <a:rPr lang="en-US" dirty="0">
                <a:latin typeface="TH Baijam" pitchFamily="2" charset="-34"/>
                <a:cs typeface="TH Baijam" pitchFamily="2" charset="-34"/>
                <a:sym typeface="Wingdings" pitchFamily="2" charset="2"/>
              </a:rPr>
              <a:t>knowledge about the world and about </a:t>
            </a:r>
            <a:r>
              <a:rPr lang="en-US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culture</a:t>
            </a:r>
            <a:r>
              <a:rPr lang="en-US" dirty="0">
                <a:latin typeface="TH Baijam" pitchFamily="2" charset="-34"/>
                <a:cs typeface="TH Baijam" pitchFamily="2" charset="-34"/>
                <a:sym typeface="Wingdings" pitchFamily="2" charset="2"/>
              </a:rPr>
              <a:t>, art, literature, etc</a:t>
            </a:r>
            <a:endParaRPr lang="th-TH" dirty="0" smtClean="0">
              <a:latin typeface="TH Baijam" pitchFamily="2" charset="-34"/>
              <a:cs typeface="TH Baijam" pitchFamily="2" charset="-34"/>
            </a:endParaRPr>
          </a:p>
          <a:p>
            <a:pPr marL="0" indent="0">
              <a:buNone/>
            </a:pPr>
            <a:r>
              <a:rPr lang="th-TH" dirty="0" smtClean="0">
                <a:latin typeface="TH Baijam" pitchFamily="2" charset="-34"/>
                <a:cs typeface="TH Baijam" pitchFamily="2" charset="-34"/>
              </a:rPr>
              <a:t>       </a:t>
            </a:r>
            <a:r>
              <a:rPr lang="en-US" dirty="0" smtClean="0">
                <a:latin typeface="TH Baijam" pitchFamily="2" charset="-34"/>
                <a:cs typeface="TH Baijam" pitchFamily="2" charset="-34"/>
              </a:rPr>
              <a:t>: </a:t>
            </a:r>
            <a:r>
              <a:rPr lang="th-TH" dirty="0" smtClean="0">
                <a:latin typeface="TH Baijam" pitchFamily="2" charset="-34"/>
                <a:cs typeface="TH Baijam" pitchFamily="2" charset="-34"/>
              </a:rPr>
              <a:t>ซึ่ง</a:t>
            </a:r>
            <a:r>
              <a:rPr lang="th-TH" dirty="0">
                <a:latin typeface="TH Baijam" pitchFamily="2" charset="-34"/>
                <a:cs typeface="TH Baijam" pitchFamily="2" charset="-34"/>
              </a:rPr>
              <a:t>มีประสบการณ์มาก เจนโลก</a:t>
            </a:r>
            <a:endParaRPr lang="en-US" dirty="0" smtClean="0">
              <a:latin typeface="TH Baijam" pitchFamily="2" charset="-34"/>
              <a:cs typeface="TH Baijam" pitchFamily="2" charset="-34"/>
            </a:endParaRPr>
          </a:p>
          <a:p>
            <a:pPr marL="0" indent="0">
              <a:buNone/>
            </a:pPr>
            <a:endParaRPr lang="en-US" dirty="0" smtClean="0">
              <a:latin typeface="TH Baijam" pitchFamily="2" charset="-34"/>
              <a:cs typeface="TH Baijam" pitchFamily="2" charset="-34"/>
            </a:endParaRPr>
          </a:p>
          <a:p>
            <a:pPr marL="0" indent="0">
              <a:buNone/>
            </a:pPr>
            <a:endParaRPr lang="en-US" dirty="0" smtClean="0">
              <a:latin typeface="TH Baijam" pitchFamily="2" charset="-34"/>
              <a:cs typeface="TH Baijam" pitchFamily="2" charset="-34"/>
              <a:sym typeface="Wingdings" pitchFamily="2" charset="2"/>
            </a:endParaRPr>
          </a:p>
          <a:p>
            <a:endParaRPr lang="th-TH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381000"/>
            <a:ext cx="19050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9906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Eng – </a:t>
            </a:r>
            <a:r>
              <a:rPr lang="en-US" sz="3200" b="1" dirty="0" err="1" smtClean="0">
                <a:solidFill>
                  <a:srgbClr val="C00000"/>
                </a:solidFill>
              </a:rPr>
              <a:t>Th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th-TH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92D050"/>
                </a:solidFill>
                <a:cs typeface="TH Baijam" pitchFamily="2" charset="-34"/>
              </a:rPr>
              <a:t>TEXTUAL DIFFERENCES</a:t>
            </a:r>
            <a:br>
              <a:rPr lang="en-US" sz="4800" b="1" dirty="0" smtClean="0">
                <a:solidFill>
                  <a:srgbClr val="92D050"/>
                </a:solidFill>
                <a:cs typeface="TH Baijam" pitchFamily="2" charset="-34"/>
              </a:rPr>
            </a:br>
            <a:r>
              <a:rPr lang="th-TH" sz="3600" dirty="0" smtClean="0">
                <a:cs typeface="TH Baijam" pitchFamily="2" charset="-34"/>
              </a:rPr>
              <a:t>ตัวบท</a:t>
            </a:r>
            <a:endParaRPr lang="th-TH" sz="4800" dirty="0">
              <a:cs typeface="TH Baijam" pitchFamily="2" charset="-34"/>
            </a:endParaRPr>
          </a:p>
        </p:txBody>
      </p:sp>
      <p:sp>
        <p:nvSpPr>
          <p:cNvPr id="4" name="Double Brace 3"/>
          <p:cNvSpPr/>
          <p:nvPr/>
        </p:nvSpPr>
        <p:spPr>
          <a:xfrm>
            <a:off x="1295400" y="2438400"/>
            <a:ext cx="6705600" cy="1295400"/>
          </a:xfrm>
          <a:prstGeom prst="bracePair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85800" y="2743200"/>
            <a:ext cx="7696200" cy="28956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838200" y="2895600"/>
            <a:ext cx="7391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 the way the text is organized as a piece of writing (or speech)"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(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Eggins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, 1994:12).</a:t>
            </a: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“ differences between cultures may cause more severe complications for the translator than do differences in language structure”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(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Nida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, 130).</a:t>
            </a:r>
            <a:endParaRPr lang="th-TH" sz="3200" b="1" dirty="0">
              <a:solidFill>
                <a:schemeClr val="accent2">
                  <a:lumMod val="50000"/>
                </a:schemeClr>
              </a:solidFill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5" name="Oval 4"/>
          <p:cNvSpPr/>
          <p:nvPr/>
        </p:nvSpPr>
        <p:spPr>
          <a:xfrm>
            <a:off x="3352800" y="533400"/>
            <a:ext cx="1905000" cy="1905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3581400" y="914400"/>
            <a:ext cx="156004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880502"/>
                </a:solidFill>
                <a:latin typeface="TH Baijam" pitchFamily="2" charset="-34"/>
                <a:cs typeface="TH Baijam" pitchFamily="2" charset="-34"/>
              </a:rPr>
              <a:t>Textual </a:t>
            </a:r>
            <a:br>
              <a:rPr lang="en-US" sz="3600" b="1" dirty="0" smtClean="0">
                <a:solidFill>
                  <a:srgbClr val="880502"/>
                </a:solidFill>
                <a:latin typeface="TH Baijam" pitchFamily="2" charset="-34"/>
                <a:cs typeface="TH Baijam" pitchFamily="2" charset="-34"/>
              </a:rPr>
            </a:br>
            <a:r>
              <a:rPr lang="en-US" sz="3600" b="1" dirty="0" smtClean="0">
                <a:solidFill>
                  <a:srgbClr val="880502"/>
                </a:solidFill>
                <a:latin typeface="TH Baijam" pitchFamily="2" charset="-34"/>
                <a:cs typeface="TH Baijam" pitchFamily="2" charset="-34"/>
              </a:rPr>
              <a:t>meaning </a:t>
            </a:r>
            <a:endParaRPr lang="th-TH" sz="3600" b="1" dirty="0">
              <a:solidFill>
                <a:srgbClr val="880502"/>
              </a:solidFill>
              <a:latin typeface="TH Baijam" pitchFamily="2" charset="-34"/>
              <a:cs typeface="TH Baijam" pitchFamily="2" charset="-3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219200" y="1981200"/>
            <a:ext cx="6781800" cy="31242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Rectangle 3"/>
          <p:cNvSpPr/>
          <p:nvPr/>
        </p:nvSpPr>
        <p:spPr>
          <a:xfrm>
            <a:off x="1447800" y="2362200"/>
            <a:ext cx="6705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Translators should attempt to convey the original contextual meaning in such a way that both the content and language are acceptable and comprehensive to the target language readers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(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Newmark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, 1988). </a:t>
            </a:r>
            <a:endParaRPr lang="th-TH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14600" y="1066800"/>
            <a:ext cx="5715000" cy="38099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TH Baijam" pitchFamily="2" charset="-34"/>
              <a:cs typeface="TH Baijam" pitchFamily="2" charset="-34"/>
              <a:sym typeface="Wingdings" pitchFamily="2" charset="2"/>
            </a:endParaRPr>
          </a:p>
          <a:p>
            <a:pPr lvl="0">
              <a:buNone/>
              <a:defRPr/>
            </a:pPr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 </a:t>
            </a: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A:</a:t>
            </a:r>
            <a:r>
              <a:rPr lang="th-TH" sz="3600" dirty="0" smtClean="0">
                <a:latin typeface="TH Baijam" pitchFamily="2" charset="-34"/>
                <a:cs typeface="TH Baijam" pitchFamily="2" charset="-34"/>
              </a:rPr>
              <a:t> พ่อคะ งั้นเดี๋ยวหนูลาแล้วนะคะ</a:t>
            </a:r>
            <a:endParaRPr lang="th-TH" sz="4000" dirty="0" smtClean="0">
              <a:latin typeface="TH Baijam" pitchFamily="2" charset="-34"/>
              <a:cs typeface="TH Baijam" pitchFamily="2" charset="-34"/>
            </a:endParaRPr>
          </a:p>
          <a:p>
            <a:pPr lvl="0">
              <a:buNone/>
              <a:defRPr/>
            </a:pPr>
            <a:r>
              <a:rPr lang="th-TH" sz="4000" dirty="0" smtClean="0">
                <a:latin typeface="TH Baijam" pitchFamily="2" charset="-34"/>
                <a:cs typeface="TH Baijam" pitchFamily="2" charset="-34"/>
              </a:rPr>
              <a:t>				</a:t>
            </a:r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  </a:t>
            </a:r>
            <a:r>
              <a:rPr lang="en-US" sz="2800" dirty="0" smtClean="0">
                <a:latin typeface="TH Baijam" pitchFamily="2" charset="-34"/>
                <a:cs typeface="TH Baijam" pitchFamily="2" charset="-34"/>
              </a:rPr>
              <a:t>- </a:t>
            </a:r>
            <a:r>
              <a:rPr lang="th-TH" sz="2800" dirty="0" smtClean="0">
                <a:latin typeface="TH Baijam" pitchFamily="2" charset="-34"/>
                <a:cs typeface="TH Baijam" pitchFamily="2" charset="-34"/>
              </a:rPr>
              <a:t>หนีตามกาลิเลโอ</a:t>
            </a:r>
          </a:p>
          <a:p>
            <a:pPr marL="0" indent="0">
              <a:buNone/>
            </a:pPr>
            <a:r>
              <a:rPr lang="en-US" sz="3600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 A: </a:t>
            </a: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Well, </a:t>
            </a:r>
            <a:r>
              <a:rPr lang="en-US" sz="3600" u="sng" dirty="0" smtClean="0">
                <a:latin typeface="TH Baijam" pitchFamily="2" charset="-34"/>
                <a:cs typeface="TH Baijam" pitchFamily="2" charset="-34"/>
              </a:rPr>
              <a:t>uncle</a:t>
            </a: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, I’ll see you later. </a:t>
            </a:r>
            <a:endParaRPr lang="en-US" sz="3600" dirty="0" smtClean="0">
              <a:latin typeface="TH Baijam" pitchFamily="2" charset="-34"/>
              <a:cs typeface="TH Baijam" pitchFamily="2" charset="-34"/>
              <a:sym typeface="Wingdings" pitchFamily="2" charset="2"/>
            </a:endParaRPr>
          </a:p>
          <a:p>
            <a:endParaRPr lang="th-TH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4" name="Oval 3"/>
          <p:cNvSpPr/>
          <p:nvPr/>
        </p:nvSpPr>
        <p:spPr>
          <a:xfrm>
            <a:off x="381000" y="381000"/>
            <a:ext cx="19050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9906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</a:rPr>
              <a:t>Th</a:t>
            </a:r>
            <a:r>
              <a:rPr lang="en-US" sz="3200" b="1" dirty="0" smtClean="0">
                <a:solidFill>
                  <a:srgbClr val="C00000"/>
                </a:solidFill>
              </a:rPr>
              <a:t> - Eng</a:t>
            </a:r>
            <a:endParaRPr lang="th-TH" sz="3200" b="1" dirty="0">
              <a:solidFill>
                <a:srgbClr val="C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05200" y="4267200"/>
            <a:ext cx="3276600" cy="8382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r>
              <a:rPr lang="en-US" sz="3600" dirty="0" smtClean="0">
                <a:solidFill>
                  <a:prstClr val="white"/>
                </a:solidFill>
                <a:latin typeface="TH Baijam" pitchFamily="2" charset="-34"/>
                <a:cs typeface="TH Baijam" pitchFamily="2" charset="-34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  <a:sym typeface="Wingdings 2"/>
              </a:rPr>
              <a:t>I’ll </a:t>
            </a:r>
            <a:r>
              <a:rPr lang="en-US" sz="3600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s</a:t>
            </a:r>
            <a:r>
              <a:rPr lang="en-US" sz="3600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  <a:sym typeface="Wingdings 2"/>
              </a:rPr>
              <a:t>ee you later.</a:t>
            </a:r>
            <a:endParaRPr lang="en-US" sz="3600" u="sng" dirty="0" smtClean="0">
              <a:solidFill>
                <a:prstClr val="white"/>
              </a:solidFill>
              <a:latin typeface="TH Baijam" pitchFamily="2" charset="-34"/>
              <a:cs typeface="TH Baijam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348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92D050"/>
                </a:solidFill>
                <a:cs typeface="TH Baijam" pitchFamily="2" charset="-34"/>
              </a:rPr>
              <a:t>SYNTACTIC PROBLEMS</a:t>
            </a:r>
            <a:br>
              <a:rPr lang="en-US" sz="4800" b="1" dirty="0" smtClean="0">
                <a:solidFill>
                  <a:srgbClr val="92D050"/>
                </a:solidFill>
                <a:cs typeface="TH Baijam" pitchFamily="2" charset="-34"/>
              </a:rPr>
            </a:br>
            <a:r>
              <a:rPr lang="th-TH" sz="3600" dirty="0" smtClean="0">
                <a:cs typeface="TH Baijam" pitchFamily="2" charset="-34"/>
              </a:rPr>
              <a:t>โครงสร้างภาษา</a:t>
            </a:r>
            <a:endParaRPr lang="th-TH" sz="4800" dirty="0">
              <a:cs typeface="TH Baijam" pitchFamily="2" charset="-34"/>
            </a:endParaRPr>
          </a:p>
        </p:txBody>
      </p:sp>
      <p:sp>
        <p:nvSpPr>
          <p:cNvPr id="4" name="Double Brace 3"/>
          <p:cNvSpPr/>
          <p:nvPr/>
        </p:nvSpPr>
        <p:spPr>
          <a:xfrm>
            <a:off x="1295400" y="2438400"/>
            <a:ext cx="6705600" cy="1295400"/>
          </a:xfrm>
          <a:prstGeom prst="bracePair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29000" y="2209800"/>
            <a:ext cx="2209800" cy="2209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2819400"/>
            <a:ext cx="19050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H Baijam" pitchFamily="2" charset="-34"/>
                <a:cs typeface="TH Baijam" pitchFamily="2" charset="-34"/>
              </a:rPr>
              <a:t>SYNTAX</a:t>
            </a:r>
            <a:endParaRPr lang="th-TH" b="1" dirty="0">
              <a:solidFill>
                <a:srgbClr val="C00000"/>
              </a:solidFill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1066800"/>
            <a:ext cx="220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2D050"/>
                </a:solidFill>
                <a:latin typeface="TH Baijam" pitchFamily="2" charset="-34"/>
                <a:cs typeface="TH Baijam" pitchFamily="2" charset="-34"/>
              </a:rPr>
              <a:t>Passive voice </a:t>
            </a:r>
            <a:br>
              <a:rPr lang="en-US" sz="3200" b="1" dirty="0" smtClean="0">
                <a:solidFill>
                  <a:srgbClr val="92D050"/>
                </a:solidFill>
                <a:latin typeface="TH Baijam" pitchFamily="2" charset="-34"/>
                <a:cs typeface="TH Baijam" pitchFamily="2" charset="-34"/>
              </a:rPr>
            </a:br>
            <a:r>
              <a:rPr lang="en-US" sz="3200" b="1" dirty="0" smtClean="0">
                <a:solidFill>
                  <a:srgbClr val="92D050"/>
                </a:solidFill>
                <a:latin typeface="TH Baijam" pitchFamily="2" charset="-34"/>
                <a:cs typeface="TH Baijam" pitchFamily="2" charset="-34"/>
              </a:rPr>
              <a:t>– Active voice</a:t>
            </a:r>
            <a:endParaRPr lang="th-TH" sz="3200" b="1" dirty="0">
              <a:solidFill>
                <a:srgbClr val="92D050"/>
              </a:solidFill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29400" y="3276600"/>
            <a:ext cx="1600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2D050"/>
                </a:solidFill>
                <a:latin typeface="TH Baijam" pitchFamily="2" charset="-34"/>
                <a:cs typeface="TH Baijam" pitchFamily="2" charset="-34"/>
              </a:rPr>
              <a:t>Tense</a:t>
            </a:r>
          </a:p>
          <a:p>
            <a:r>
              <a:rPr lang="en-US" sz="3200" b="1" dirty="0" smtClean="0">
                <a:solidFill>
                  <a:srgbClr val="92D050"/>
                </a:solidFill>
                <a:latin typeface="TH Baijam" pitchFamily="2" charset="-34"/>
                <a:cs typeface="TH Baijam" pitchFamily="2" charset="-34"/>
              </a:rPr>
              <a:t> </a:t>
            </a:r>
          </a:p>
          <a:p>
            <a:endParaRPr lang="th-TH" sz="3200" b="1" dirty="0">
              <a:solidFill>
                <a:srgbClr val="92D050"/>
              </a:solidFill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3429000"/>
            <a:ext cx="1905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2D050"/>
                </a:solidFill>
                <a:latin typeface="TH Baijam" pitchFamily="2" charset="-34"/>
                <a:cs typeface="TH Baijam" pitchFamily="2" charset="-34"/>
              </a:rPr>
              <a:t>Connectives</a:t>
            </a:r>
          </a:p>
          <a:p>
            <a:endParaRPr lang="th-TH" sz="3200" b="1" dirty="0">
              <a:solidFill>
                <a:srgbClr val="92D050"/>
              </a:solidFill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1143000"/>
            <a:ext cx="297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2D050"/>
                </a:solidFill>
                <a:latin typeface="TH Baijam" pitchFamily="2" charset="-34"/>
                <a:cs typeface="TH Baijam" pitchFamily="2" charset="-34"/>
              </a:rPr>
              <a:t>Indefinite pronouns</a:t>
            </a:r>
          </a:p>
          <a:p>
            <a:r>
              <a:rPr lang="en-US" sz="3200" b="1" dirty="0" smtClean="0">
                <a:latin typeface="TH Baijam" pitchFamily="2" charset="-34"/>
                <a:cs typeface="TH Baijam" pitchFamily="2" charset="-34"/>
              </a:rPr>
              <a:t>    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the one, the other, </a:t>
            </a:r>
            <a:br>
              <a:rPr lang="en-US" sz="3200" dirty="0" smtClean="0">
                <a:latin typeface="TH Baijam" pitchFamily="2" charset="-34"/>
                <a:cs typeface="TH Baijam" pitchFamily="2" charset="-34"/>
              </a:rPr>
            </a:b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   nobody, anyone </a:t>
            </a:r>
            <a:r>
              <a:rPr lang="en-US" sz="3200" b="1" dirty="0" smtClean="0">
                <a:latin typeface="TH Baijam" pitchFamily="2" charset="-34"/>
                <a:cs typeface="TH Baijam" pitchFamily="2" charset="-34"/>
              </a:rPr>
              <a:t>     </a:t>
            </a:r>
            <a:endParaRPr lang="th-TH" sz="3200" b="1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5105400"/>
            <a:ext cx="228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2D050"/>
                </a:solidFill>
                <a:latin typeface="TH Baijam" pitchFamily="2" charset="-34"/>
                <a:cs typeface="TH Baijam" pitchFamily="2" charset="-34"/>
              </a:rPr>
              <a:t>Dummy subject</a:t>
            </a:r>
          </a:p>
          <a:p>
            <a:r>
              <a:rPr lang="en-US" sz="3200" b="1" dirty="0" smtClean="0">
                <a:solidFill>
                  <a:srgbClr val="92D050"/>
                </a:solidFill>
                <a:latin typeface="TH Baijam" pitchFamily="2" charset="-34"/>
                <a:cs typeface="TH Baijam" pitchFamily="2" charset="-34"/>
              </a:rPr>
              <a:t>     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It, there</a:t>
            </a:r>
            <a:endParaRPr lang="th-TH" sz="3200" b="1" dirty="0">
              <a:solidFill>
                <a:srgbClr val="92D050"/>
              </a:solidFill>
              <a:latin typeface="TH Baijam" pitchFamily="2" charset="-34"/>
              <a:cs typeface="TH Baijam" pitchFamily="2" charset="-3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04800" y="3429000"/>
            <a:ext cx="3733800" cy="12192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She finally agreed to </a:t>
            </a:r>
            <a:br>
              <a:rPr lang="en-US" sz="3200" dirty="0" smtClean="0">
                <a:latin typeface="TH Baijam" pitchFamily="2" charset="-34"/>
                <a:cs typeface="TH Baijam" pitchFamily="2" charset="-34"/>
              </a:rPr>
            </a:b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marry </a:t>
            </a:r>
            <a:r>
              <a:rPr lang="en-US" sz="3200" b="1" strike="sngStrike" dirty="0" smtClean="0">
                <a:solidFill>
                  <a:srgbClr val="C00000"/>
                </a:solidFill>
                <a:latin typeface="TH Baijam" pitchFamily="2" charset="-34"/>
                <a:cs typeface="TH Baijam" pitchFamily="2" charset="-34"/>
              </a:rPr>
              <a:t>with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him.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768025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เธอยอม</a:t>
            </a:r>
            <a:r>
              <a:rPr lang="th-TH" sz="3200" u="sng" dirty="0" smtClean="0">
                <a:latin typeface="TH Baijam" pitchFamily="2" charset="-34"/>
                <a:cs typeface="TH Baijam" pitchFamily="2" charset="-34"/>
              </a:rPr>
              <a:t>แต่งงานกับ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เขาในที่สุด 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29200" y="20574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เขา</a:t>
            </a:r>
            <a:r>
              <a:rPr lang="th-TH" sz="3200" u="sng" dirty="0" smtClean="0">
                <a:latin typeface="TH Baijam" pitchFamily="2" charset="-34"/>
                <a:cs typeface="TH Baijam" pitchFamily="2" charset="-34"/>
              </a:rPr>
              <a:t>หลบหนีจาก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เวียดนาม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76800" y="2743200"/>
            <a:ext cx="3581400" cy="6858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He fled </a:t>
            </a:r>
            <a:r>
              <a:rPr lang="en-US" sz="3200" b="1" strike="sngStrike" dirty="0" smtClean="0">
                <a:solidFill>
                  <a:srgbClr val="C00000"/>
                </a:solidFill>
                <a:latin typeface="TH Baijam" pitchFamily="2" charset="-34"/>
                <a:cs typeface="TH Baijam" pitchFamily="2" charset="-34"/>
              </a:rPr>
              <a:t>from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Vietnam. 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3886200"/>
            <a:ext cx="434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พวกเขา</a:t>
            </a:r>
            <a:r>
              <a:rPr lang="th-TH" sz="3200" u="sng" dirty="0" smtClean="0">
                <a:latin typeface="TH Baijam" pitchFamily="2" charset="-34"/>
                <a:cs typeface="TH Baijam" pitchFamily="2" charset="-34"/>
              </a:rPr>
              <a:t>ถกกันเกี่ยวกับ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การเพิ่มภาษีเบียร์ของรัฐบาล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962400" y="5029200"/>
            <a:ext cx="4953000" cy="12954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They all discussed </a:t>
            </a:r>
            <a:r>
              <a:rPr lang="en-US" sz="3200" b="1" strike="sngStrike" dirty="0" smtClean="0">
                <a:solidFill>
                  <a:srgbClr val="C00000"/>
                </a:solidFill>
                <a:latin typeface="TH Baijam" pitchFamily="2" charset="-34"/>
                <a:cs typeface="TH Baijam" pitchFamily="2" charset="-34"/>
              </a:rPr>
              <a:t>about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the government’s beer tax increase.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81000" y="381000"/>
            <a:ext cx="19050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2" name="Straight Connector 21"/>
          <p:cNvCxnSpPr/>
          <p:nvPr/>
        </p:nvCxnSpPr>
        <p:spPr>
          <a:xfrm>
            <a:off x="2133600" y="1524000"/>
            <a:ext cx="647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33400" y="9906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</a:rPr>
              <a:t>Th</a:t>
            </a:r>
            <a:r>
              <a:rPr lang="en-US" sz="3200" b="1" dirty="0" smtClean="0">
                <a:solidFill>
                  <a:srgbClr val="C00000"/>
                </a:solidFill>
              </a:rPr>
              <a:t> – Eng </a:t>
            </a:r>
            <a:endParaRPr lang="th-TH" sz="32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57400" y="1066800"/>
            <a:ext cx="76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 smtClean="0">
                <a:latin typeface="TH Baijam" pitchFamily="2" charset="-34"/>
                <a:cs typeface="TH Baijam" pitchFamily="2" charset="-34"/>
              </a:rPr>
              <a:t> </a:t>
            </a:r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 </a:t>
            </a:r>
            <a:r>
              <a:rPr lang="th-TH" sz="4000" dirty="0" smtClean="0">
                <a:latin typeface="TH Baijam" pitchFamily="2" charset="-34"/>
                <a:cs typeface="TH Baijam" pitchFamily="2" charset="-34"/>
              </a:rPr>
              <a:t>แปลผิดไวยากรณ์ภาษา</a:t>
            </a:r>
            <a:endParaRPr lang="en-US" sz="4000" dirty="0" smtClean="0">
              <a:latin typeface="TH Baijam" pitchFamily="2" charset="-34"/>
              <a:cs typeface="TH Baijam" pitchFamily="2" charset="-34"/>
            </a:endParaRPr>
          </a:p>
          <a:p>
            <a:endParaRPr lang="en-US" sz="4000" dirty="0" smtClean="0">
              <a:latin typeface="TH Baijam" pitchFamily="2" charset="-34"/>
              <a:cs typeface="TH Baijam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295400" y="4572000"/>
            <a:ext cx="6781800" cy="17526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Teachers often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suggest that</a:t>
            </a: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 their students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behave</a:t>
            </a: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 themselves.</a:t>
            </a:r>
            <a:endParaRPr lang="th-TH" sz="36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3200400"/>
            <a:ext cx="9144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dirty="0" smtClean="0">
                <a:latin typeface="TH Baijam" pitchFamily="2" charset="-34"/>
                <a:cs typeface="TH Baijam" pitchFamily="2" charset="-34"/>
              </a:rPr>
              <a:t>อาจารย์มัก</a:t>
            </a:r>
            <a:r>
              <a:rPr lang="th-TH" sz="3600" u="sng" dirty="0" smtClean="0">
                <a:latin typeface="TH Baijam" pitchFamily="2" charset="-34"/>
                <a:cs typeface="TH Baijam" pitchFamily="2" charset="-34"/>
              </a:rPr>
              <a:t>แนะนำให้</a:t>
            </a:r>
            <a:r>
              <a:rPr lang="th-TH" sz="3600" dirty="0" smtClean="0">
                <a:latin typeface="TH Baijam" pitchFamily="2" charset="-34"/>
                <a:cs typeface="TH Baijam" pitchFamily="2" charset="-34"/>
              </a:rPr>
              <a:t>ลูกศิษย์ประพฤติตน</a:t>
            </a:r>
            <a:r>
              <a:rPr lang="th-TH" sz="3600" u="sng" dirty="0" smtClean="0">
                <a:latin typeface="TH Baijam" pitchFamily="2" charset="-34"/>
                <a:cs typeface="TH Baijam" pitchFamily="2" charset="-34"/>
              </a:rPr>
              <a:t>ให้ดี</a:t>
            </a: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 Teachers often suggest their students to behave themselves well.</a:t>
            </a:r>
            <a:endParaRPr lang="th-TH" sz="3200" dirty="0" smtClean="0">
              <a:latin typeface="TH Baijam" pitchFamily="2" charset="-34"/>
              <a:cs typeface="TH Baijam" pitchFamily="2" charset="-34"/>
            </a:endParaRPr>
          </a:p>
          <a:p>
            <a:pPr algn="ctr"/>
            <a:r>
              <a:rPr lang="th-TH" sz="3600" dirty="0" smtClean="0">
                <a:latin typeface="TH Baijam" pitchFamily="2" charset="-34"/>
                <a:cs typeface="TH Baijam" pitchFamily="2" charset="-34"/>
              </a:rPr>
              <a:t> </a:t>
            </a:r>
            <a:endParaRPr lang="th-TH" sz="36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9200" y="12192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dirty="0" smtClean="0">
                <a:latin typeface="TH Baijam" pitchFamily="2" charset="-34"/>
                <a:cs typeface="TH Baijam" pitchFamily="2" charset="-34"/>
              </a:rPr>
              <a:t>ฉันควร</a:t>
            </a:r>
            <a:r>
              <a:rPr lang="th-TH" sz="3600" u="sng" dirty="0" smtClean="0">
                <a:latin typeface="TH Baijam" pitchFamily="2" charset="-34"/>
                <a:cs typeface="TH Baijam" pitchFamily="2" charset="-34"/>
              </a:rPr>
              <a:t>ทำอย่างไร</a:t>
            </a:r>
            <a:r>
              <a:rPr lang="th-TH" sz="3600" dirty="0" smtClean="0">
                <a:latin typeface="TH Baijam" pitchFamily="2" charset="-34"/>
                <a:cs typeface="TH Baijam" pitchFamily="2" charset="-34"/>
              </a:rPr>
              <a:t>ดี</a:t>
            </a:r>
          </a:p>
          <a:p>
            <a:pPr algn="ctr"/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How should I do?</a:t>
            </a:r>
            <a:endParaRPr lang="th-TH" sz="36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800600" y="1295400"/>
            <a:ext cx="3352800" cy="9144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What</a:t>
            </a: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 should I do?</a:t>
            </a:r>
            <a:endParaRPr lang="th-TH" sz="36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52800" y="58674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V.Inf</a:t>
            </a:r>
            <a:endParaRPr lang="th-TH" dirty="0"/>
          </a:p>
        </p:txBody>
      </p:sp>
      <p:sp>
        <p:nvSpPr>
          <p:cNvPr id="23" name="TextBox 22"/>
          <p:cNvSpPr txBox="1"/>
          <p:nvPr/>
        </p:nvSpPr>
        <p:spPr>
          <a:xfrm>
            <a:off x="5943600" y="4572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H Baijam" pitchFamily="2" charset="-34"/>
                <a:cs typeface="TH Baijam" pitchFamily="2" charset="-34"/>
              </a:rPr>
              <a:t> object</a:t>
            </a:r>
            <a:endParaRPr lang="th-TH" sz="2800" dirty="0">
              <a:latin typeface="TH Baijam" pitchFamily="2" charset="-34"/>
              <a:cs typeface="TH Baijam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304800" y="228600"/>
            <a:ext cx="2057400" cy="1905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Rounded Rectangle 11"/>
          <p:cNvSpPr/>
          <p:nvPr/>
        </p:nvSpPr>
        <p:spPr>
          <a:xfrm>
            <a:off x="4876800" y="4267200"/>
            <a:ext cx="3810000" cy="14478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Rounded Rectangle 8"/>
          <p:cNvSpPr/>
          <p:nvPr/>
        </p:nvSpPr>
        <p:spPr>
          <a:xfrm>
            <a:off x="4572000" y="2133600"/>
            <a:ext cx="4343400" cy="14478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76200" y="1044714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 smtClean="0">
                <a:latin typeface="TH Baijam" pitchFamily="2" charset="-34"/>
                <a:cs typeface="TH Baijam" pitchFamily="2" charset="-34"/>
              </a:rPr>
              <a:t>               แปลผิดความหมาย</a:t>
            </a:r>
            <a:endParaRPr lang="en-US" sz="4000" dirty="0" smtClean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362200"/>
            <a:ext cx="3962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Father grew </a:t>
            </a:r>
            <a:r>
              <a:rPr lang="en-US" sz="3200" u="sng" dirty="0" smtClean="0">
                <a:latin typeface="TH Baijam" pitchFamily="2" charset="-34"/>
                <a:cs typeface="TH Baijam" pitchFamily="2" charset="-34"/>
              </a:rPr>
              <a:t>ashamed of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my mother and me.</a:t>
            </a: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 : 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พ่ออายต่อแม่กับผม </a:t>
            </a:r>
            <a:endParaRPr lang="en-US" sz="3200" dirty="0" smtClean="0">
              <a:latin typeface="TH Baijam" pitchFamily="2" charset="-34"/>
              <a:cs typeface="TH Baijam" pitchFamily="2" charset="-34"/>
            </a:endParaRP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Baijam" pitchFamily="2" charset="-34"/>
                <a:cs typeface="TH Baijam" pitchFamily="2" charset="-34"/>
              </a:rPr>
              <a:t> </a:t>
            </a:r>
            <a:endParaRPr lang="th-TH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Baijam" pitchFamily="2" charset="-34"/>
              <a:cs typeface="TH Baijam" pitchFamily="2" charset="-34"/>
            </a:endParaRPr>
          </a:p>
          <a:p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0" y="2286000"/>
            <a:ext cx="419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Corrected:</a:t>
            </a:r>
            <a:br>
              <a:rPr lang="en-US" sz="3200" dirty="0" smtClean="0">
                <a:latin typeface="TH Baijam" pitchFamily="2" charset="-34"/>
                <a:cs typeface="TH Baijam" pitchFamily="2" charset="-34"/>
              </a:rPr>
            </a:b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พ่ออายที่จะให้ใครๆ รู้ว่ามีแม่กับผม </a:t>
            </a:r>
          </a:p>
          <a:p>
            <a:pPr algn="ctr"/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4267200"/>
            <a:ext cx="373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He grasped my hand </a:t>
            </a:r>
            <a:r>
              <a:rPr lang="en-US" sz="3200" u="sng" dirty="0" smtClean="0">
                <a:latin typeface="TH Baijam" pitchFamily="2" charset="-34"/>
                <a:cs typeface="TH Baijam" pitchFamily="2" charset="-34"/>
              </a:rPr>
              <a:t>hurtfully.</a:t>
            </a: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 : 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เขาบีบมือฉันจนเจ็บไปหมด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8200" y="4450140"/>
            <a:ext cx="419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Corrected:</a:t>
            </a:r>
            <a:br>
              <a:rPr lang="en-US" sz="3200" dirty="0" smtClean="0">
                <a:latin typeface="TH Baijam" pitchFamily="2" charset="-34"/>
                <a:cs typeface="TH Baijam" pitchFamily="2" charset="-34"/>
              </a:rPr>
            </a:b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เขาจับมือฉันอย่างปวดร้าวใจ </a:t>
            </a:r>
          </a:p>
          <a:p>
            <a:pPr algn="ctr"/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286000" y="1524000"/>
            <a:ext cx="5867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3400" y="9144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Eng – </a:t>
            </a:r>
            <a:r>
              <a:rPr lang="en-US" sz="3200" b="1" dirty="0" err="1" smtClean="0">
                <a:solidFill>
                  <a:srgbClr val="C00000"/>
                </a:solidFill>
              </a:rPr>
              <a:t>Th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th-TH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92D050"/>
                </a:solidFill>
                <a:cs typeface="TH Baijam" pitchFamily="2" charset="-34"/>
              </a:rPr>
              <a:t>LEXICON PROBLEMS</a:t>
            </a:r>
            <a:br>
              <a:rPr lang="en-US" sz="4800" b="1" dirty="0" smtClean="0">
                <a:solidFill>
                  <a:srgbClr val="92D050"/>
                </a:solidFill>
                <a:cs typeface="TH Baijam" pitchFamily="2" charset="-34"/>
              </a:rPr>
            </a:br>
            <a:r>
              <a:rPr lang="th-TH" sz="3600" dirty="0" smtClean="0">
                <a:cs typeface="TH Baijam" pitchFamily="2" charset="-34"/>
              </a:rPr>
              <a:t>คำศัพท์</a:t>
            </a:r>
            <a:endParaRPr lang="th-TH" sz="4800" dirty="0">
              <a:cs typeface="TH Baijam" pitchFamily="2" charset="-34"/>
            </a:endParaRPr>
          </a:p>
        </p:txBody>
      </p:sp>
      <p:sp>
        <p:nvSpPr>
          <p:cNvPr id="4" name="Double Brace 3"/>
          <p:cNvSpPr/>
          <p:nvPr/>
        </p:nvSpPr>
        <p:spPr>
          <a:xfrm>
            <a:off x="1295400" y="2438400"/>
            <a:ext cx="6705600" cy="1295400"/>
          </a:xfrm>
          <a:prstGeom prst="bracePair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447800" y="4191000"/>
            <a:ext cx="6324600" cy="14478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914400" y="1219200"/>
            <a:ext cx="7924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As man became more civilized, he began to want </a:t>
            </a:r>
            <a:r>
              <a:rPr lang="en-US" sz="3200" u="sng" dirty="0" smtClean="0">
                <a:latin typeface="TH Baijam" pitchFamily="2" charset="-34"/>
                <a:cs typeface="TH Baijam" pitchFamily="2" charset="-34"/>
              </a:rPr>
              <a:t>more comfortable and more lasting clothes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.</a:t>
            </a: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</a:t>
            </a: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 : 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พอมนุษย์เริ่มมีความเจริญขึ้น ก็เริ่มต้องการ</a:t>
            </a:r>
            <a:r>
              <a:rPr lang="th-TH" sz="3200" u="sng" dirty="0" smtClean="0">
                <a:latin typeface="TH Baijam" pitchFamily="2" charset="-34"/>
                <a:cs typeface="TH Baijam" pitchFamily="2" charset="-34"/>
              </a:rPr>
              <a:t>ความสะดวกสบาย และเสื้อผ้าเครื่องนุ่งห่มอย่างไม่มีสิ้นสุด</a:t>
            </a:r>
            <a:endParaRPr lang="th-TH" sz="3200" u="sng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4343400"/>
            <a:ext cx="586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Corrected:</a:t>
            </a:r>
            <a:br>
              <a:rPr lang="en-US" sz="3200" dirty="0" smtClean="0">
                <a:latin typeface="TH Baijam" pitchFamily="2" charset="-34"/>
                <a:cs typeface="TH Baijam" pitchFamily="2" charset="-34"/>
              </a:rPr>
            </a:b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...ก็เริ่มต้องการเสื้อผ้าที่ทนทานและใส่สบายมากขึ้น</a:t>
            </a:r>
          </a:p>
          <a:p>
            <a:pPr algn="ctr"/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90800"/>
            <a:ext cx="8382000" cy="1981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latin typeface="TH Baijam" pitchFamily="2" charset="-34"/>
                <a:cs typeface="TH Baijam" pitchFamily="2" charset="-34"/>
              </a:rPr>
              <a:t>		‘</a:t>
            </a:r>
            <a:r>
              <a:rPr lang="th-TH" dirty="0" smtClean="0">
                <a:latin typeface="TH Baijam" pitchFamily="2" charset="-34"/>
                <a:cs typeface="TH Baijam" pitchFamily="2" charset="-34"/>
              </a:rPr>
              <a:t>จนกระทั่งสองวันล่วงไปแล้ว </a:t>
            </a:r>
            <a:r>
              <a:rPr lang="th-TH" u="sng" dirty="0" smtClean="0">
                <a:latin typeface="TH Baijam" pitchFamily="2" charset="-34"/>
                <a:cs typeface="TH Baijam" pitchFamily="2" charset="-34"/>
              </a:rPr>
              <a:t>นับตั้งแต่</a:t>
            </a:r>
            <a:r>
              <a:rPr lang="th-TH" dirty="0" smtClean="0">
                <a:latin typeface="TH Baijam" pitchFamily="2" charset="-34"/>
                <a:cs typeface="TH Baijam" pitchFamily="2" charset="-34"/>
              </a:rPr>
              <a:t>ข้าพเจ้าได้นำภาพนั้นมาแขวนไว้ในห้องทำงาน ปรีดิ์จึงได้สังเกตุเห็น</a:t>
            </a:r>
            <a:r>
              <a:rPr lang="en-US" dirty="0" smtClean="0">
                <a:latin typeface="TH Baijam" pitchFamily="2" charset="-34"/>
                <a:cs typeface="TH Baijam" pitchFamily="2" charset="-34"/>
              </a:rPr>
              <a:t>’  </a:t>
            </a:r>
            <a:r>
              <a:rPr lang="en-US" sz="2400" dirty="0" smtClean="0">
                <a:latin typeface="TH Baijam" pitchFamily="2" charset="-34"/>
                <a:cs typeface="TH Baijam" pitchFamily="2" charset="-34"/>
              </a:rPr>
              <a:t>- </a:t>
            </a:r>
            <a:r>
              <a:rPr lang="th-TH" sz="2400" dirty="0" smtClean="0">
                <a:latin typeface="TH Baijam" pitchFamily="2" charset="-34"/>
                <a:cs typeface="TH Baijam" pitchFamily="2" charset="-34"/>
              </a:rPr>
              <a:t>ข้างหลังภาพ </a:t>
            </a:r>
            <a:endParaRPr lang="th-TH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4" name="Oval 3"/>
          <p:cNvSpPr/>
          <p:nvPr/>
        </p:nvSpPr>
        <p:spPr>
          <a:xfrm>
            <a:off x="381000" y="381000"/>
            <a:ext cx="19050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6" name="Straight Connector 5"/>
          <p:cNvCxnSpPr/>
          <p:nvPr/>
        </p:nvCxnSpPr>
        <p:spPr>
          <a:xfrm>
            <a:off x="2133600" y="1524000"/>
            <a:ext cx="647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" y="9906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Th</a:t>
            </a:r>
            <a:r>
              <a:rPr lang="en-US" sz="3200" b="1" dirty="0" smtClean="0">
                <a:solidFill>
                  <a:srgbClr val="C00000"/>
                </a:solidFill>
              </a:rPr>
              <a:t> – Eng  </a:t>
            </a:r>
            <a:endParaRPr lang="th-TH" sz="32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1066800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 smtClean="0">
                <a:latin typeface="TH Baijam" pitchFamily="2" charset="-34"/>
                <a:cs typeface="TH Baijam" pitchFamily="2" charset="-34"/>
              </a:rPr>
              <a:t>          ต้องปรับโครงสร้างประโยค </a:t>
            </a:r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+ </a:t>
            </a:r>
            <a:r>
              <a:rPr lang="th-TH" sz="4000" dirty="0" smtClean="0">
                <a:latin typeface="TH Baijam" pitchFamily="2" charset="-34"/>
                <a:cs typeface="TH Baijam" pitchFamily="2" charset="-34"/>
              </a:rPr>
              <a:t>ประเภทคำ</a:t>
            </a:r>
            <a:endParaRPr lang="en-US" sz="4000" dirty="0" smtClean="0">
              <a:latin typeface="TH Baijam" pitchFamily="2" charset="-34"/>
              <a:cs typeface="TH Baijam" pitchFamily="2" charset="-34"/>
            </a:endParaRPr>
          </a:p>
          <a:p>
            <a:pPr algn="ctr"/>
            <a:endParaRPr lang="en-US" sz="4000" dirty="0" smtClean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3400" y="4038600"/>
            <a:ext cx="8153400" cy="14478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	‘</a:t>
            </a:r>
            <a:r>
              <a:rPr lang="en-US" sz="3200" u="sng" dirty="0" smtClean="0">
                <a:latin typeface="TH Baijam" pitchFamily="2" charset="-34"/>
                <a:cs typeface="TH Baijam" pitchFamily="2" charset="-34"/>
              </a:rPr>
              <a:t>It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was not until two days </a:t>
            </a:r>
            <a:r>
              <a:rPr lang="en-US" sz="3200" u="sng" dirty="0" smtClean="0">
                <a:latin typeface="TH Baijam" pitchFamily="2" charset="-34"/>
                <a:cs typeface="TH Baijam" pitchFamily="2" charset="-34"/>
              </a:rPr>
              <a:t>after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I had hung the picture up in my study that </a:t>
            </a:r>
            <a:r>
              <a:rPr lang="en-US" sz="3200" dirty="0" err="1" smtClean="0">
                <a:latin typeface="TH Baijam" pitchFamily="2" charset="-34"/>
                <a:cs typeface="TH Baijam" pitchFamily="2" charset="-34"/>
              </a:rPr>
              <a:t>Pari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noticed it.</a:t>
            </a:r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’</a:t>
            </a:r>
            <a:endParaRPr lang="th-TH" sz="4000" dirty="0" smtClean="0">
              <a:latin typeface="TH Baijam" pitchFamily="2" charset="-34"/>
              <a:cs typeface="TH Baijam" pitchFamily="2" charset="-34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14600"/>
            <a:ext cx="4800600" cy="1981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latin typeface="TH Baijam" pitchFamily="2" charset="-34"/>
                <a:cs typeface="TH Baijam" pitchFamily="2" charset="-34"/>
              </a:rPr>
              <a:t>	‘</a:t>
            </a:r>
            <a:r>
              <a:rPr lang="en-US" u="sng" dirty="0" smtClean="0">
                <a:latin typeface="TH Baijam" pitchFamily="2" charset="-34"/>
                <a:cs typeface="TH Baijam" pitchFamily="2" charset="-34"/>
              </a:rPr>
              <a:t>On his arrival</a:t>
            </a:r>
            <a:r>
              <a:rPr lang="en-US" dirty="0" smtClean="0">
                <a:latin typeface="TH Baijam" pitchFamily="2" charset="-34"/>
                <a:cs typeface="TH Baijam" pitchFamily="2" charset="-34"/>
              </a:rPr>
              <a:t>, James found </a:t>
            </a:r>
            <a:br>
              <a:rPr lang="en-US" dirty="0" smtClean="0">
                <a:latin typeface="TH Baijam" pitchFamily="2" charset="-34"/>
                <a:cs typeface="TH Baijam" pitchFamily="2" charset="-34"/>
              </a:rPr>
            </a:br>
            <a:r>
              <a:rPr lang="en-US" dirty="0" smtClean="0">
                <a:latin typeface="TH Baijam" pitchFamily="2" charset="-34"/>
                <a:cs typeface="TH Baijam" pitchFamily="2" charset="-34"/>
              </a:rPr>
              <a:t>out that the gang did not wait</a:t>
            </a:r>
            <a:br>
              <a:rPr lang="en-US" dirty="0" smtClean="0">
                <a:latin typeface="TH Baijam" pitchFamily="2" charset="-34"/>
                <a:cs typeface="TH Baijam" pitchFamily="2" charset="-34"/>
              </a:rPr>
            </a:br>
            <a:r>
              <a:rPr lang="en-US" dirty="0" smtClean="0">
                <a:latin typeface="TH Baijam" pitchFamily="2" charset="-34"/>
                <a:cs typeface="TH Baijam" pitchFamily="2" charset="-34"/>
              </a:rPr>
              <a:t>for him.’</a:t>
            </a:r>
            <a:endParaRPr lang="th-TH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4" name="Oval 3"/>
          <p:cNvSpPr/>
          <p:nvPr/>
        </p:nvSpPr>
        <p:spPr>
          <a:xfrm>
            <a:off x="381000" y="381000"/>
            <a:ext cx="19050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6" name="Straight Connector 5"/>
          <p:cNvCxnSpPr/>
          <p:nvPr/>
        </p:nvCxnSpPr>
        <p:spPr>
          <a:xfrm>
            <a:off x="2133600" y="1524000"/>
            <a:ext cx="647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400" y="101542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Eng – </a:t>
            </a:r>
            <a:r>
              <a:rPr lang="en-US" sz="3200" b="1" dirty="0" err="1" smtClean="0">
                <a:solidFill>
                  <a:srgbClr val="C00000"/>
                </a:solidFill>
              </a:rPr>
              <a:t>Th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th-TH" sz="3200" b="1" dirty="0">
              <a:solidFill>
                <a:srgbClr val="C0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724400" y="2590800"/>
            <a:ext cx="3962400" cy="12954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‘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พอมาถึง เจมส์ก็พบว่าพรรคพวกไม่ได้คอยเขาหรอก </a:t>
            </a:r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’</a:t>
            </a:r>
            <a:endParaRPr lang="th-TH" sz="4000" dirty="0" smtClean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1066800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 smtClean="0">
                <a:latin typeface="TH Baijam" pitchFamily="2" charset="-34"/>
                <a:cs typeface="TH Baijam" pitchFamily="2" charset="-34"/>
              </a:rPr>
              <a:t>          ต้องปรับโครงสร้างประโยค </a:t>
            </a:r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+ </a:t>
            </a:r>
            <a:r>
              <a:rPr lang="th-TH" sz="4000" dirty="0" smtClean="0">
                <a:latin typeface="TH Baijam" pitchFamily="2" charset="-34"/>
                <a:cs typeface="TH Baijam" pitchFamily="2" charset="-34"/>
              </a:rPr>
              <a:t>ประเภทคำ</a:t>
            </a:r>
            <a:endParaRPr lang="en-US" sz="4000" dirty="0" smtClean="0">
              <a:latin typeface="TH Baijam" pitchFamily="2" charset="-34"/>
              <a:cs typeface="TH Baijam" pitchFamily="2" charset="-34"/>
            </a:endParaRPr>
          </a:p>
          <a:p>
            <a:pPr algn="ctr"/>
            <a:endParaRPr lang="en-US" sz="4000" dirty="0" smtClean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04800" y="4800600"/>
            <a:ext cx="4800600" cy="83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Baijam" pitchFamily="2" charset="-34"/>
                <a:ea typeface="+mn-ea"/>
                <a:cs typeface="TH Baijam" pitchFamily="2" charset="-34"/>
              </a:rPr>
              <a:t>	‘We saw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Baijam" pitchFamily="2" charset="-34"/>
                <a:ea typeface="+mn-ea"/>
                <a:cs typeface="TH Baijam" pitchFamily="2" charset="-34"/>
              </a:rPr>
              <a:t>nobody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Baijam" pitchFamily="2" charset="-34"/>
                <a:ea typeface="+mn-ea"/>
                <a:cs typeface="TH Baijam" pitchFamily="2" charset="-34"/>
              </a:rPr>
              <a:t> in the room.’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Baijam" pitchFamily="2" charset="-34"/>
              <a:ea typeface="+mn-ea"/>
              <a:cs typeface="TH Baijam" pitchFamily="2" charset="-34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953000" y="4495800"/>
            <a:ext cx="3581400" cy="12954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‘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เราไม่พบใครในห้องนั้นเลย</a:t>
            </a:r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’</a:t>
            </a:r>
            <a:endParaRPr lang="th-TH" sz="4000" dirty="0" smtClean="0">
              <a:latin typeface="TH Baijam" pitchFamily="2" charset="-34"/>
              <a:cs typeface="TH Baijam" pitchFamily="2" charset="-3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895600" y="1828800"/>
            <a:ext cx="6019800" cy="944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Baijam" pitchFamily="2" charset="-34"/>
                <a:ea typeface="+mn-ea"/>
                <a:cs typeface="TH Baijam" pitchFamily="2" charset="-34"/>
              </a:rPr>
              <a:t>‘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Baijam" pitchFamily="2" charset="-34"/>
                <a:ea typeface="+mn-ea"/>
                <a:cs typeface="TH Baijam" pitchFamily="2" charset="-34"/>
              </a:rPr>
              <a:t>…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Baijam" pitchFamily="2" charset="-34"/>
                <a:ea typeface="+mn-ea"/>
                <a:cs typeface="TH Baijam" pitchFamily="2" charset="-34"/>
              </a:rPr>
              <a:t>but for some reason, </a:t>
            </a:r>
            <a:r>
              <a:rPr kumimoji="0" lang="en-US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Baijam" pitchFamily="2" charset="-34"/>
                <a:ea typeface="+mn-ea"/>
                <a:cs typeface="TH Baijam" pitchFamily="2" charset="-34"/>
              </a:rPr>
              <a:t>she instinctively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Baijam" pitchFamily="2" charset="-34"/>
                <a:ea typeface="+mn-ea"/>
                <a:cs typeface="TH Baijam" pitchFamily="2" charset="-34"/>
              </a:rPr>
              <a:t>walked past that shelf.’ </a:t>
            </a:r>
            <a:endParaRPr kumimoji="0" lang="th-TH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Baijam" pitchFamily="2" charset="-34"/>
              <a:ea typeface="+mn-ea"/>
              <a:cs typeface="TH Baijam" pitchFamily="2" charset="-34"/>
            </a:endParaRPr>
          </a:p>
        </p:txBody>
      </p:sp>
      <p:pic>
        <p:nvPicPr>
          <p:cNvPr id="5" name="Picture 4" descr="722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600200"/>
            <a:ext cx="2270208" cy="350520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971800" y="3352800"/>
            <a:ext cx="5638800" cy="16002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‘</a:t>
            </a:r>
            <a:r>
              <a:rPr lang="en-US" sz="2400" dirty="0" smtClean="0">
                <a:latin typeface="TH Baijam" pitchFamily="2" charset="-34"/>
                <a:cs typeface="TH Baijam" pitchFamily="2" charset="-34"/>
              </a:rPr>
              <a:t>…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แต่ด้วยเหตุผลบางประการ </a:t>
            </a:r>
            <a:r>
              <a:rPr lang="th-TH" sz="3200" u="sng" dirty="0" smtClean="0">
                <a:latin typeface="TH Baijam" pitchFamily="2" charset="-34"/>
                <a:cs typeface="TH Baijam" pitchFamily="2" charset="-34"/>
              </a:rPr>
              <a:t>สัญชาตญานทำให้นาง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เดินผ่านชั้นหนังสือดังกล่าวไปเสีย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’</a:t>
            </a:r>
            <a:endParaRPr lang="th-TH" sz="3200" dirty="0" smtClean="0">
              <a:latin typeface="TH Baijam" pitchFamily="2" charset="-34"/>
              <a:cs typeface="TH Baijam" pitchFamily="2" charset="-34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198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H Baijam" pitchFamily="2" charset="-34"/>
                <a:cs typeface="TH Baijam" pitchFamily="2" charset="-34"/>
              </a:rPr>
              <a:t>		‘</a:t>
            </a:r>
            <a:r>
              <a:rPr lang="en-US" u="sng" dirty="0" smtClean="0">
                <a:latin typeface="TH Baijam" pitchFamily="2" charset="-34"/>
                <a:cs typeface="TH Baijam" pitchFamily="2" charset="-34"/>
              </a:rPr>
              <a:t>It was pleasant</a:t>
            </a:r>
            <a:r>
              <a:rPr lang="en-US" dirty="0" smtClean="0">
                <a:latin typeface="TH Baijam" pitchFamily="2" charset="-34"/>
                <a:cs typeface="TH Baijam" pitchFamily="2" charset="-34"/>
              </a:rPr>
              <a:t> to take a hot drink up and </a:t>
            </a:r>
            <a:r>
              <a:rPr lang="en-US" u="sng" dirty="0" smtClean="0">
                <a:latin typeface="TH Baijam" pitchFamily="2" charset="-34"/>
                <a:cs typeface="TH Baijam" pitchFamily="2" charset="-34"/>
              </a:rPr>
              <a:t>have it beside</a:t>
            </a:r>
            <a:r>
              <a:rPr lang="en-US" dirty="0" smtClean="0">
                <a:latin typeface="TH Baijam" pitchFamily="2" charset="-34"/>
                <a:cs typeface="TH Baijam" pitchFamily="2" charset="-34"/>
              </a:rPr>
              <a:t> her as she set in her silent room reading in the empty house in the afternoons.’ </a:t>
            </a:r>
            <a:endParaRPr lang="th-TH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90600" y="3124200"/>
            <a:ext cx="7239000" cy="20574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‘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...แสนสุขที่ได้ถือถ้วยเครื่องดื่มร้อนขึ้นไปบนห้อง วางลงข้างตัว แล้วนั่งภายในห้องอันเงียบสงัด อ่านหนังสือ ในบ้านไร้ผู้คนยามบ่าย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’</a:t>
            </a:r>
            <a:endParaRPr lang="th-TH" sz="3200" dirty="0" smtClean="0">
              <a:latin typeface="TH Baijam" pitchFamily="2" charset="-34"/>
              <a:cs typeface="TH Baijam" pitchFamily="2" charset="-34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981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H Baijam" pitchFamily="2" charset="-34"/>
                <a:cs typeface="TH Baijam" pitchFamily="2" charset="-34"/>
              </a:rPr>
              <a:t>		He once wrote to Emile Bernard, “I have sworn to die painting”; and he carried out his vow, for he was found after a torrential </a:t>
            </a:r>
            <a:r>
              <a:rPr lang="en-US" dirty="0" err="1" smtClean="0">
                <a:latin typeface="TH Baijam" pitchFamily="2" charset="-34"/>
                <a:cs typeface="TH Baijam" pitchFamily="2" charset="-34"/>
              </a:rPr>
              <a:t>dawnpour</a:t>
            </a:r>
            <a:r>
              <a:rPr lang="en-US" dirty="0" smtClean="0">
                <a:latin typeface="TH Baijam" pitchFamily="2" charset="-34"/>
                <a:cs typeface="TH Baijam" pitchFamily="2" charset="-34"/>
              </a:rPr>
              <a:t> of rain, unconscious beside his easel.</a:t>
            </a:r>
          </a:p>
          <a:p>
            <a:pPr algn="r">
              <a:buNone/>
            </a:pPr>
            <a:r>
              <a:rPr lang="en-US" dirty="0" smtClean="0">
                <a:latin typeface="TH Baijam" pitchFamily="2" charset="-34"/>
                <a:cs typeface="TH Baijam" pitchFamily="2" charset="-34"/>
              </a:rPr>
              <a:t>- Intellectuals (Paul Cezanne)</a:t>
            </a:r>
          </a:p>
          <a:p>
            <a:pPr>
              <a:buNone/>
            </a:pPr>
            <a:endParaRPr lang="th-TH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43000" y="3657600"/>
            <a:ext cx="6858000" cy="22860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ครั้งหนึ่งเขาเขียนถึงเอมิล เบอร์นาร์ด ว่า “ผม ขอปฏิญานว่าจะเขียนภาพไปจนตาย” และเขาก็ทำตามคำปฏิญานนั้น </a:t>
            </a:r>
            <a:r>
              <a:rPr lang="th-TH" sz="3200" u="sng" dirty="0" smtClean="0">
                <a:latin typeface="TH Baijam" pitchFamily="2" charset="-34"/>
                <a:cs typeface="TH Baijam" pitchFamily="2" charset="-34"/>
              </a:rPr>
              <a:t>มีผู้พบเขานอนสลบไสล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ข้างๆ ขาตั้งวาดภาพของเขา กลางสายฝนที่กระหน่ำลงมา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92D050"/>
                </a:solidFill>
                <a:cs typeface="TH Baijam" pitchFamily="2" charset="-34"/>
              </a:rPr>
              <a:t>Rhetorical differences</a:t>
            </a:r>
            <a:br>
              <a:rPr lang="en-US" sz="4800" b="1" dirty="0" smtClean="0">
                <a:solidFill>
                  <a:srgbClr val="92D050"/>
                </a:solidFill>
                <a:cs typeface="TH Baijam" pitchFamily="2" charset="-34"/>
              </a:rPr>
            </a:br>
            <a:r>
              <a:rPr lang="th-TH" sz="3600" dirty="0" smtClean="0">
                <a:cs typeface="TH Baijam" pitchFamily="2" charset="-34"/>
              </a:rPr>
              <a:t>สำนวนโวหาร</a:t>
            </a:r>
            <a:endParaRPr lang="th-TH" sz="4800" dirty="0">
              <a:cs typeface="TH Baijam" pitchFamily="2" charset="-34"/>
            </a:endParaRPr>
          </a:p>
        </p:txBody>
      </p:sp>
      <p:sp>
        <p:nvSpPr>
          <p:cNvPr id="4" name="Double Brace 3"/>
          <p:cNvSpPr/>
          <p:nvPr/>
        </p:nvSpPr>
        <p:spPr>
          <a:xfrm>
            <a:off x="1295400" y="2438400"/>
            <a:ext cx="6705600" cy="1295400"/>
          </a:xfrm>
          <a:prstGeom prst="bracePair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1676400" y="3429000"/>
            <a:ext cx="5486400" cy="21336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Oval 3"/>
          <p:cNvSpPr/>
          <p:nvPr/>
        </p:nvSpPr>
        <p:spPr>
          <a:xfrm>
            <a:off x="3276600" y="838200"/>
            <a:ext cx="2209800" cy="2209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990600"/>
            <a:ext cx="205740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H Baijam" pitchFamily="2" charset="-34"/>
                <a:cs typeface="TH Baijam" pitchFamily="2" charset="-34"/>
              </a:rPr>
              <a:t>Rhetorical</a:t>
            </a:r>
            <a:br>
              <a:rPr lang="en-US" b="1" dirty="0" smtClean="0">
                <a:solidFill>
                  <a:srgbClr val="C00000"/>
                </a:solidFill>
                <a:latin typeface="TH Baijam" pitchFamily="2" charset="-34"/>
                <a:cs typeface="TH Baijam" pitchFamily="2" charset="-34"/>
              </a:rPr>
            </a:br>
            <a:r>
              <a:rPr lang="en-US" b="1" dirty="0" smtClean="0">
                <a:solidFill>
                  <a:srgbClr val="C00000"/>
                </a:solidFill>
                <a:latin typeface="TH Baijam" pitchFamily="2" charset="-34"/>
                <a:cs typeface="TH Baijam" pitchFamily="2" charset="-34"/>
              </a:rPr>
              <a:t>devices</a:t>
            </a:r>
            <a:endParaRPr lang="th-TH" b="1" dirty="0">
              <a:solidFill>
                <a:srgbClr val="C00000"/>
              </a:solidFill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2200" y="37338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convey meaning /to persuade / to evoke an emotion on the part of the reader or audience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305800" cy="5364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9144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 Pun</a:t>
            </a:r>
            <a:endParaRPr lang="th-TH" sz="4000" dirty="0">
              <a:latin typeface="TH Baijam" pitchFamily="2" charset="-34"/>
              <a:cs typeface="TH Baijam" pitchFamily="2" charset="-34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1447800"/>
            <a:ext cx="7696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" y="1981200"/>
            <a:ext cx="78486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     “It’s </a:t>
            </a:r>
            <a:r>
              <a:rPr lang="en-US" sz="3200" u="sng" dirty="0" smtClean="0">
                <a:latin typeface="TH Baijam" pitchFamily="2" charset="-34"/>
                <a:cs typeface="TH Baijam" pitchFamily="2" charset="-34"/>
              </a:rPr>
              <a:t>raining cats and dogs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tonight. Two </a:t>
            </a:r>
            <a:r>
              <a:rPr lang="en-US" sz="3200" u="sng" dirty="0" smtClean="0">
                <a:latin typeface="TH Baijam" pitchFamily="2" charset="-34"/>
                <a:cs typeface="TH Baijam" pitchFamily="2" charset="-34"/>
              </a:rPr>
              <a:t>puppies and </a:t>
            </a:r>
            <a:br>
              <a:rPr lang="en-US" sz="3200" u="sng" dirty="0" smtClean="0">
                <a:latin typeface="TH Baijam" pitchFamily="2" charset="-34"/>
                <a:cs typeface="TH Baijam" pitchFamily="2" charset="-34"/>
              </a:rPr>
            </a:br>
            <a:r>
              <a:rPr lang="en-US" sz="3200" u="sng" dirty="0" smtClean="0">
                <a:latin typeface="TH Baijam" pitchFamily="2" charset="-34"/>
                <a:cs typeface="TH Baijam" pitchFamily="2" charset="-34"/>
              </a:rPr>
              <a:t>a kitten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have just landed on the window-sill.”</a:t>
            </a:r>
            <a:br>
              <a:rPr lang="en-US" sz="3200" dirty="0" smtClean="0">
                <a:latin typeface="TH Baijam" pitchFamily="2" charset="-34"/>
                <a:cs typeface="TH Baijam" pitchFamily="2" charset="-34"/>
              </a:rPr>
            </a:b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				- Daddy-Long-Legs</a:t>
            </a:r>
          </a:p>
          <a:p>
            <a:endParaRPr lang="en-US" dirty="0" smtClean="0">
              <a:latin typeface="TH Baijam" pitchFamily="2" charset="-34"/>
              <a:cs typeface="TH Baijam" pitchFamily="2" charset="-34"/>
            </a:endParaRP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: 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ฝนตกลงมาเป็นหมาเป็นแมวเลยค่ะคืนนี้ เพิ่งมีลูกหมาสองตัวกับลูกแมวอีกตัวนึงตกมาที่หน้าต่างเลยล่ะค่ะ </a:t>
            </a:r>
            <a:endParaRPr lang="en-US" sz="3200" dirty="0" smtClean="0">
              <a:latin typeface="TH Baijam" pitchFamily="2" charset="-34"/>
              <a:cs typeface="TH Baijam" pitchFamily="2" charset="-34"/>
            </a:endParaRPr>
          </a:p>
          <a:p>
            <a:endParaRPr lang="en-US" sz="3200" dirty="0" smtClean="0">
              <a:latin typeface="TH Baijam" pitchFamily="2" charset="-34"/>
              <a:cs typeface="TH Baijam" pitchFamily="2" charset="-34"/>
            </a:endParaRP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28600" y="228600"/>
            <a:ext cx="19050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457200" y="914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Eng – </a:t>
            </a:r>
            <a:r>
              <a:rPr lang="en-US" sz="2800" b="1" dirty="0" err="1" smtClean="0">
                <a:solidFill>
                  <a:srgbClr val="C00000"/>
                </a:solidFill>
              </a:rPr>
              <a:t>Th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endParaRPr lang="th-TH" sz="2800" b="1" dirty="0">
              <a:solidFill>
                <a:srgbClr val="C00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38200" y="4876800"/>
            <a:ext cx="7620000" cy="12954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     ‘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ฝนกำลังตกหนักเชียวค่ะ สายฝนสาดลอดเข้ามาทางกรอบหน้าต่างเดี๋ยวนี้เองค่ะ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’</a:t>
            </a:r>
            <a:endParaRPr lang="th-TH" sz="3200" dirty="0" smtClean="0">
              <a:latin typeface="TH Baijam" pitchFamily="2" charset="-34"/>
              <a:cs typeface="TH Baijam" pitchFamily="2" charset="-34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1600200"/>
            <a:ext cx="3429000" cy="3581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	 ‘ I’m blue.’</a:t>
            </a:r>
          </a:p>
          <a:p>
            <a:pPr>
              <a:buNone/>
            </a:pP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	 ‘Not anymore.’</a:t>
            </a:r>
          </a:p>
          <a:p>
            <a:pPr>
              <a:buNone/>
            </a:pP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  	 </a:t>
            </a:r>
          </a:p>
          <a:p>
            <a:pPr>
              <a:buNone/>
            </a:pP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   : ‘</a:t>
            </a:r>
            <a:r>
              <a:rPr lang="th-TH" sz="3600" dirty="0" smtClean="0">
                <a:latin typeface="TH Baijam" pitchFamily="2" charset="-34"/>
                <a:cs typeface="TH Baijam" pitchFamily="2" charset="-34"/>
              </a:rPr>
              <a:t>เศร้าจังเลย</a:t>
            </a: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’</a:t>
            </a:r>
            <a:endParaRPr lang="th-TH" sz="3600" dirty="0" smtClean="0">
              <a:latin typeface="TH Baijam" pitchFamily="2" charset="-34"/>
              <a:cs typeface="TH Baijam" pitchFamily="2" charset="-34"/>
            </a:endParaRPr>
          </a:p>
          <a:p>
            <a:pPr>
              <a:buNone/>
            </a:pPr>
            <a:r>
              <a:rPr lang="th-TH" sz="3600" dirty="0" smtClean="0">
                <a:latin typeface="TH Baijam" pitchFamily="2" charset="-34"/>
                <a:cs typeface="TH Baijam" pitchFamily="2" charset="-34"/>
              </a:rPr>
              <a:t>	  </a:t>
            </a: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‘</a:t>
            </a:r>
            <a:r>
              <a:rPr lang="th-TH" sz="3600" dirty="0" smtClean="0">
                <a:latin typeface="TH Baijam" pitchFamily="2" charset="-34"/>
                <a:cs typeface="TH Baijam" pitchFamily="2" charset="-34"/>
              </a:rPr>
              <a:t>ไม่หรอก หายละน้า</a:t>
            </a: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’</a:t>
            </a:r>
            <a:r>
              <a:rPr lang="th-TH" sz="3600" dirty="0" smtClean="0">
                <a:latin typeface="TH Baijam" pitchFamily="2" charset="-34"/>
                <a:cs typeface="TH Baijam" pitchFamily="2" charset="-34"/>
              </a:rPr>
              <a:t> </a:t>
            </a:r>
            <a:endParaRPr lang="th-TH" sz="3600" dirty="0">
              <a:latin typeface="TH Baijam" pitchFamily="2" charset="-34"/>
              <a:cs typeface="TH Baijam" pitchFamily="2" charset="-34"/>
            </a:endParaRPr>
          </a:p>
        </p:txBody>
      </p:sp>
      <p:pic>
        <p:nvPicPr>
          <p:cNvPr id="5" name="Picture 4" descr="TB2CRpTgXXXXXa9XXXXXXXXXXXX_!!866276081.jpg"/>
          <p:cNvPicPr>
            <a:picLocks noChangeAspect="1"/>
          </p:cNvPicPr>
          <p:nvPr/>
        </p:nvPicPr>
        <p:blipFill>
          <a:blip r:embed="rId2"/>
          <a:srcRect l="7662" t="13333" r="8057" b="14444"/>
          <a:stretch>
            <a:fillRect/>
          </a:stretch>
        </p:blipFill>
        <p:spPr>
          <a:xfrm>
            <a:off x="762000" y="609600"/>
            <a:ext cx="4900246" cy="5791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609600" y="3048000"/>
            <a:ext cx="8001000" cy="30480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Oval 3"/>
          <p:cNvSpPr/>
          <p:nvPr/>
        </p:nvSpPr>
        <p:spPr>
          <a:xfrm>
            <a:off x="3352800" y="609600"/>
            <a:ext cx="2209800" cy="2209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205740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H Baijam" pitchFamily="2" charset="-34"/>
                <a:cs typeface="TH Baijam" pitchFamily="2" charset="-34"/>
              </a:rPr>
              <a:t>Lexicon</a:t>
            </a:r>
            <a:endParaRPr lang="th-TH" b="1" dirty="0">
              <a:solidFill>
                <a:srgbClr val="C00000"/>
              </a:solidFill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3352800"/>
            <a:ext cx="769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   A lexicon is the knowledge that a native speaker has about a language. This includes information about the form and meanings of words and phrases the vocabulary of a language, an individual speaker or group of speakers, or a subject.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762000" y="5105400"/>
            <a:ext cx="7772400" cy="7620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   ‘Love, </a:t>
            </a:r>
            <a:r>
              <a:rPr lang="en-US" sz="3200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like the flow of water, </a:t>
            </a:r>
            <a:r>
              <a:rPr lang="en-US" sz="3200" i="1" dirty="0" smtClean="0">
                <a:latin typeface="TH Baijam" pitchFamily="2" charset="-34"/>
                <a:cs typeface="TH Baijam" pitchFamily="2" charset="-34"/>
              </a:rPr>
              <a:t>comes but never to stay.’</a:t>
            </a:r>
            <a:endParaRPr lang="th-TH" sz="3200" dirty="0" smtClean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1"/>
            <a:ext cx="8305800" cy="3505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8382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 Metaphor/ similes </a:t>
            </a:r>
            <a:endParaRPr lang="th-TH" sz="4000" dirty="0">
              <a:latin typeface="TH Baijam" pitchFamily="2" charset="-34"/>
              <a:cs typeface="TH Baijam" pitchFamily="2" charset="-34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1370012"/>
            <a:ext cx="7696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" y="2209800"/>
            <a:ext cx="7696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H Baijam" pitchFamily="2" charset="-34"/>
                <a:cs typeface="TH Baijam" pitchFamily="2" charset="-34"/>
              </a:rPr>
              <a:t>	</a:t>
            </a: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	</a:t>
            </a:r>
            <a:endParaRPr lang="en-US" sz="3200" dirty="0" smtClean="0">
              <a:latin typeface="TH Baijam" pitchFamily="2" charset="-34"/>
              <a:cs typeface="TH Baijam" pitchFamily="2" charset="-34"/>
            </a:endParaRPr>
          </a:p>
          <a:p>
            <a:endParaRPr lang="en-US" sz="3200" dirty="0" smtClean="0">
              <a:latin typeface="TH Baijam" pitchFamily="2" charset="-34"/>
              <a:cs typeface="TH Baijam" pitchFamily="2" charset="-34"/>
            </a:endParaRP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28600" y="228600"/>
            <a:ext cx="19050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457200" y="914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Th</a:t>
            </a:r>
            <a:r>
              <a:rPr lang="en-US" sz="2800" b="1" dirty="0" smtClean="0">
                <a:solidFill>
                  <a:srgbClr val="C00000"/>
                </a:solidFill>
              </a:rPr>
              <a:t> – Eng </a:t>
            </a:r>
            <a:endParaRPr lang="th-TH" sz="28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2209800"/>
            <a:ext cx="64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   ‘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เราต้องหาทางกำจัด</a:t>
            </a:r>
            <a:r>
              <a:rPr lang="th-TH" sz="3200" u="sng" dirty="0" smtClean="0">
                <a:latin typeface="TH Baijam" pitchFamily="2" charset="-34"/>
                <a:cs typeface="TH Baijam" pitchFamily="2" charset="-34"/>
              </a:rPr>
              <a:t>กาฝาก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ของหมู่บ้านให้หมดไป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’</a:t>
            </a: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</a:t>
            </a: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4958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  ‘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ความรักเปรียบเหมือนสายน้ำไหล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’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981200" y="2819400"/>
            <a:ext cx="5257800" cy="12954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   ‘We will have to think of ways to rid the village of </a:t>
            </a:r>
            <a:r>
              <a:rPr lang="en-US" sz="3200" i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those parasites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.’ </a:t>
            </a:r>
            <a:endParaRPr lang="th-TH" sz="3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305800" cy="5364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892314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 Metaphor/ similes </a:t>
            </a:r>
            <a:endParaRPr lang="th-TH" sz="4000" dirty="0">
              <a:latin typeface="TH Baijam" pitchFamily="2" charset="-34"/>
              <a:cs typeface="TH Baijam" pitchFamily="2" charset="-34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1370012"/>
            <a:ext cx="7696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" y="2209800"/>
            <a:ext cx="7696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H Baijam" pitchFamily="2" charset="-34"/>
                <a:cs typeface="TH Baijam" pitchFamily="2" charset="-34"/>
              </a:rPr>
              <a:t>	</a:t>
            </a: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	</a:t>
            </a:r>
            <a:endParaRPr lang="en-US" sz="3200" dirty="0" smtClean="0">
              <a:latin typeface="TH Baijam" pitchFamily="2" charset="-34"/>
              <a:cs typeface="TH Baijam" pitchFamily="2" charset="-34"/>
            </a:endParaRPr>
          </a:p>
          <a:p>
            <a:endParaRPr lang="en-US" sz="3200" dirty="0" smtClean="0">
              <a:latin typeface="TH Baijam" pitchFamily="2" charset="-34"/>
              <a:cs typeface="TH Baijam" pitchFamily="2" charset="-34"/>
            </a:endParaRP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28600" y="228600"/>
            <a:ext cx="19050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457200" y="914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Eng – </a:t>
            </a:r>
            <a:r>
              <a:rPr lang="en-US" sz="2800" b="1" dirty="0" err="1" smtClean="0">
                <a:solidFill>
                  <a:srgbClr val="C00000"/>
                </a:solidFill>
              </a:rPr>
              <a:t>Th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endParaRPr lang="th-TH" sz="28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209800"/>
            <a:ext cx="777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     ‘ Words are like leaves : and where they most bound</a:t>
            </a: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     Much fruit of sense beneath is rarely found.’ </a:t>
            </a: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				      - Alexander Pope</a:t>
            </a: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14600" y="3962400"/>
            <a:ext cx="3886200" cy="22860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‘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คำพูดเปรียบได้ดุจใบพฤกษา</a:t>
            </a:r>
          </a:p>
          <a:p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ที่ใดมีดกหนาแน่น </a:t>
            </a:r>
            <a:endParaRPr lang="en-US" sz="3200" dirty="0" smtClean="0">
              <a:latin typeface="TH Baijam" pitchFamily="2" charset="-34"/>
              <a:cs typeface="TH Baijam" pitchFamily="2" charset="-34"/>
            </a:endParaRPr>
          </a:p>
          <a:p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ย่อมหาผลแห่งความหมายไม่มี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’</a:t>
            </a: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                 (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สัญฉวี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) </a:t>
            </a:r>
            <a:endParaRPr lang="th-TH" sz="3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3352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latin typeface="TH Baijam" pitchFamily="2" charset="-34"/>
                <a:cs typeface="TH Baijam" pitchFamily="2" charset="-34"/>
              </a:rPr>
              <a:t>	     ‘It was such </a:t>
            </a:r>
            <a:r>
              <a:rPr lang="en-US" u="sng" dirty="0" smtClean="0">
                <a:latin typeface="TH Baijam" pitchFamily="2" charset="-34"/>
                <a:cs typeface="TH Baijam" pitchFamily="2" charset="-34"/>
              </a:rPr>
              <a:t>a lark</a:t>
            </a:r>
            <a:r>
              <a:rPr lang="en-US" dirty="0" smtClean="0">
                <a:latin typeface="TH Baijam" pitchFamily="2" charset="-34"/>
                <a:cs typeface="TH Baijam" pitchFamily="2" charset="-34"/>
              </a:rPr>
              <a:t>. Especially for me, because it was so awfully different from the asylum.’</a:t>
            </a:r>
          </a:p>
          <a:p>
            <a:pPr>
              <a:buNone/>
            </a:pPr>
            <a:r>
              <a:rPr lang="en-US" dirty="0" smtClean="0">
                <a:latin typeface="TH Baijam" pitchFamily="2" charset="-34"/>
                <a:cs typeface="TH Baijam" pitchFamily="2" charset="-34"/>
              </a:rPr>
              <a:t>						  - Daddy-Long-Legs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latin typeface="TH Baijam" pitchFamily="2" charset="-34"/>
                <a:cs typeface="TH Baijam" pitchFamily="2" charset="-34"/>
              </a:rPr>
              <a:t>		     Lark = gay as a lark </a:t>
            </a:r>
            <a:r>
              <a:rPr lang="th-TH" dirty="0" smtClean="0">
                <a:latin typeface="TH Baijam" pitchFamily="2" charset="-34"/>
                <a:cs typeface="TH Baijam" pitchFamily="2" charset="-34"/>
              </a:rPr>
              <a:t>สดใสราวกับนกลาร์ค </a:t>
            </a:r>
          </a:p>
          <a:p>
            <a:pPr>
              <a:buNone/>
            </a:pPr>
            <a:r>
              <a:rPr lang="th-TH" dirty="0" smtClean="0">
                <a:latin typeface="TH Baijam" pitchFamily="2" charset="-34"/>
                <a:cs typeface="TH Baijam" pitchFamily="2" charset="-34"/>
              </a:rPr>
              <a:t>		</a:t>
            </a:r>
            <a:endParaRPr lang="en-US" dirty="0" smtClean="0">
              <a:latin typeface="TH Baijam" pitchFamily="2" charset="-34"/>
              <a:cs typeface="TH Baijam" pitchFamily="2" charset="-34"/>
            </a:endParaRPr>
          </a:p>
          <a:p>
            <a:pPr>
              <a:buNone/>
            </a:pPr>
            <a:r>
              <a:rPr lang="en-US" dirty="0" smtClean="0">
                <a:latin typeface="TH Baijam" pitchFamily="2" charset="-34"/>
                <a:cs typeface="TH Baijam" pitchFamily="2" charset="-34"/>
              </a:rPr>
              <a:t>    </a:t>
            </a:r>
            <a:endParaRPr lang="th-TH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219200" y="4343400"/>
            <a:ext cx="7239000" cy="16002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‘</a:t>
            </a:r>
            <a:r>
              <a:rPr lang="th-TH" sz="3200" b="1" dirty="0" smtClean="0">
                <a:solidFill>
                  <a:schemeClr val="accent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ช่างสนุก และเบิกบานใจ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อะไรอย่างนี้ โดยเฉพาะยิ่งสำหรับหนู เพราะมันแตกต่างจากโรงเลี้ยงเด็กกำพร้าอย่างลิบลับ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’</a:t>
            </a:r>
            <a:endParaRPr lang="th-TH" sz="3200" dirty="0" smtClean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7" name="Double Brace 6"/>
          <p:cNvSpPr/>
          <p:nvPr/>
        </p:nvSpPr>
        <p:spPr>
          <a:xfrm>
            <a:off x="1752600" y="2743200"/>
            <a:ext cx="6019800" cy="1066800"/>
          </a:xfrm>
          <a:prstGeom prst="bracePair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2286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92D050"/>
                </a:solidFill>
                <a:cs typeface="TH Baijam" pitchFamily="2" charset="-34"/>
              </a:rPr>
              <a:t>PRACMATIC FACTORS</a:t>
            </a:r>
            <a:br>
              <a:rPr lang="en-US" sz="4800" b="1" dirty="0" smtClean="0">
                <a:solidFill>
                  <a:srgbClr val="92D050"/>
                </a:solidFill>
                <a:cs typeface="TH Baijam" pitchFamily="2" charset="-34"/>
              </a:rPr>
            </a:b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ปัจจัยเชิงปฏิบัติ</a:t>
            </a:r>
            <a:r>
              <a:rPr lang="en-US" sz="4800" b="1" dirty="0" smtClean="0">
                <a:solidFill>
                  <a:srgbClr val="92D050"/>
                </a:solidFill>
                <a:cs typeface="TH Baijam" pitchFamily="2" charset="-34"/>
              </a:rPr>
              <a:t/>
            </a:r>
            <a:br>
              <a:rPr lang="en-US" sz="4800" b="1" dirty="0" smtClean="0">
                <a:solidFill>
                  <a:srgbClr val="92D050"/>
                </a:solidFill>
                <a:cs typeface="TH Baijam" pitchFamily="2" charset="-34"/>
              </a:rPr>
            </a:br>
            <a:r>
              <a:rPr lang="en-US" sz="4800" b="1" dirty="0" smtClean="0">
                <a:solidFill>
                  <a:srgbClr val="92D050"/>
                </a:solidFill>
                <a:cs typeface="TH Baijam" pitchFamily="2" charset="-34"/>
              </a:rPr>
              <a:t/>
            </a:r>
            <a:br>
              <a:rPr lang="en-US" sz="4800" b="1" dirty="0" smtClean="0">
                <a:solidFill>
                  <a:srgbClr val="92D050"/>
                </a:solidFill>
                <a:cs typeface="TH Baijam" pitchFamily="2" charset="-34"/>
              </a:rPr>
            </a:br>
            <a:endParaRPr lang="th-TH" sz="4800" dirty="0">
              <a:cs typeface="TH Baijam" pitchFamily="2" charset="-34"/>
            </a:endParaRPr>
          </a:p>
        </p:txBody>
      </p:sp>
      <p:sp>
        <p:nvSpPr>
          <p:cNvPr id="4" name="Double Brace 3"/>
          <p:cNvSpPr/>
          <p:nvPr/>
        </p:nvSpPr>
        <p:spPr>
          <a:xfrm>
            <a:off x="1295400" y="2438400"/>
            <a:ext cx="6705600" cy="1295400"/>
          </a:xfrm>
          <a:prstGeom prst="bracePair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838200" y="2667000"/>
            <a:ext cx="7467600" cy="31242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Oval 6"/>
          <p:cNvSpPr/>
          <p:nvPr/>
        </p:nvSpPr>
        <p:spPr>
          <a:xfrm>
            <a:off x="3581400" y="685800"/>
            <a:ext cx="2057400" cy="1905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ectangle 4"/>
          <p:cNvSpPr/>
          <p:nvPr/>
        </p:nvSpPr>
        <p:spPr>
          <a:xfrm>
            <a:off x="990600" y="2819400"/>
            <a:ext cx="7315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การศึกษาถึงการใช้ ภาษาหรือการสื่อ ความหมายของถ้อยคําโดยนําเอาบริบท (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context) 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มาพิจารณาด้วย 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Levinson (1983)</a:t>
            </a:r>
          </a:p>
          <a:p>
            <a:endParaRPr lang="en-US" sz="3200" dirty="0" smtClean="0">
              <a:latin typeface="TH Baijam" pitchFamily="2" charset="-34"/>
              <a:cs typeface="TH Baijam" pitchFamily="2" charset="-34"/>
            </a:endParaRPr>
          </a:p>
          <a:p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การวิเคราะห์ ภาษาโดยอาศัยผู้พูดและผู้ฟังเป็นผู้กําหนดความหมายของภาษา</a:t>
            </a: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 Morris (1938)</a:t>
            </a:r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 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1219200"/>
            <a:ext cx="441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880502"/>
                </a:solidFill>
                <a:latin typeface="TH Baijam" pitchFamily="2" charset="-34"/>
                <a:cs typeface="TH Baijam" pitchFamily="2" charset="-34"/>
              </a:rPr>
              <a:t>Pragmatic</a:t>
            </a:r>
            <a:r>
              <a:rPr lang="en-US" sz="4400" b="1" dirty="0" smtClean="0">
                <a:solidFill>
                  <a:srgbClr val="69A12B"/>
                </a:solidFill>
                <a:latin typeface="TH Baijam" pitchFamily="2" charset="-34"/>
                <a:cs typeface="TH Baijam" pitchFamily="2" charset="-34"/>
              </a:rPr>
              <a:t> </a:t>
            </a:r>
            <a:endParaRPr lang="th-TH" sz="4400" b="1" dirty="0">
              <a:solidFill>
                <a:srgbClr val="69A12B"/>
              </a:solidFill>
              <a:latin typeface="TH Baijam" pitchFamily="2" charset="-34"/>
              <a:cs typeface="TH Baijam" pitchFamily="2" charset="-34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9600" y="685801"/>
            <a:ext cx="8077200" cy="3200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	 ‘’ </a:t>
            </a:r>
            <a:r>
              <a:rPr lang="th-TH" u="sng" dirty="0" smtClean="0">
                <a:latin typeface="TH Baijam" pitchFamily="2" charset="-34"/>
                <a:cs typeface="TH Baijam" pitchFamily="2" charset="-34"/>
              </a:rPr>
              <a:t>ศาล</a:t>
            </a:r>
            <a:r>
              <a:rPr lang="th-TH" u="sng" dirty="0">
                <a:latin typeface="TH Baijam" pitchFamily="2" charset="-34"/>
                <a:cs typeface="TH Baijam" pitchFamily="2" charset="-34"/>
              </a:rPr>
              <a:t>ฎีกา</a:t>
            </a:r>
            <a:r>
              <a:rPr lang="th-TH" dirty="0">
                <a:latin typeface="TH Baijam" pitchFamily="2" charset="-34"/>
                <a:cs typeface="TH Baijam" pitchFamily="2" charset="-34"/>
              </a:rPr>
              <a:t>วินิจฉัยว่า "พิเคราะห์แล้ว ข้อเท็จจริงเบื้องต้นรับฟังได้ว่าโจทก์และจำเลยร่วมได้ทำสัญญาจะซื้อจะ</a:t>
            </a:r>
            <a:r>
              <a:rPr lang="th-TH" dirty="0" smtClean="0">
                <a:latin typeface="TH Baijam" pitchFamily="2" charset="-34"/>
                <a:cs typeface="TH Baijam" pitchFamily="2" charset="-34"/>
              </a:rPr>
              <a:t>ขาย</a:t>
            </a:r>
            <a:r>
              <a:rPr lang="en-US" dirty="0" smtClean="0">
                <a:latin typeface="TH Baijam" pitchFamily="2" charset="-34"/>
                <a:cs typeface="TH Baijam" pitchFamily="2" charset="-34"/>
              </a:rPr>
              <a:t>…”</a:t>
            </a:r>
          </a:p>
          <a:p>
            <a:endParaRPr lang="en-US" dirty="0" smtClean="0">
              <a:latin typeface="TH Baijam" pitchFamily="2" charset="-34"/>
              <a:cs typeface="TH Baijam" pitchFamily="2" charset="-34"/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latin typeface="TH Baijam" pitchFamily="2" charset="-34"/>
                <a:cs typeface="TH Baijam" pitchFamily="2" charset="-34"/>
              </a:rPr>
              <a:t>	: “</a:t>
            </a:r>
            <a:r>
              <a:rPr lang="en-US" u="sng" dirty="0" smtClean="0">
                <a:latin typeface="TH Baijam" pitchFamily="2" charset="-34"/>
                <a:cs typeface="TH Baijam" pitchFamily="2" charset="-34"/>
              </a:rPr>
              <a:t>The </a:t>
            </a:r>
            <a:r>
              <a:rPr lang="en-US" u="sng" dirty="0">
                <a:latin typeface="TH Baijam" pitchFamily="2" charset="-34"/>
                <a:cs typeface="TH Baijam" pitchFamily="2" charset="-34"/>
              </a:rPr>
              <a:t>Supreme Court</a:t>
            </a:r>
            <a:r>
              <a:rPr lang="en-US" dirty="0">
                <a:latin typeface="TH Baijam" pitchFamily="2" charset="-34"/>
                <a:cs typeface="TH Baijam" pitchFamily="2" charset="-34"/>
              </a:rPr>
              <a:t> decided “after considering, the basics fact was established that the plaintiff and the joint defendant had entered contract to purchase and to </a:t>
            </a:r>
            <a:r>
              <a:rPr lang="en-US" dirty="0" smtClean="0">
                <a:latin typeface="TH Baijam" pitchFamily="2" charset="-34"/>
                <a:cs typeface="TH Baijam" pitchFamily="2" charset="-34"/>
              </a:rPr>
              <a:t>sell”</a:t>
            </a:r>
            <a:endParaRPr lang="th-TH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38200" y="4038600"/>
            <a:ext cx="7391400" cy="22860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prstClr val="white"/>
                </a:solidFill>
                <a:latin typeface="TH Baijam" pitchFamily="2" charset="-34"/>
                <a:cs typeface="TH Baijam" pitchFamily="2" charset="-34"/>
              </a:rPr>
              <a:t>    “</a:t>
            </a:r>
            <a:r>
              <a:rPr lang="en-US" sz="3200" u="sng" dirty="0" smtClean="0">
                <a:solidFill>
                  <a:prstClr val="white"/>
                </a:solidFill>
                <a:latin typeface="TH Baijam" pitchFamily="2" charset="-34"/>
                <a:cs typeface="TH Baijam" pitchFamily="2" charset="-34"/>
              </a:rPr>
              <a:t>I</a:t>
            </a:r>
            <a:r>
              <a:rPr lang="en-US" sz="3200" dirty="0" smtClean="0">
                <a:solidFill>
                  <a:prstClr val="white"/>
                </a:solidFill>
                <a:latin typeface="TH Baijam" pitchFamily="2" charset="-34"/>
                <a:cs typeface="TH Baijam" pitchFamily="2" charset="-34"/>
              </a:rPr>
              <a:t> decided “after considering, the basics fact was established that the plaintiff and the joint defendant had entered contract to purchase and to sell”</a:t>
            </a:r>
            <a:endParaRPr lang="th-TH" sz="3200" dirty="0">
              <a:solidFill>
                <a:prstClr val="white"/>
              </a:solidFill>
              <a:latin typeface="TH Baijam" pitchFamily="2" charset="-34"/>
              <a:cs typeface="TH Baijam" pitchFamily="2" charset="-34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 </a:t>
            </a:r>
            <a:r>
              <a:rPr lang="th-TH" sz="3600" dirty="0" smtClean="0">
                <a:latin typeface="TH Baijam" pitchFamily="2" charset="-34"/>
                <a:cs typeface="TH Baijam" pitchFamily="2" charset="-34"/>
              </a:rPr>
              <a:t>“</a:t>
            </a:r>
            <a:r>
              <a:rPr lang="en-US" sz="3600" u="sng" dirty="0" smtClean="0">
                <a:latin typeface="TH Baijam" pitchFamily="2" charset="-34"/>
                <a:cs typeface="TH Baijam" pitchFamily="2" charset="-34"/>
              </a:rPr>
              <a:t>I</a:t>
            </a: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 allow Ms. Gillis’ application and dismiss the action.”</a:t>
            </a:r>
          </a:p>
          <a:p>
            <a:pPr>
              <a:buNone/>
            </a:pP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      : “</a:t>
            </a:r>
            <a:r>
              <a:rPr lang="th-TH" sz="3600" u="sng" dirty="0" smtClean="0">
                <a:latin typeface="TH Baijam" pitchFamily="2" charset="-34"/>
                <a:cs typeface="TH Baijam" pitchFamily="2" charset="-34"/>
              </a:rPr>
              <a:t>ผม</a:t>
            </a:r>
            <a:r>
              <a:rPr lang="th-TH" sz="3600" dirty="0" smtClean="0">
                <a:latin typeface="TH Baijam" pitchFamily="2" charset="-34"/>
                <a:cs typeface="TH Baijam" pitchFamily="2" charset="-34"/>
              </a:rPr>
              <a:t>อนุมัติคำร้องขอของนางกิล และยกฟ้องคดี</a:t>
            </a: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”</a:t>
            </a:r>
            <a:endParaRPr lang="th-TH" sz="3600" dirty="0" smtClean="0">
              <a:latin typeface="TH Baijam" pitchFamily="2" charset="-34"/>
              <a:cs typeface="TH Baijam" pitchFamily="2" charset="-34"/>
            </a:endParaRPr>
          </a:p>
          <a:p>
            <a:endParaRPr lang="th-TH" sz="36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676400" y="3505200"/>
            <a:ext cx="6019800" cy="9144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“</a:t>
            </a:r>
            <a:r>
              <a:rPr lang="th-TH" sz="3600" u="sng" dirty="0" smtClean="0">
                <a:latin typeface="TH Baijam" pitchFamily="2" charset="-34"/>
                <a:cs typeface="TH Baijam" pitchFamily="2" charset="-34"/>
              </a:rPr>
              <a:t>ศาล</a:t>
            </a:r>
            <a:r>
              <a:rPr lang="th-TH" sz="3600" dirty="0" smtClean="0">
                <a:latin typeface="TH Baijam" pitchFamily="2" charset="-34"/>
                <a:cs typeface="TH Baijam" pitchFamily="2" charset="-34"/>
              </a:rPr>
              <a:t>อนุมัติคำร้องของนางกิล และยกฟ้องคดี</a:t>
            </a: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”</a:t>
            </a:r>
            <a:endParaRPr lang="th-TH" sz="3600" dirty="0">
              <a:latin typeface="TH Baijam" pitchFamily="2" charset="-34"/>
              <a:cs typeface="TH Baijam" pitchFamily="2" charset="-34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 smtClean="0"/>
              <a:t>Q &amp; A</a:t>
            </a:r>
            <a:endParaRPr lang="th-TH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81000" y="381000"/>
            <a:ext cx="19050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6" name="Straight Connector 5"/>
          <p:cNvCxnSpPr/>
          <p:nvPr/>
        </p:nvCxnSpPr>
        <p:spPr>
          <a:xfrm>
            <a:off x="2133600" y="1524000"/>
            <a:ext cx="647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2057400" y="2590800"/>
            <a:ext cx="6172200" cy="27432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“Non- equivalence at word level  means that the target language ha no direct equivalence for a word which occurs in the source text.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(Baker)</a:t>
            </a:r>
            <a:r>
              <a:rPr lang="en-US" sz="3200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0" y="1038761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 smtClean="0">
                <a:latin typeface="TH Baijam" pitchFamily="2" charset="-34"/>
                <a:cs typeface="TH Baijam" pitchFamily="2" charset="-34"/>
              </a:rPr>
              <a:t>          </a:t>
            </a:r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Non – equivalence at word level </a:t>
            </a:r>
          </a:p>
          <a:p>
            <a:pPr algn="ctr"/>
            <a:endParaRPr lang="en-US" sz="4000" dirty="0" smtClean="0">
              <a:latin typeface="TH Baijam" pitchFamily="2" charset="-34"/>
              <a:cs typeface="TH Baijam" pitchFamily="2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2000" y="2209800"/>
            <a:ext cx="7315200" cy="17526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85800" y="990600"/>
            <a:ext cx="76200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TH Baijam" pitchFamily="2" charset="-34"/>
                <a:cs typeface="TH Baijam" pitchFamily="2" charset="-34"/>
              </a:rPr>
              <a:t>   1. Cultural –specific concepts</a:t>
            </a:r>
          </a:p>
          <a:p>
            <a:pPr>
              <a:buNone/>
            </a:pP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         </a:t>
            </a:r>
            <a:br>
              <a:rPr lang="en-US" sz="3600" dirty="0" smtClean="0">
                <a:latin typeface="TH Baijam" pitchFamily="2" charset="-34"/>
                <a:cs typeface="TH Baijam" pitchFamily="2" charset="-34"/>
              </a:rPr>
            </a:b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	 “The source-language word may express </a:t>
            </a:r>
            <a:br>
              <a:rPr lang="en-US" sz="3600" dirty="0" smtClean="0">
                <a:latin typeface="TH Baijam" pitchFamily="2" charset="-34"/>
                <a:cs typeface="TH Baijam" pitchFamily="2" charset="-34"/>
              </a:rPr>
            </a:b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a concept which is totally unknown in the target culture.”</a:t>
            </a:r>
          </a:p>
          <a:p>
            <a:pPr>
              <a:buNone/>
            </a:pPr>
            <a:r>
              <a:rPr lang="en-US" dirty="0" smtClean="0">
                <a:latin typeface="TH Baijam" pitchFamily="2" charset="-34"/>
                <a:cs typeface="TH Baijam" pitchFamily="2" charset="-34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H Baijam" pitchFamily="2" charset="-34"/>
                <a:cs typeface="TH Baijam" pitchFamily="2" charset="-34"/>
              </a:rPr>
              <a:t>         Concept = abstract , concrete , religious belief, </a:t>
            </a:r>
            <a:br>
              <a:rPr lang="en-US" dirty="0" smtClean="0">
                <a:latin typeface="TH Baijam" pitchFamily="2" charset="-34"/>
                <a:cs typeface="TH Baijam" pitchFamily="2" charset="-34"/>
              </a:rPr>
            </a:br>
            <a:r>
              <a:rPr lang="en-US" dirty="0" smtClean="0">
                <a:latin typeface="TH Baijam" pitchFamily="2" charset="-34"/>
                <a:cs typeface="TH Baijam" pitchFamily="2" charset="-34"/>
              </a:rPr>
              <a:t>               social custom , type of food</a:t>
            </a:r>
            <a:endParaRPr lang="th-TH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6" name="Double Brace 5"/>
          <p:cNvSpPr/>
          <p:nvPr/>
        </p:nvSpPr>
        <p:spPr>
          <a:xfrm>
            <a:off x="1600200" y="4267200"/>
            <a:ext cx="6400800" cy="1371600"/>
          </a:xfrm>
          <a:prstGeom prst="bracePair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93475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057400" y="1676400"/>
            <a:ext cx="6400800" cy="228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        </a:t>
            </a:r>
            <a:r>
              <a:rPr lang="th-TH" sz="4300" b="1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ลงแขก </a:t>
            </a:r>
            <a:r>
              <a:rPr lang="en-US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: </a:t>
            </a:r>
            <a:r>
              <a:rPr lang="th-TH" dirty="0" smtClean="0">
                <a:latin typeface="TH Baijam" pitchFamily="2" charset="-34"/>
                <a:cs typeface="TH Baijam" pitchFamily="2" charset="-34"/>
              </a:rPr>
              <a:t>ร่วม</a:t>
            </a:r>
            <a:r>
              <a:rPr lang="th-TH" dirty="0">
                <a:latin typeface="TH Baijam" pitchFamily="2" charset="-34"/>
                <a:cs typeface="TH Baijam" pitchFamily="2" charset="-34"/>
              </a:rPr>
              <a:t>แรงเพื่อนบ้านมาช่วยกันทำงานเช่นดำนา เกี่ยวข้าว ให้ลุล่วงเร็วขึ้นโดยไม่รับค่าจ้าง และผลัดเปลี่ยนช่วยกันไปตามความจำเป็นของแต่ละ</a:t>
            </a:r>
            <a:r>
              <a:rPr lang="th-TH" dirty="0" smtClean="0">
                <a:latin typeface="TH Baijam" pitchFamily="2" charset="-34"/>
                <a:cs typeface="TH Baijam" pitchFamily="2" charset="-34"/>
              </a:rPr>
              <a:t>บ้าน               </a:t>
            </a:r>
          </a:p>
          <a:p>
            <a:endParaRPr lang="th-TH" dirty="0" smtClean="0">
              <a:latin typeface="TH Baijam" pitchFamily="2" charset="-34"/>
              <a:cs typeface="TH Baijam" pitchFamily="2" charset="-34"/>
            </a:endParaRPr>
          </a:p>
          <a:p>
            <a:endParaRPr lang="th-TH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4" name="Oval 3"/>
          <p:cNvSpPr/>
          <p:nvPr/>
        </p:nvSpPr>
        <p:spPr>
          <a:xfrm>
            <a:off x="381000" y="381000"/>
            <a:ext cx="19050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9906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</a:rPr>
              <a:t>Th</a:t>
            </a:r>
            <a:r>
              <a:rPr lang="en-US" sz="3200" b="1" dirty="0" smtClean="0">
                <a:solidFill>
                  <a:srgbClr val="C00000"/>
                </a:solidFill>
              </a:rPr>
              <a:t> - Eng</a:t>
            </a:r>
            <a:endParaRPr lang="th-TH" sz="3200" b="1" dirty="0">
              <a:solidFill>
                <a:srgbClr val="C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05200" y="4038600"/>
            <a:ext cx="4038600" cy="11430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Gathering for growing rice </a:t>
            </a:r>
            <a:endParaRPr lang="th-TH" sz="3600" dirty="0">
              <a:latin typeface="TH Baijam" pitchFamily="2" charset="-34"/>
              <a:cs typeface="TH Baijam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615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05200" y="609600"/>
            <a:ext cx="44196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dirty="0" smtClean="0">
                <a:latin typeface="TH Baijam" pitchFamily="2" charset="-34"/>
                <a:cs typeface="TH Baijam" pitchFamily="2" charset="-34"/>
              </a:rPr>
              <a:t>Endorse</a:t>
            </a:r>
            <a:r>
              <a:rPr lang="en-US" sz="4800" b="1" dirty="0" smtClean="0">
                <a:latin typeface="TH Baijam" pitchFamily="2" charset="-34"/>
                <a:cs typeface="TH Baijam" pitchFamily="2" charset="-34"/>
              </a:rPr>
              <a:t> </a:t>
            </a: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(politics) : </a:t>
            </a:r>
            <a:endParaRPr lang="th-TH" sz="3600" dirty="0" smtClean="0">
              <a:latin typeface="TH Baijam" pitchFamily="2" charset="-34"/>
              <a:cs typeface="TH Baijam" pitchFamily="2" charset="-34"/>
            </a:endParaRPr>
          </a:p>
          <a:p>
            <a:pPr>
              <a:buNone/>
            </a:pPr>
            <a:r>
              <a:rPr lang="th-TH" dirty="0" smtClean="0">
                <a:latin typeface="TH Baijam" pitchFamily="2" charset="-34"/>
                <a:cs typeface="TH Baijam" pitchFamily="2" charset="-34"/>
              </a:rPr>
              <a:t>ได้รับการสนับสนุน จาก กลุ่ม ชุมชน </a:t>
            </a:r>
          </a:p>
          <a:p>
            <a:endParaRPr lang="th-TH" sz="36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5" name="Oval 4"/>
          <p:cNvSpPr/>
          <p:nvPr/>
        </p:nvSpPr>
        <p:spPr>
          <a:xfrm>
            <a:off x="381000" y="381000"/>
            <a:ext cx="19050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9906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Eng – </a:t>
            </a:r>
            <a:r>
              <a:rPr lang="en-US" sz="3200" b="1" dirty="0" err="1" smtClean="0">
                <a:solidFill>
                  <a:srgbClr val="C00000"/>
                </a:solidFill>
              </a:rPr>
              <a:t>Th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th-TH" sz="3200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2438400"/>
            <a:ext cx="46482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A: Eli, Who’d you got? </a:t>
            </a: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B: </a:t>
            </a:r>
            <a:r>
              <a:rPr lang="en-US" sz="3200" dirty="0" err="1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Pator</a:t>
            </a:r>
            <a:r>
              <a:rPr lang="en-US" sz="3200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 Isaiah, He </a:t>
            </a:r>
            <a:r>
              <a:rPr lang="en-US" sz="3200" u="sng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endorsed</a:t>
            </a:r>
            <a:r>
              <a:rPr lang="en-US" sz="3200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 yesterday.</a:t>
            </a:r>
          </a:p>
          <a:p>
            <a:r>
              <a:rPr lang="en-US" sz="2800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       - The Good Wife ss2, ep.6</a:t>
            </a:r>
          </a:p>
          <a:p>
            <a:endParaRPr lang="en-US" sz="2800" dirty="0" smtClean="0">
              <a:latin typeface="TH Baijam" pitchFamily="2" charset="-34"/>
              <a:cs typeface="TH Baijam" pitchFamily="2" charset="-34"/>
              <a:sym typeface="Wingdings" pitchFamily="2" charset="2"/>
            </a:endParaRPr>
          </a:p>
          <a:p>
            <a:r>
              <a:rPr lang="en-US" sz="2800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A: </a:t>
            </a:r>
            <a:r>
              <a:rPr lang="th-TH" sz="2800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อีไล คุณได้ใครมา</a:t>
            </a:r>
          </a:p>
          <a:p>
            <a:r>
              <a:rPr lang="en-US" sz="2800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B: </a:t>
            </a:r>
            <a:r>
              <a:rPr lang="th-TH" sz="2800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บาทหลวงอิไซอาท์, เขา</a:t>
            </a:r>
            <a:r>
              <a:rPr lang="th-TH" sz="2800" u="sng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รับรอง</a:t>
            </a:r>
            <a:br>
              <a:rPr lang="th-TH" sz="2800" u="sng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</a:br>
            <a:r>
              <a:rPr lang="th-TH" sz="2800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    ให้ปีเตอร์เมื่อวานนี้</a:t>
            </a:r>
            <a:endParaRPr lang="en-US" sz="2800" dirty="0" smtClean="0">
              <a:latin typeface="TH Baijam" pitchFamily="2" charset="-34"/>
              <a:cs typeface="TH Baijam" pitchFamily="2" charset="-34"/>
              <a:sym typeface="Wingdings" pitchFamily="2" charset="2"/>
            </a:endParaRPr>
          </a:p>
          <a:p>
            <a:endParaRPr lang="en-US" sz="2800" dirty="0" smtClean="0">
              <a:latin typeface="TH Baijam" pitchFamily="2" charset="-34"/>
              <a:cs typeface="TH Baijam" pitchFamily="2" charset="-34"/>
              <a:sym typeface="Wingdings" pitchFamily="2" charset="2"/>
            </a:endParaRPr>
          </a:p>
          <a:p>
            <a:endParaRPr lang="en-US" sz="2800" dirty="0" smtClean="0">
              <a:latin typeface="TH Baijam" pitchFamily="2" charset="-34"/>
              <a:cs typeface="TH Baijam" pitchFamily="2" charset="-34"/>
              <a:sym typeface="Wingdings" pitchFamily="2" charset="2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953000" y="2667000"/>
            <a:ext cx="3581400" cy="32004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A: </a:t>
            </a:r>
            <a:r>
              <a:rPr lang="th-TH" sz="3200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อีไล คุณได้ใครมา</a:t>
            </a:r>
          </a:p>
          <a:p>
            <a:r>
              <a:rPr lang="en-US" sz="3200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B: </a:t>
            </a:r>
            <a:r>
              <a:rPr lang="th-TH" sz="3200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บาทหลวงอิไซอาท์, เขา</a:t>
            </a:r>
            <a:r>
              <a:rPr lang="th-TH" sz="3200" u="sng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ประกาศสนับสนุน</a:t>
            </a:r>
            <a:r>
              <a:rPr lang="th-TH" sz="3200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ให้ปีเตอร์เมื่อวานนี้</a:t>
            </a:r>
            <a:endParaRPr lang="en-US" sz="3200" dirty="0" smtClean="0">
              <a:latin typeface="TH Baijam" pitchFamily="2" charset="-34"/>
              <a:cs typeface="TH Baijam" pitchFamily="2" charset="-34"/>
              <a:sym typeface="Wingdings" pitchFamily="2" charset="2"/>
            </a:endParaRPr>
          </a:p>
          <a:p>
            <a:endParaRPr lang="en-US" sz="3200" dirty="0" smtClean="0">
              <a:latin typeface="TH Baijam" pitchFamily="2" charset="-34"/>
              <a:cs typeface="TH Baijam" pitchFamily="2" charset="-34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296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9600" y="1219200"/>
            <a:ext cx="9525000" cy="1371600"/>
          </a:xfrm>
        </p:spPr>
        <p:txBody>
          <a:bodyPr/>
          <a:lstStyle/>
          <a:p>
            <a:pPr>
              <a:buNone/>
            </a:pP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	 2.  The source- language concept is not lexicalized </a:t>
            </a:r>
          </a:p>
          <a:p>
            <a:pPr>
              <a:buNone/>
            </a:pPr>
            <a:r>
              <a:rPr lang="en-US" sz="3600" dirty="0" smtClean="0">
                <a:latin typeface="TH Baijam" pitchFamily="2" charset="-34"/>
                <a:cs typeface="TH Baijam" pitchFamily="2" charset="-34"/>
              </a:rPr>
              <a:t>in target language.</a:t>
            </a:r>
          </a:p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371600" y="3124200"/>
            <a:ext cx="6629400" cy="20574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	The source-language word may express </a:t>
            </a:r>
            <a:br>
              <a:rPr lang="en-US" sz="3200" dirty="0" smtClean="0">
                <a:latin typeface="TH Baijam" pitchFamily="2" charset="-34"/>
                <a:cs typeface="TH Baijam" pitchFamily="2" charset="-34"/>
              </a:rPr>
            </a:br>
            <a:r>
              <a:rPr lang="en-US" sz="3200" dirty="0" smtClean="0">
                <a:latin typeface="TH Baijam" pitchFamily="2" charset="-34"/>
                <a:cs typeface="TH Baijam" pitchFamily="2" charset="-34"/>
              </a:rPr>
              <a:t>a concept which is known in the target culture but simply not lexicalize.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295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90800" y="381000"/>
            <a:ext cx="5257800" cy="38099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TH Baijam" pitchFamily="2" charset="-34"/>
              <a:cs typeface="TH Baijam" pitchFamily="2" charset="-34"/>
              <a:sym typeface="Wingdings" pitchFamily="2" charset="2"/>
            </a:endParaRPr>
          </a:p>
          <a:p>
            <a:pPr marL="0" indent="0">
              <a:buNone/>
            </a:pPr>
            <a:r>
              <a:rPr lang="th-TH" sz="4000" b="1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ละมุนละม่อม </a:t>
            </a:r>
            <a:r>
              <a:rPr lang="en-US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>: </a:t>
            </a:r>
            <a:r>
              <a:rPr lang="th-TH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  <a:t/>
            </a:r>
            <a:br>
              <a:rPr lang="th-TH" dirty="0" smtClean="0">
                <a:latin typeface="TH Baijam" pitchFamily="2" charset="-34"/>
                <a:cs typeface="TH Baijam" pitchFamily="2" charset="-34"/>
                <a:sym typeface="Wingdings" pitchFamily="2" charset="2"/>
              </a:rPr>
            </a:br>
            <a:r>
              <a:rPr lang="th-TH" dirty="0" smtClean="0">
                <a:latin typeface="TH Baijam" pitchFamily="2" charset="-34"/>
                <a:cs typeface="TH Baijam" pitchFamily="2" charset="-34"/>
              </a:rPr>
              <a:t>อ่อนโยน </a:t>
            </a:r>
            <a:r>
              <a:rPr lang="th-TH" dirty="0">
                <a:latin typeface="TH Baijam" pitchFamily="2" charset="-34"/>
                <a:cs typeface="TH Baijam" pitchFamily="2" charset="-34"/>
              </a:rPr>
              <a:t>นิ่ม</a:t>
            </a:r>
            <a:r>
              <a:rPr lang="th-TH" dirty="0" smtClean="0">
                <a:latin typeface="TH Baijam" pitchFamily="2" charset="-34"/>
                <a:cs typeface="TH Baijam" pitchFamily="2" charset="-34"/>
              </a:rPr>
              <a:t>นวล</a:t>
            </a:r>
            <a:r>
              <a:rPr lang="en-US" dirty="0" smtClean="0">
                <a:latin typeface="TH Baijam" pitchFamily="2" charset="-34"/>
                <a:cs typeface="TH Baijam" pitchFamily="2" charset="-34"/>
              </a:rPr>
              <a:t>  </a:t>
            </a:r>
            <a:r>
              <a:rPr lang="th-TH" dirty="0">
                <a:latin typeface="TH Baijam" pitchFamily="2" charset="-34"/>
                <a:cs typeface="TH Baijam" pitchFamily="2" charset="-34"/>
              </a:rPr>
              <a:t>ไม่มีการขัด</a:t>
            </a:r>
            <a:r>
              <a:rPr lang="th-TH" dirty="0" smtClean="0">
                <a:latin typeface="TH Baijam" pitchFamily="2" charset="-34"/>
                <a:cs typeface="TH Baijam" pitchFamily="2" charset="-34"/>
              </a:rPr>
              <a:t>ขืน</a:t>
            </a:r>
          </a:p>
          <a:p>
            <a:pPr marL="0" indent="0">
              <a:buNone/>
            </a:pPr>
            <a:endParaRPr lang="th-TH" dirty="0">
              <a:latin typeface="TH Baijam" pitchFamily="2" charset="-34"/>
              <a:cs typeface="TH Baijam" pitchFamily="2" charset="-34"/>
            </a:endParaRPr>
          </a:p>
          <a:p>
            <a:pPr marL="0" indent="0">
              <a:buNone/>
            </a:pPr>
            <a:r>
              <a:rPr lang="en-US" dirty="0" smtClean="0">
                <a:solidFill>
                  <a:prstClr val="white"/>
                </a:solidFill>
                <a:latin typeface="TH Baijam" pitchFamily="2" charset="-34"/>
                <a:cs typeface="TH Baijam" pitchFamily="2" charset="-34"/>
              </a:rPr>
              <a:t> </a:t>
            </a:r>
            <a:r>
              <a:rPr lang="en-US" sz="3600" dirty="0" smtClean="0">
                <a:solidFill>
                  <a:prstClr val="white"/>
                </a:solidFill>
                <a:latin typeface="TH Baijam" pitchFamily="2" charset="-34"/>
                <a:cs typeface="TH Baijam" pitchFamily="2" charset="-34"/>
              </a:rPr>
              <a:t>Police caught a drug dealer </a:t>
            </a:r>
            <a:r>
              <a:rPr lang="en-US" sz="3600" u="sng" dirty="0" smtClean="0">
                <a:solidFill>
                  <a:prstClr val="white"/>
                </a:solidFill>
                <a:latin typeface="TH Baijam" pitchFamily="2" charset="-34"/>
                <a:cs typeface="TH Baijam" pitchFamily="2" charset="-34"/>
              </a:rPr>
              <a:t>gently</a:t>
            </a:r>
            <a:r>
              <a:rPr lang="en-US" sz="3600" dirty="0" smtClean="0">
                <a:solidFill>
                  <a:prstClr val="white"/>
                </a:solidFill>
                <a:latin typeface="TH Baijam" pitchFamily="2" charset="-34"/>
                <a:cs typeface="TH Baijam" pitchFamily="2" charset="-34"/>
              </a:rPr>
              <a:t>.</a:t>
            </a:r>
            <a:endParaRPr lang="en-US" dirty="0" smtClean="0">
              <a:latin typeface="TH Baijam" pitchFamily="2" charset="-34"/>
              <a:cs typeface="TH Baijam" pitchFamily="2" charset="-34"/>
            </a:endParaRPr>
          </a:p>
          <a:p>
            <a:pPr marL="0" indent="0">
              <a:buNone/>
            </a:pPr>
            <a:endParaRPr lang="en-US" dirty="0" smtClean="0">
              <a:latin typeface="TH Baijam" pitchFamily="2" charset="-34"/>
              <a:cs typeface="TH Baijam" pitchFamily="2" charset="-34"/>
              <a:sym typeface="Wingdings" pitchFamily="2" charset="2"/>
            </a:endParaRPr>
          </a:p>
          <a:p>
            <a:endParaRPr lang="th-TH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4" name="Oval 3"/>
          <p:cNvSpPr/>
          <p:nvPr/>
        </p:nvSpPr>
        <p:spPr>
          <a:xfrm>
            <a:off x="381000" y="381000"/>
            <a:ext cx="19050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9906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</a:rPr>
              <a:t>Th</a:t>
            </a:r>
            <a:r>
              <a:rPr lang="en-US" sz="3200" b="1" dirty="0" smtClean="0">
                <a:solidFill>
                  <a:srgbClr val="C00000"/>
                </a:solidFill>
              </a:rPr>
              <a:t> - Eng</a:t>
            </a:r>
            <a:endParaRPr lang="th-TH" sz="3200" b="1" dirty="0">
              <a:solidFill>
                <a:srgbClr val="C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133600" y="3657600"/>
            <a:ext cx="5867400" cy="1219200"/>
          </a:xfrm>
          <a:prstGeom prst="roundRect">
            <a:avLst/>
          </a:prstGeom>
          <a:solidFill>
            <a:srgbClr val="69A12B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en-US" sz="3600" dirty="0" smtClean="0">
                <a:solidFill>
                  <a:prstClr val="white"/>
                </a:solidFill>
                <a:latin typeface="TH Baijam" pitchFamily="2" charset="-34"/>
                <a:cs typeface="TH Baijam" pitchFamily="2" charset="-34"/>
              </a:rPr>
              <a:t>   Police caught a drug dealer </a:t>
            </a:r>
            <a:r>
              <a:rPr lang="en-US" sz="3600" u="sng" dirty="0" smtClean="0">
                <a:solidFill>
                  <a:prstClr val="white"/>
                </a:solidFill>
                <a:latin typeface="TH Baijam" pitchFamily="2" charset="-34"/>
                <a:cs typeface="TH Baijam" pitchFamily="2" charset="-34"/>
              </a:rPr>
              <a:t>who   </a:t>
            </a:r>
            <a:br>
              <a:rPr lang="en-US" sz="3600" u="sng" dirty="0" smtClean="0">
                <a:solidFill>
                  <a:prstClr val="white"/>
                </a:solidFill>
                <a:latin typeface="TH Baijam" pitchFamily="2" charset="-34"/>
                <a:cs typeface="TH Baijam" pitchFamily="2" charset="-34"/>
              </a:rPr>
            </a:br>
            <a:r>
              <a:rPr lang="en-US" sz="3600" dirty="0" smtClean="0">
                <a:solidFill>
                  <a:prstClr val="white"/>
                </a:solidFill>
                <a:latin typeface="TH Baijam" pitchFamily="2" charset="-34"/>
                <a:cs typeface="TH Baijam" pitchFamily="2" charset="-34"/>
              </a:rPr>
              <a:t>  </a:t>
            </a:r>
            <a:r>
              <a:rPr lang="en-US" sz="3600" u="sng" dirty="0" smtClean="0">
                <a:solidFill>
                  <a:prstClr val="white"/>
                </a:solidFill>
                <a:latin typeface="TH Baijam" pitchFamily="2" charset="-34"/>
                <a:cs typeface="TH Baijam" pitchFamily="2" charset="-34"/>
              </a:rPr>
              <a:t>finally turned himself in.</a:t>
            </a:r>
          </a:p>
        </p:txBody>
      </p:sp>
    </p:spTree>
    <p:extLst>
      <p:ext uri="{BB962C8B-B14F-4D97-AF65-F5344CB8AC3E}">
        <p14:creationId xmlns:p14="http://schemas.microsoft.com/office/powerpoint/2010/main" xmlns="" val="993487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1618</TotalTime>
  <Words>841</Words>
  <Application>Microsoft Office PowerPoint</Application>
  <PresentationFormat>On-screen Show (4:3)</PresentationFormat>
  <Paragraphs>171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Problems in Translation </vt:lpstr>
      <vt:lpstr>LEXICON PROBLEMS คำศัพท์</vt:lpstr>
      <vt:lpstr>Lexicon</vt:lpstr>
      <vt:lpstr>Slide 4</vt:lpstr>
      <vt:lpstr>Slide 5</vt:lpstr>
      <vt:lpstr>Slide 6</vt:lpstr>
      <vt:lpstr>Slide 7</vt:lpstr>
      <vt:lpstr>Slide 8</vt:lpstr>
      <vt:lpstr>Slide 9</vt:lpstr>
      <vt:lpstr>Slide 10</vt:lpstr>
      <vt:lpstr>TEXTUAL DIFFERENCES ตัวบท</vt:lpstr>
      <vt:lpstr>Slide 12</vt:lpstr>
      <vt:lpstr>Slide 13</vt:lpstr>
      <vt:lpstr>Slide 14</vt:lpstr>
      <vt:lpstr>SYNTACTIC PROBLEMS โครงสร้างภาษา</vt:lpstr>
      <vt:lpstr>SYNTAX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Rhetorical differences สำนวนโวหาร</vt:lpstr>
      <vt:lpstr>Rhetorical devices</vt:lpstr>
      <vt:lpstr>Slide 28</vt:lpstr>
      <vt:lpstr>Slide 29</vt:lpstr>
      <vt:lpstr>Slide 30</vt:lpstr>
      <vt:lpstr>Slide 31</vt:lpstr>
      <vt:lpstr>Slide 32</vt:lpstr>
      <vt:lpstr>PRACMATIC FACTORS ปัจจัยเชิงปฏิบัติ  </vt:lpstr>
      <vt:lpstr>Slide 34</vt:lpstr>
      <vt:lpstr>Slide 35</vt:lpstr>
      <vt:lpstr>Slide 36</vt:lpstr>
      <vt:lpstr>Q &amp; 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Problems in Translation </dc:title>
  <dc:creator>user</dc:creator>
  <cp:lastModifiedBy>user</cp:lastModifiedBy>
  <cp:revision>135</cp:revision>
  <dcterms:created xsi:type="dcterms:W3CDTF">2006-08-16T00:00:00Z</dcterms:created>
  <dcterms:modified xsi:type="dcterms:W3CDTF">2016-11-15T00:48:32Z</dcterms:modified>
</cp:coreProperties>
</file>