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7" r:id="rId2"/>
    <p:sldId id="259" r:id="rId3"/>
    <p:sldId id="258" r:id="rId4"/>
    <p:sldId id="257" r:id="rId5"/>
    <p:sldId id="262" r:id="rId6"/>
    <p:sldId id="291" r:id="rId7"/>
    <p:sldId id="298" r:id="rId8"/>
    <p:sldId id="270" r:id="rId9"/>
    <p:sldId id="271" r:id="rId10"/>
    <p:sldId id="260" r:id="rId11"/>
    <p:sldId id="293" r:id="rId12"/>
    <p:sldId id="294" r:id="rId13"/>
    <p:sldId id="256" r:id="rId14"/>
    <p:sldId id="261" r:id="rId15"/>
    <p:sldId id="265" r:id="rId16"/>
    <p:sldId id="273" r:id="rId17"/>
    <p:sldId id="277" r:id="rId18"/>
    <p:sldId id="268" r:id="rId19"/>
    <p:sldId id="278" r:id="rId20"/>
    <p:sldId id="284" r:id="rId21"/>
    <p:sldId id="283" r:id="rId22"/>
    <p:sldId id="288" r:id="rId23"/>
    <p:sldId id="287" r:id="rId24"/>
    <p:sldId id="264" r:id="rId25"/>
    <p:sldId id="267" r:id="rId26"/>
    <p:sldId id="281" r:id="rId27"/>
    <p:sldId id="266" r:id="rId28"/>
    <p:sldId id="274" r:id="rId29"/>
    <p:sldId id="289" r:id="rId30"/>
    <p:sldId id="285" r:id="rId31"/>
    <p:sldId id="263" r:id="rId32"/>
    <p:sldId id="302" r:id="rId33"/>
    <p:sldId id="301" r:id="rId34"/>
    <p:sldId id="275" r:id="rId35"/>
    <p:sldId id="282" r:id="rId36"/>
    <p:sldId id="272" r:id="rId37"/>
    <p:sldId id="280" r:id="rId38"/>
    <p:sldId id="276" r:id="rId39"/>
    <p:sldId id="299" r:id="rId40"/>
    <p:sldId id="295" r:id="rId41"/>
    <p:sldId id="296" r:id="rId42"/>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3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7612" autoAdjust="0"/>
  </p:normalViewPr>
  <p:slideViewPr>
    <p:cSldViewPr snapToGrid="0">
      <p:cViewPr varScale="1">
        <p:scale>
          <a:sx n="65" d="100"/>
          <a:sy n="65"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A76E0-B99F-4DE4-B64B-0AAF662AE5F0}" type="datetimeFigureOut">
              <a:rPr lang="th-TH" smtClean="0"/>
              <a:t>29/10/58</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74AD7-1F4A-4391-9BB5-9F98BC51D072}" type="slidenum">
              <a:rPr lang="th-TH" smtClean="0"/>
              <a:t>‹#›</a:t>
            </a:fld>
            <a:endParaRPr lang="th-TH"/>
          </a:p>
        </p:txBody>
      </p:sp>
    </p:spTree>
    <p:extLst>
      <p:ext uri="{BB962C8B-B14F-4D97-AF65-F5344CB8AC3E}">
        <p14:creationId xmlns:p14="http://schemas.microsoft.com/office/powerpoint/2010/main" val="184239346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โครงสร้างภาษาอังกฤษแตกต่างกับโครงสร้างในภาษาไทย</a:t>
            </a:r>
            <a:r>
              <a:rPr lang="th-TH" baseline="0" dirty="0" smtClean="0"/>
              <a:t> เนื่องจาก เราสามารถละประธานของประโยคได้ในภาษาไทยโดยที่เนื้อหายังคงอยู่ครบถ้วน ประโยคไม่มีการระบุประธานหรือการละประธานของประโยคสามารถเห็นได้บ่อยในภาษาไทย ซึ่งก่อนที่ผู้แปลจะแปลเป็นภาษาอังกฤษนั้น ผู้แปลจำเป็นจะต้องค้นหาประธานของประโยคให้พบ โดยดูจากบริบทหรืออนุมานเอาจากเรื่องราวหรือเนื้อหาในประโยค </a:t>
            </a:r>
            <a:endParaRPr lang="th-T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h-TH" baseline="0" dirty="0" smtClean="0"/>
              <a:t>เนื่องจากโครงสร้างประโยคของภาษาอังกฤษนั้นจำเป็นจะต้องมีประธานของประโยค เพื่อให้ประโยคนั้น ๆ สมบูรณ์ ซึ่งหากเราไม่วิเคราะห์ประธานก่อนที่จะแปลนั้น อาจทำให้เราแปลผิดพลาดได้</a:t>
            </a:r>
          </a:p>
          <a:p>
            <a:endParaRPr lang="th-TH" baseline="0" dirty="0" smtClean="0"/>
          </a:p>
          <a:p>
            <a:r>
              <a:rPr lang="th-TH" baseline="0" dirty="0" smtClean="0"/>
              <a:t>ในการแปลจากภาษาไทย เป็นภาษาอังกฤษ ประธานของประโยคภาษาอังกฤษอาจเป็นได้ทั้ง</a:t>
            </a:r>
            <a:r>
              <a:rPr lang="en-US" baseline="0" dirty="0" smtClean="0"/>
              <a:t> noun, pronoun, noun phrase, clause, gerund, </a:t>
            </a:r>
            <a:r>
              <a:rPr lang="th-TH" baseline="0" dirty="0" smtClean="0"/>
              <a:t>หรือ </a:t>
            </a:r>
            <a:r>
              <a:rPr lang="en-US" baseline="0" dirty="0" smtClean="0"/>
              <a:t>to infinitive</a:t>
            </a:r>
          </a:p>
          <a:p>
            <a:r>
              <a:rPr lang="th-TH" b="1" baseline="0" dirty="0" smtClean="0"/>
              <a:t>แต่</a:t>
            </a:r>
            <a:r>
              <a:rPr lang="th-TH" b="0" baseline="0" dirty="0" smtClean="0"/>
              <a:t>ถ้าเราไม่พบประธานของประโยคจริง ๆ ให้ใช้ </a:t>
            </a:r>
            <a:r>
              <a:rPr lang="en-US" b="0" baseline="0" dirty="0" smtClean="0"/>
              <a:t>“It”</a:t>
            </a:r>
            <a:r>
              <a:rPr lang="th-TH" b="0" baseline="0" dirty="0" smtClean="0"/>
              <a:t> เป็นประธาน </a:t>
            </a:r>
          </a:p>
          <a:p>
            <a:r>
              <a:rPr lang="th-TH" b="0" baseline="0" dirty="0" smtClean="0"/>
              <a:t>เราเรียกการใช้ </a:t>
            </a:r>
            <a:r>
              <a:rPr lang="en-US" b="0" baseline="0" dirty="0" smtClean="0"/>
              <a:t>‘it’</a:t>
            </a:r>
            <a:r>
              <a:rPr lang="th-TH" b="0" baseline="0" dirty="0" smtClean="0"/>
              <a:t> แทนประธานว่า </a:t>
            </a:r>
            <a:r>
              <a:rPr lang="en-US" b="0" baseline="0" dirty="0" smtClean="0"/>
              <a:t>Empty subject</a:t>
            </a:r>
            <a:r>
              <a:rPr lang="th-TH" b="1" baseline="0" dirty="0" smtClean="0"/>
              <a:t> </a:t>
            </a:r>
          </a:p>
          <a:p>
            <a:r>
              <a:rPr lang="th-TH" b="0" baseline="0" dirty="0" smtClean="0"/>
              <a:t>เนื่องจาก </a:t>
            </a:r>
            <a:r>
              <a:rPr lang="en-US" b="0" baseline="0" dirty="0" smtClean="0"/>
              <a:t>it </a:t>
            </a:r>
            <a:r>
              <a:rPr lang="th-TH" b="0" baseline="0" dirty="0" smtClean="0"/>
              <a:t>ไม่ได้มีความหมายในตัวของมันเอง มันจึงไม่ทำให้ความหมายของประโยคเปลี่ยน</a:t>
            </a:r>
          </a:p>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3</a:t>
            </a:fld>
            <a:endParaRPr lang="th-TH"/>
          </a:p>
        </p:txBody>
      </p:sp>
    </p:spTree>
    <p:extLst>
      <p:ext uri="{BB962C8B-B14F-4D97-AF65-F5344CB8AC3E}">
        <p14:creationId xmlns:p14="http://schemas.microsoft.com/office/powerpoint/2010/main" val="187719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17</a:t>
            </a:fld>
            <a:endParaRPr lang="th-TH"/>
          </a:p>
        </p:txBody>
      </p:sp>
    </p:spTree>
    <p:extLst>
      <p:ext uri="{BB962C8B-B14F-4D97-AF65-F5344CB8AC3E}">
        <p14:creationId xmlns:p14="http://schemas.microsoft.com/office/powerpoint/2010/main" val="54864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4500" indent="-444500">
              <a:lnSpc>
                <a:spcPct val="120000"/>
              </a:lnSpc>
              <a:defRPr sz="3100"/>
            </a:pPr>
            <a:r>
              <a:rPr lang="th-TH" dirty="0" smtClean="0"/>
              <a:t>“ระเบิดแยกราชประสงค์” (</a:t>
            </a:r>
            <a:r>
              <a:rPr lang="en-US" dirty="0" smtClean="0"/>
              <a:t>Bomb at </a:t>
            </a:r>
            <a:r>
              <a:rPr lang="en-US" dirty="0" err="1" smtClean="0"/>
              <a:t>Rajaprasong</a:t>
            </a:r>
            <a:r>
              <a:rPr lang="en-US" dirty="0" smtClean="0"/>
              <a:t>) &gt;&gt; Shrine Bomb = more specific</a:t>
            </a:r>
          </a:p>
          <a:p>
            <a:pPr marL="444500" indent="-444500">
              <a:lnSpc>
                <a:spcPct val="120000"/>
              </a:lnSpc>
              <a:defRPr sz="3100"/>
            </a:pPr>
            <a:r>
              <a:rPr lang="en-US" dirty="0" smtClean="0"/>
              <a:t>Thai version is more generic than English version &gt;&gt; indicates specific and outstanding area = shrine</a:t>
            </a:r>
          </a:p>
          <a:p>
            <a:pPr marL="444500" indent="-444500">
              <a:lnSpc>
                <a:spcPct val="120000"/>
              </a:lnSpc>
              <a:defRPr sz="3100"/>
            </a:pPr>
            <a:r>
              <a:rPr lang="en-US" b="1" dirty="0" smtClean="0">
                <a:latin typeface="Helvetica"/>
                <a:ea typeface="Helvetica"/>
                <a:cs typeface="Helvetica"/>
                <a:sym typeface="Helvetica"/>
              </a:rPr>
              <a:t>Discussion</a:t>
            </a:r>
            <a:r>
              <a:rPr lang="en-US" dirty="0" smtClean="0"/>
              <a:t>: Emphasis on bigger place in Thai whereas specific landmark is more prominent in English term.</a:t>
            </a:r>
            <a:endParaRPr lang="en-US" sz="900" dirty="0" smtClean="0">
              <a:latin typeface="Times"/>
              <a:ea typeface="Times"/>
              <a:cs typeface="Times"/>
              <a:sym typeface="Times"/>
            </a:endParaRPr>
          </a:p>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19</a:t>
            </a:fld>
            <a:endParaRPr lang="th-TH"/>
          </a:p>
        </p:txBody>
      </p:sp>
    </p:spTree>
    <p:extLst>
      <p:ext uri="{BB962C8B-B14F-4D97-AF65-F5344CB8AC3E}">
        <p14:creationId xmlns:p14="http://schemas.microsoft.com/office/powerpoint/2010/main" val="388365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21</a:t>
            </a:fld>
            <a:endParaRPr lang="th-TH"/>
          </a:p>
        </p:txBody>
      </p:sp>
    </p:spTree>
    <p:extLst>
      <p:ext uri="{BB962C8B-B14F-4D97-AF65-F5344CB8AC3E}">
        <p14:creationId xmlns:p14="http://schemas.microsoft.com/office/powerpoint/2010/main" val="1926773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23</a:t>
            </a:fld>
            <a:endParaRPr lang="th-TH"/>
          </a:p>
        </p:txBody>
      </p:sp>
    </p:spTree>
    <p:extLst>
      <p:ext uri="{BB962C8B-B14F-4D97-AF65-F5344CB8AC3E}">
        <p14:creationId xmlns:p14="http://schemas.microsoft.com/office/powerpoint/2010/main" val="45341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24</a:t>
            </a:fld>
            <a:endParaRPr lang="th-TH"/>
          </a:p>
        </p:txBody>
      </p:sp>
    </p:spTree>
    <p:extLst>
      <p:ext uri="{BB962C8B-B14F-4D97-AF65-F5344CB8AC3E}">
        <p14:creationId xmlns:p14="http://schemas.microsoft.com/office/powerpoint/2010/main" val="115452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26</a:t>
            </a:fld>
            <a:endParaRPr lang="th-TH"/>
          </a:p>
        </p:txBody>
      </p:sp>
    </p:spTree>
    <p:extLst>
      <p:ext uri="{BB962C8B-B14F-4D97-AF65-F5344CB8AC3E}">
        <p14:creationId xmlns:p14="http://schemas.microsoft.com/office/powerpoint/2010/main" val="357295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This news is about a woman flying from another province to Bangkok to steal the CU students’ valuables at the graduation ceremony and sell them, but was arrested before escaped.</a:t>
            </a:r>
          </a:p>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27</a:t>
            </a:fld>
            <a:endParaRPr lang="th-TH"/>
          </a:p>
        </p:txBody>
      </p:sp>
    </p:spTree>
    <p:extLst>
      <p:ext uri="{BB962C8B-B14F-4D97-AF65-F5344CB8AC3E}">
        <p14:creationId xmlns:p14="http://schemas.microsoft.com/office/powerpoint/2010/main" val="2270102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defTabSz="525779">
              <a:lnSpc>
                <a:spcPct val="120000"/>
              </a:lnSpc>
              <a:spcBef>
                <a:spcPts val="3700"/>
              </a:spcBef>
              <a:defRPr sz="2790"/>
            </a:pPr>
            <a:r>
              <a:rPr lang="th-TH" dirty="0" smtClean="0"/>
              <a:t>“</a:t>
            </a:r>
            <a:r>
              <a:rPr lang="th-TH" b="1" dirty="0" smtClean="0">
                <a:latin typeface="Helvetica"/>
                <a:ea typeface="Helvetica"/>
                <a:cs typeface="Helvetica"/>
                <a:sym typeface="Helvetica"/>
              </a:rPr>
              <a:t>โทรศัพท์มือถือยี่ห้อไอโฟน 6</a:t>
            </a:r>
            <a:r>
              <a:rPr lang="th-TH" dirty="0" smtClean="0"/>
              <a:t>” (</a:t>
            </a:r>
            <a:r>
              <a:rPr lang="en-US" dirty="0" smtClean="0"/>
              <a:t>a cell phone called iPhone 6) = more elaborative &gt;&gt; an IPhone = more generic</a:t>
            </a:r>
          </a:p>
          <a:p>
            <a:pPr marL="400050" indent="-400050" defTabSz="525779">
              <a:lnSpc>
                <a:spcPct val="120000"/>
              </a:lnSpc>
              <a:spcBef>
                <a:spcPts val="3700"/>
              </a:spcBef>
              <a:defRPr sz="2790"/>
            </a:pPr>
            <a:r>
              <a:rPr lang="en-US" dirty="0" smtClean="0"/>
              <a:t>Thai language adds more words “</a:t>
            </a:r>
            <a:r>
              <a:rPr lang="th-TH" dirty="0" smtClean="0"/>
              <a:t>โทรศัพท์มือถือยี่ห้อ...” </a:t>
            </a:r>
            <a:r>
              <a:rPr lang="en-US" dirty="0" smtClean="0"/>
              <a:t>to elaborate what brand of the stolen phone </a:t>
            </a:r>
          </a:p>
          <a:p>
            <a:pPr marL="400050" indent="-400050" defTabSz="525779">
              <a:lnSpc>
                <a:spcPct val="120000"/>
              </a:lnSpc>
              <a:spcBef>
                <a:spcPts val="3700"/>
              </a:spcBef>
              <a:defRPr sz="2790"/>
            </a:pPr>
            <a:r>
              <a:rPr lang="en-US" dirty="0" smtClean="0"/>
              <a:t>In English, an IPhone itself is a specific cell phone from Apple brand, no generic term needed for explanation &gt;&gt; “a cell phone called …” is omitted.</a:t>
            </a:r>
          </a:p>
          <a:p>
            <a:pPr marL="0" indent="0" defTabSz="525779">
              <a:lnSpc>
                <a:spcPct val="120000"/>
              </a:lnSpc>
              <a:spcBef>
                <a:spcPts val="3700"/>
              </a:spcBef>
              <a:buSzTx/>
              <a:buNone/>
              <a:defRPr sz="2790"/>
            </a:pPr>
            <a:r>
              <a:rPr lang="en-US" b="1" dirty="0" smtClean="0">
                <a:latin typeface="Helvetica"/>
                <a:ea typeface="Helvetica"/>
                <a:cs typeface="Helvetica"/>
                <a:sym typeface="Helvetica"/>
              </a:rPr>
              <a:t>Discussion:</a:t>
            </a:r>
            <a:r>
              <a:rPr lang="en-US" dirty="0" smtClean="0"/>
              <a:t> Thai news report may want to show how new, expensive IPhone 6 is &gt;&gt; focus on the valuable phone which is stolen BUT in </a:t>
            </a:r>
            <a:r>
              <a:rPr lang="en-US" dirty="0" err="1" smtClean="0"/>
              <a:t>Eng</a:t>
            </a:r>
            <a:r>
              <a:rPr lang="en-US" dirty="0" smtClean="0"/>
              <a:t>, the IPhone seems less emphasized.</a:t>
            </a:r>
          </a:p>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28</a:t>
            </a:fld>
            <a:endParaRPr lang="th-TH"/>
          </a:p>
        </p:txBody>
      </p:sp>
    </p:spTree>
    <p:extLst>
      <p:ext uri="{BB962C8B-B14F-4D97-AF65-F5344CB8AC3E}">
        <p14:creationId xmlns:p14="http://schemas.microsoft.com/office/powerpoint/2010/main" val="192359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30</a:t>
            </a:fld>
            <a:endParaRPr lang="th-TH"/>
          </a:p>
        </p:txBody>
      </p:sp>
    </p:spTree>
    <p:extLst>
      <p:ext uri="{BB962C8B-B14F-4D97-AF65-F5344CB8AC3E}">
        <p14:creationId xmlns:p14="http://schemas.microsoft.com/office/powerpoint/2010/main" val="325924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31</a:t>
            </a:fld>
            <a:endParaRPr lang="th-TH"/>
          </a:p>
        </p:txBody>
      </p:sp>
    </p:spTree>
    <p:extLst>
      <p:ext uri="{BB962C8B-B14F-4D97-AF65-F5344CB8AC3E}">
        <p14:creationId xmlns:p14="http://schemas.microsoft.com/office/powerpoint/2010/main" val="127644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โครงสร้างภาษาอังกฤษแตกต่างกับโครงสร้างในภาษาไทย</a:t>
            </a:r>
            <a:r>
              <a:rPr lang="th-TH" baseline="0" dirty="0" smtClean="0"/>
              <a:t> เนื่องจาก เราสามารถละประธานของประโยคได้ในภาษาไทยโดยที่เนื้อหายังคงอยู่ครบถ้วน ประโยคไม่มีการระบุประธานหรือการละประธานของประโยคสามารถเห็นได้บ่อยในภาษาไทย ซึ่งก่อนที่ผู้แปลจะแปลเป็นภาษาอังกฤษนั้น ผู้แปลจำเป็นจะต้องค้นหาประธานของประโยคให้พบ โดยดูจากบริบทหรืออนุมานเอาจากเรื่องราวหรือเนื้อหาในประโยค </a:t>
            </a:r>
            <a:endParaRPr lang="th-T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h-TH" baseline="0" dirty="0" smtClean="0"/>
              <a:t>เนื่องจากโครงสร้างประโยคของภาษาอังกฤษนั้นจำเป็นจะต้องมีประธานของประโยค เพื่อให้ประโยคนั้น ๆ สมบูรณ์ ซึ่งหากเราไม่วิเคราะห์ประธานก่อนที่จะแปลนั้น อาจทำให้เราแปลผิดพลาดได้</a:t>
            </a:r>
          </a:p>
          <a:p>
            <a:endParaRPr lang="th-TH" baseline="0" dirty="0" smtClean="0"/>
          </a:p>
          <a:p>
            <a:r>
              <a:rPr lang="th-TH" baseline="0" dirty="0" smtClean="0"/>
              <a:t>ในการแปลจากภาษาไทย เป็นภาษาอังกฤษ ประธานของประโยคภาษาอังกฤษอาจเป็นได้ทั้ง</a:t>
            </a:r>
            <a:r>
              <a:rPr lang="en-US" baseline="0" dirty="0" smtClean="0"/>
              <a:t> noun, pronoun, noun phrase, clause, gerund, </a:t>
            </a:r>
            <a:r>
              <a:rPr lang="th-TH" baseline="0" dirty="0" smtClean="0"/>
              <a:t>หรือ </a:t>
            </a:r>
            <a:r>
              <a:rPr lang="en-US" baseline="0" dirty="0" smtClean="0"/>
              <a:t>to infinitive</a:t>
            </a:r>
          </a:p>
          <a:p>
            <a:r>
              <a:rPr lang="th-TH" b="1" baseline="0" dirty="0" smtClean="0"/>
              <a:t>แต่</a:t>
            </a:r>
            <a:r>
              <a:rPr lang="th-TH" b="0" baseline="0" dirty="0" smtClean="0"/>
              <a:t>ถ้าเราไม่พบประธานของประโยคจริง ๆ ให้ใช้ </a:t>
            </a:r>
            <a:r>
              <a:rPr lang="en-US" b="0" baseline="0" dirty="0" smtClean="0"/>
              <a:t>“It”</a:t>
            </a:r>
            <a:r>
              <a:rPr lang="th-TH" b="0" baseline="0" dirty="0" smtClean="0"/>
              <a:t> เป็นประธาน </a:t>
            </a:r>
          </a:p>
          <a:p>
            <a:r>
              <a:rPr lang="th-TH" b="0" baseline="0" dirty="0" smtClean="0"/>
              <a:t>เราเรียกการใช้ </a:t>
            </a:r>
            <a:r>
              <a:rPr lang="en-US" b="0" baseline="0" dirty="0" smtClean="0"/>
              <a:t>‘it’</a:t>
            </a:r>
            <a:r>
              <a:rPr lang="th-TH" b="0" baseline="0" dirty="0" smtClean="0"/>
              <a:t> แทนประธานว่า </a:t>
            </a:r>
            <a:r>
              <a:rPr lang="en-US" b="0" baseline="0" dirty="0" smtClean="0"/>
              <a:t>Empty subject</a:t>
            </a:r>
            <a:r>
              <a:rPr lang="th-TH" b="1" baseline="0" dirty="0" smtClean="0"/>
              <a:t> </a:t>
            </a:r>
          </a:p>
          <a:p>
            <a:r>
              <a:rPr lang="th-TH" b="0" baseline="0" dirty="0" smtClean="0"/>
              <a:t>เนื่องจาก </a:t>
            </a:r>
            <a:r>
              <a:rPr lang="en-US" b="0" baseline="0" dirty="0" smtClean="0"/>
              <a:t>it </a:t>
            </a:r>
            <a:r>
              <a:rPr lang="th-TH" b="0" baseline="0" dirty="0" smtClean="0"/>
              <a:t>ไม่ได้มีความหมายในตัวของมันเอง มันจึงไม่ทำให้ความหมายของประโยคเปลี่ยน</a:t>
            </a:r>
          </a:p>
        </p:txBody>
      </p:sp>
      <p:sp>
        <p:nvSpPr>
          <p:cNvPr id="4" name="Slide Number Placeholder 3"/>
          <p:cNvSpPr>
            <a:spLocks noGrp="1"/>
          </p:cNvSpPr>
          <p:nvPr>
            <p:ph type="sldNum" sz="quarter" idx="10"/>
          </p:nvPr>
        </p:nvSpPr>
        <p:spPr/>
        <p:txBody>
          <a:bodyPr/>
          <a:lstStyle/>
          <a:p>
            <a:fld id="{67674AD7-1F4A-4391-9BB5-9F98BC51D072}" type="slidenum">
              <a:rPr lang="th-TH" smtClean="0"/>
              <a:t>4</a:t>
            </a:fld>
            <a:endParaRPr lang="th-TH"/>
          </a:p>
        </p:txBody>
      </p:sp>
    </p:spTree>
    <p:extLst>
      <p:ext uri="{BB962C8B-B14F-4D97-AF65-F5344CB8AC3E}">
        <p14:creationId xmlns:p14="http://schemas.microsoft.com/office/powerpoint/2010/main" val="199552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33</a:t>
            </a:fld>
            <a:endParaRPr lang="th-TH"/>
          </a:p>
        </p:txBody>
      </p:sp>
    </p:spTree>
    <p:extLst>
      <p:ext uri="{BB962C8B-B14F-4D97-AF65-F5344CB8AC3E}">
        <p14:creationId xmlns:p14="http://schemas.microsoft.com/office/powerpoint/2010/main" val="2145772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35</a:t>
            </a:fld>
            <a:endParaRPr lang="th-TH"/>
          </a:p>
        </p:txBody>
      </p:sp>
    </p:spTree>
    <p:extLst>
      <p:ext uri="{BB962C8B-B14F-4D97-AF65-F5344CB8AC3E}">
        <p14:creationId xmlns:p14="http://schemas.microsoft.com/office/powerpoint/2010/main" val="2370399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36</a:t>
            </a:fld>
            <a:endParaRPr lang="th-TH"/>
          </a:p>
        </p:txBody>
      </p:sp>
    </p:spTree>
    <p:extLst>
      <p:ext uri="{BB962C8B-B14F-4D97-AF65-F5344CB8AC3E}">
        <p14:creationId xmlns:p14="http://schemas.microsoft.com/office/powerpoint/2010/main" val="379058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38</a:t>
            </a:fld>
            <a:endParaRPr lang="th-TH"/>
          </a:p>
        </p:txBody>
      </p:sp>
    </p:spTree>
    <p:extLst>
      <p:ext uri="{BB962C8B-B14F-4D97-AF65-F5344CB8AC3E}">
        <p14:creationId xmlns:p14="http://schemas.microsoft.com/office/powerpoint/2010/main" val="212396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โครงสร้างประโยคแบบ</a:t>
            </a:r>
            <a:r>
              <a:rPr lang="th-TH" baseline="0" dirty="0" smtClean="0"/>
              <a:t> </a:t>
            </a:r>
            <a:r>
              <a:rPr lang="en-US" baseline="0" dirty="0" smtClean="0"/>
              <a:t>active </a:t>
            </a:r>
            <a:r>
              <a:rPr lang="th-TH" baseline="0" dirty="0" smtClean="0"/>
              <a:t>กับ </a:t>
            </a:r>
            <a:r>
              <a:rPr lang="en-US" baseline="0" dirty="0" smtClean="0"/>
              <a:t>passive</a:t>
            </a:r>
          </a:p>
          <a:p>
            <a:r>
              <a:rPr lang="th-TH" baseline="0" dirty="0" smtClean="0"/>
              <a:t>โดยส่วนใหญ่โครงสร้างประโยคในภาษาไทยมักจะเป็นแบบ กรรตุวาจก หรือ </a:t>
            </a:r>
            <a:r>
              <a:rPr lang="en-US" baseline="0" dirty="0" smtClean="0"/>
              <a:t>active structure </a:t>
            </a:r>
            <a:r>
              <a:rPr lang="th-TH" baseline="0" dirty="0" smtClean="0"/>
              <a:t>มากกว่าที่จะเป็นแบบ กรรมวาจก หรือ </a:t>
            </a:r>
            <a:r>
              <a:rPr lang="en-US" baseline="0" dirty="0" smtClean="0"/>
              <a:t>passive structure</a:t>
            </a:r>
          </a:p>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5</a:t>
            </a:fld>
            <a:endParaRPr lang="th-TH"/>
          </a:p>
        </p:txBody>
      </p:sp>
    </p:spTree>
    <p:extLst>
      <p:ext uri="{BB962C8B-B14F-4D97-AF65-F5344CB8AC3E}">
        <p14:creationId xmlns:p14="http://schemas.microsoft.com/office/powerpoint/2010/main" val="163413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โครงสร้างประโยคแบบ</a:t>
            </a:r>
            <a:r>
              <a:rPr lang="th-TH" baseline="0" dirty="0" smtClean="0"/>
              <a:t> </a:t>
            </a:r>
            <a:r>
              <a:rPr lang="en-US" baseline="0" dirty="0" smtClean="0"/>
              <a:t>active </a:t>
            </a:r>
            <a:r>
              <a:rPr lang="th-TH" baseline="0" dirty="0" smtClean="0"/>
              <a:t>กับ </a:t>
            </a:r>
            <a:r>
              <a:rPr lang="en-US" baseline="0" dirty="0" smtClean="0"/>
              <a:t>passive</a:t>
            </a:r>
          </a:p>
          <a:p>
            <a:r>
              <a:rPr lang="th-TH" baseline="0" dirty="0" smtClean="0"/>
              <a:t>โดยส่วนใหญ่โครงสร้างประโยคในภาษาไทยมักจะเป็นแบบ กรรตุวาจก หรือ </a:t>
            </a:r>
            <a:r>
              <a:rPr lang="en-US" baseline="0" dirty="0" smtClean="0"/>
              <a:t>active structure </a:t>
            </a:r>
            <a:r>
              <a:rPr lang="th-TH" baseline="0" dirty="0" smtClean="0"/>
              <a:t>มากกว่าที่จะเป็นแบบ กรรมวาจก หรือ </a:t>
            </a:r>
            <a:r>
              <a:rPr lang="en-US" baseline="0" dirty="0" smtClean="0"/>
              <a:t>passive structure</a:t>
            </a:r>
          </a:p>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6</a:t>
            </a:fld>
            <a:endParaRPr lang="th-TH"/>
          </a:p>
        </p:txBody>
      </p:sp>
    </p:spTree>
    <p:extLst>
      <p:ext uri="{BB962C8B-B14F-4D97-AF65-F5344CB8AC3E}">
        <p14:creationId xmlns:p14="http://schemas.microsoft.com/office/powerpoint/2010/main" val="216743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โครงสร้างประโยคแบบ</a:t>
            </a:r>
            <a:r>
              <a:rPr lang="th-TH" baseline="0" dirty="0" smtClean="0"/>
              <a:t> </a:t>
            </a:r>
            <a:r>
              <a:rPr lang="en-US" baseline="0" dirty="0" smtClean="0"/>
              <a:t>active </a:t>
            </a:r>
            <a:r>
              <a:rPr lang="th-TH" baseline="0" dirty="0" smtClean="0"/>
              <a:t>กับ </a:t>
            </a:r>
            <a:r>
              <a:rPr lang="en-US" baseline="0" dirty="0" smtClean="0"/>
              <a:t>passive</a:t>
            </a:r>
          </a:p>
          <a:p>
            <a:r>
              <a:rPr lang="th-TH" baseline="0" dirty="0" smtClean="0"/>
              <a:t>โดยส่วนใหญ่โครงสร้างประโยคในภาษาไทยมักจะเป็นแบบ กรรตุวาจก หรือ </a:t>
            </a:r>
            <a:r>
              <a:rPr lang="en-US" baseline="0" dirty="0" smtClean="0"/>
              <a:t>active structure </a:t>
            </a:r>
            <a:r>
              <a:rPr lang="th-TH" baseline="0" dirty="0" smtClean="0"/>
              <a:t>มากกว่าที่จะเป็นแบบ กรรมวาจก หรือ </a:t>
            </a:r>
            <a:r>
              <a:rPr lang="en-US" baseline="0" dirty="0" smtClean="0"/>
              <a:t>passive structure</a:t>
            </a:r>
          </a:p>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9</a:t>
            </a:fld>
            <a:endParaRPr lang="th-TH"/>
          </a:p>
        </p:txBody>
      </p:sp>
    </p:spTree>
    <p:extLst>
      <p:ext uri="{BB962C8B-B14F-4D97-AF65-F5344CB8AC3E}">
        <p14:creationId xmlns:p14="http://schemas.microsoft.com/office/powerpoint/2010/main" val="414709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800" dirty="0" smtClean="0"/>
              <a:t>การทับศัพท์แบบถอดอักษร คือ การเลียนเสียงคำในภาษาต้นฉบับ แล้วถอดเป็นตัวอักษรในการแปล ซึ่งจำเป็นต้องอ้างอิงกับกฎเกณฑ์ทางสัทศาสตร์หลังส่วนมากใช้กับวิสามานยนาม อาทิ ชื่อบุคคล สถานที่ หรือชื่อเฉพาะที่ไม่สามารถแปลความหมายเป็นภาษาอื่นได้โดยสะดวก</a:t>
            </a:r>
          </a:p>
          <a:p>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10</a:t>
            </a:fld>
            <a:endParaRPr lang="th-TH"/>
          </a:p>
        </p:txBody>
      </p:sp>
    </p:spTree>
    <p:extLst>
      <p:ext uri="{BB962C8B-B14F-4D97-AF65-F5344CB8AC3E}">
        <p14:creationId xmlns:p14="http://schemas.microsoft.com/office/powerpoint/2010/main" val="286104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800" dirty="0" smtClean="0"/>
              <a:t>การทับศัพท์แบบถอดอักษร คือ การเลียนเสียงคำในภาษาต้นฉบับ แล้วถอดเป็นตัวอักษรในการแปล ซึ่งจำเป็นต้องอ้างอิงกับกฎเกณฑ์ทางสัทศาสตร์หลังส่วนมากใช้กับวิสามา</a:t>
            </a:r>
            <a:r>
              <a:rPr lang="th-TH" sz="1800" dirty="0" err="1" smtClean="0"/>
              <a:t>นยนาม</a:t>
            </a:r>
            <a:r>
              <a:rPr lang="th-TH" sz="1800" dirty="0" smtClean="0"/>
              <a:t> อาทิ ชื่อบุคคล สถานที่ หรือชื่อเฉพาะที่ไม่สามารถแปลความหมายเป็นภาษาอื่นได้โดยสะดวก</a:t>
            </a:r>
            <a:endParaRPr lang="th-TH" sz="1800" dirty="0"/>
          </a:p>
        </p:txBody>
      </p:sp>
      <p:sp>
        <p:nvSpPr>
          <p:cNvPr id="4" name="Slide Number Placeholder 3"/>
          <p:cNvSpPr>
            <a:spLocks noGrp="1"/>
          </p:cNvSpPr>
          <p:nvPr>
            <p:ph type="sldNum" sz="quarter" idx="10"/>
          </p:nvPr>
        </p:nvSpPr>
        <p:spPr/>
        <p:txBody>
          <a:bodyPr/>
          <a:lstStyle/>
          <a:p>
            <a:fld id="{67674AD7-1F4A-4391-9BB5-9F98BC51D072}" type="slidenum">
              <a:rPr lang="th-TH" smtClean="0"/>
              <a:t>13</a:t>
            </a:fld>
            <a:endParaRPr lang="th-TH"/>
          </a:p>
        </p:txBody>
      </p:sp>
    </p:spTree>
    <p:extLst>
      <p:ext uri="{BB962C8B-B14F-4D97-AF65-F5344CB8AC3E}">
        <p14:creationId xmlns:p14="http://schemas.microsoft.com/office/powerpoint/2010/main" val="169882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800" dirty="0" smtClean="0"/>
              <a:t>การทับศัพท์แบบถอดอักษร คือ การเลียนเสียงคำในภาษาต้นฉบับ แล้วถอดเป็นตัวอักษรในการแปล ซึ่งจำเป็นต้องอ้างอิงกับกฎเกณฑ์ทางสัทศาสตร์หลังส่วนมากใช้กับวิสามานยนาม อาทิ ชื่อบุคคล สถานที่ หรือชื่อเฉพาะที่ไม่สามารถแปลความหมายเป็นภาษาอื่นได้โดยสะดวก</a:t>
            </a:r>
            <a:endParaRPr lang="th-TH" sz="1800" dirty="0"/>
          </a:p>
        </p:txBody>
      </p:sp>
      <p:sp>
        <p:nvSpPr>
          <p:cNvPr id="4" name="Slide Number Placeholder 3"/>
          <p:cNvSpPr>
            <a:spLocks noGrp="1"/>
          </p:cNvSpPr>
          <p:nvPr>
            <p:ph type="sldNum" sz="quarter" idx="10"/>
          </p:nvPr>
        </p:nvSpPr>
        <p:spPr/>
        <p:txBody>
          <a:bodyPr/>
          <a:lstStyle/>
          <a:p>
            <a:fld id="{67674AD7-1F4A-4391-9BB5-9F98BC51D072}" type="slidenum">
              <a:rPr lang="th-TH" smtClean="0"/>
              <a:t>14</a:t>
            </a:fld>
            <a:endParaRPr lang="th-TH"/>
          </a:p>
        </p:txBody>
      </p:sp>
    </p:spTree>
    <p:extLst>
      <p:ext uri="{BB962C8B-B14F-4D97-AF65-F5344CB8AC3E}">
        <p14:creationId xmlns:p14="http://schemas.microsoft.com/office/powerpoint/2010/main" val="72853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67674AD7-1F4A-4391-9BB5-9F98BC51D072}" type="slidenum">
              <a:rPr lang="th-TH" smtClean="0"/>
              <a:t>15</a:t>
            </a:fld>
            <a:endParaRPr lang="th-TH"/>
          </a:p>
        </p:txBody>
      </p:sp>
    </p:spTree>
    <p:extLst>
      <p:ext uri="{BB962C8B-B14F-4D97-AF65-F5344CB8AC3E}">
        <p14:creationId xmlns:p14="http://schemas.microsoft.com/office/powerpoint/2010/main" val="205865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h-T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B53E4F08-0D34-451E-9445-C54926A10035}" type="datetimeFigureOut">
              <a:rPr lang="th-TH" smtClean="0"/>
              <a:t>29/10/58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325812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53E4F08-0D34-451E-9445-C54926A10035}" type="datetimeFigureOut">
              <a:rPr lang="th-TH" smtClean="0"/>
              <a:t>29/10/58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10176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53E4F08-0D34-451E-9445-C54926A10035}" type="datetimeFigureOut">
              <a:rPr lang="th-TH" smtClean="0"/>
              <a:t>29/10/58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23472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3641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53E4F08-0D34-451E-9445-C54926A10035}" type="datetimeFigureOut">
              <a:rPr lang="th-TH" smtClean="0"/>
              <a:t>29/10/58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366431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h-T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E4F08-0D34-451E-9445-C54926A10035}" type="datetimeFigureOut">
              <a:rPr lang="th-TH" smtClean="0"/>
              <a:t>29/10/58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204233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B53E4F08-0D34-451E-9445-C54926A10035}" type="datetimeFigureOut">
              <a:rPr lang="th-TH" smtClean="0"/>
              <a:t>29/10/58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89862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h-T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B53E4F08-0D34-451E-9445-C54926A10035}" type="datetimeFigureOut">
              <a:rPr lang="th-TH" smtClean="0"/>
              <a:t>29/10/58</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103918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B53E4F08-0D34-451E-9445-C54926A10035}" type="datetimeFigureOut">
              <a:rPr lang="th-TH" smtClean="0"/>
              <a:t>29/10/58</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290415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E4F08-0D34-451E-9445-C54926A10035}" type="datetimeFigureOut">
              <a:rPr lang="th-TH" smtClean="0"/>
              <a:t>29/10/58</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28657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h-T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E4F08-0D34-451E-9445-C54926A10035}" type="datetimeFigureOut">
              <a:rPr lang="th-TH" smtClean="0"/>
              <a:t>29/10/58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94657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h-T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E4F08-0D34-451E-9445-C54926A10035}" type="datetimeFigureOut">
              <a:rPr lang="th-TH" smtClean="0"/>
              <a:t>29/10/58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96FA57E-2704-40A5-B52A-8ABF08CF1380}" type="slidenum">
              <a:rPr lang="th-TH" smtClean="0"/>
              <a:t>‹#›</a:t>
            </a:fld>
            <a:endParaRPr lang="th-TH"/>
          </a:p>
        </p:txBody>
      </p:sp>
    </p:spTree>
    <p:extLst>
      <p:ext uri="{BB962C8B-B14F-4D97-AF65-F5344CB8AC3E}">
        <p14:creationId xmlns:p14="http://schemas.microsoft.com/office/powerpoint/2010/main" val="105855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9385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E4F08-0D34-451E-9445-C54926A10035}" type="datetimeFigureOut">
              <a:rPr lang="th-TH" smtClean="0"/>
              <a:t>29/10/58</a:t>
            </a:fld>
            <a:endParaRPr lang="th-T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FA57E-2704-40A5-B52A-8ABF08CF1380}" type="slidenum">
              <a:rPr lang="th-TH" smtClean="0"/>
              <a:t>‹#›</a:t>
            </a:fld>
            <a:endParaRPr lang="th-TH"/>
          </a:p>
        </p:txBody>
      </p:sp>
    </p:spTree>
    <p:extLst>
      <p:ext uri="{BB962C8B-B14F-4D97-AF65-F5344CB8AC3E}">
        <p14:creationId xmlns:p14="http://schemas.microsoft.com/office/powerpoint/2010/main" val="3454399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6121" y="634302"/>
            <a:ext cx="6153365" cy="5693925"/>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Rectangle 3"/>
          <p:cNvSpPr/>
          <p:nvPr/>
        </p:nvSpPr>
        <p:spPr>
          <a:xfrm>
            <a:off x="3387265" y="1034440"/>
            <a:ext cx="5331075" cy="4893647"/>
          </a:xfrm>
          <a:prstGeom prst="rect">
            <a:avLst/>
          </a:prstGeom>
        </p:spPr>
        <p:txBody>
          <a:bodyPr wrap="none">
            <a:spAutoFit/>
          </a:bodyPr>
          <a:lstStyle/>
          <a:p>
            <a:r>
              <a:rPr lang="en-US" sz="7200" i="1" dirty="0" smtClean="0">
                <a:solidFill>
                  <a:schemeClr val="bg1"/>
                </a:solidFill>
                <a:ea typeface="Dotum" panose="020B0600000101010101" pitchFamily="34" charset="-127"/>
              </a:rPr>
              <a:t>SOCIAL NEWS</a:t>
            </a:r>
          </a:p>
          <a:p>
            <a:pPr algn="ctr"/>
            <a:r>
              <a:rPr lang="en-US" sz="4800" i="1" dirty="0" smtClean="0">
                <a:solidFill>
                  <a:schemeClr val="bg1"/>
                </a:solidFill>
                <a:ea typeface="Dotum" panose="020B0600000101010101" pitchFamily="34" charset="-127"/>
              </a:rPr>
              <a:t/>
            </a:r>
            <a:br>
              <a:rPr lang="en-US" sz="4800" i="1" dirty="0" smtClean="0">
                <a:solidFill>
                  <a:schemeClr val="bg1"/>
                </a:solidFill>
                <a:ea typeface="Dotum" panose="020B0600000101010101" pitchFamily="34" charset="-127"/>
              </a:rPr>
            </a:br>
            <a:r>
              <a:rPr lang="en-US" sz="4800" i="1" dirty="0" smtClean="0">
                <a:solidFill>
                  <a:schemeClr val="bg1"/>
                </a:solidFill>
                <a:ea typeface="Dotum" panose="020B0600000101010101" pitchFamily="34" charset="-127"/>
              </a:rPr>
              <a:t>Techniques</a:t>
            </a:r>
          </a:p>
          <a:p>
            <a:pPr algn="ctr"/>
            <a:r>
              <a:rPr lang="en-US" sz="4800" i="1" dirty="0" smtClean="0">
                <a:solidFill>
                  <a:schemeClr val="bg1"/>
                </a:solidFill>
                <a:ea typeface="Dotum" panose="020B0600000101010101" pitchFamily="34" charset="-127"/>
              </a:rPr>
              <a:t>&amp; Strategies</a:t>
            </a:r>
          </a:p>
          <a:p>
            <a:pPr algn="ctr"/>
            <a:endParaRPr lang="en-US" sz="4800" i="1" dirty="0">
              <a:solidFill>
                <a:schemeClr val="bg1"/>
              </a:solidFill>
              <a:ea typeface="Dotum" panose="020B0600000101010101" pitchFamily="34" charset="-127"/>
            </a:endParaRPr>
          </a:p>
          <a:p>
            <a:pPr algn="ctr"/>
            <a:r>
              <a:rPr lang="en-US" sz="2400" i="1" dirty="0" err="1" smtClean="0">
                <a:solidFill>
                  <a:schemeClr val="bg1"/>
                </a:solidFill>
                <a:ea typeface="Dotum" panose="020B0600000101010101" pitchFamily="34" charset="-127"/>
              </a:rPr>
              <a:t>Thanyaphorn</a:t>
            </a:r>
            <a:r>
              <a:rPr lang="en-US" sz="2400" i="1" dirty="0" smtClean="0">
                <a:solidFill>
                  <a:schemeClr val="bg1"/>
                </a:solidFill>
                <a:ea typeface="Dotum" panose="020B0600000101010101" pitchFamily="34" charset="-127"/>
              </a:rPr>
              <a:t>  </a:t>
            </a:r>
            <a:r>
              <a:rPr lang="en-US" sz="2400" i="1" dirty="0" err="1" smtClean="0">
                <a:solidFill>
                  <a:schemeClr val="bg1"/>
                </a:solidFill>
                <a:ea typeface="Dotum" panose="020B0600000101010101" pitchFamily="34" charset="-127"/>
              </a:rPr>
              <a:t>Sriwichailamphan</a:t>
            </a:r>
            <a:r>
              <a:rPr lang="en-US" sz="2400" i="1" dirty="0" smtClean="0">
                <a:solidFill>
                  <a:schemeClr val="bg1"/>
                </a:solidFill>
                <a:ea typeface="Dotum" panose="020B0600000101010101" pitchFamily="34" charset="-127"/>
              </a:rPr>
              <a:t/>
            </a:r>
            <a:br>
              <a:rPr lang="en-US" sz="2400" i="1" dirty="0" smtClean="0">
                <a:solidFill>
                  <a:schemeClr val="bg1"/>
                </a:solidFill>
                <a:ea typeface="Dotum" panose="020B0600000101010101" pitchFamily="34" charset="-127"/>
              </a:rPr>
            </a:br>
            <a:r>
              <a:rPr lang="en-US" sz="2400" i="1" dirty="0" err="1" smtClean="0">
                <a:solidFill>
                  <a:schemeClr val="bg1"/>
                </a:solidFill>
                <a:ea typeface="Dotum" panose="020B0600000101010101" pitchFamily="34" charset="-127"/>
              </a:rPr>
              <a:t>Kornnop</a:t>
            </a:r>
            <a:r>
              <a:rPr lang="en-US" sz="2400" i="1" dirty="0" smtClean="0">
                <a:solidFill>
                  <a:schemeClr val="bg1"/>
                </a:solidFill>
                <a:ea typeface="Dotum" panose="020B0600000101010101" pitchFamily="34" charset="-127"/>
              </a:rPr>
              <a:t>  </a:t>
            </a:r>
            <a:r>
              <a:rPr lang="en-US" sz="2400" i="1" dirty="0" err="1" smtClean="0">
                <a:solidFill>
                  <a:schemeClr val="bg1"/>
                </a:solidFill>
                <a:ea typeface="Dotum" panose="020B0600000101010101" pitchFamily="34" charset="-127"/>
              </a:rPr>
              <a:t>Jareonwong</a:t>
            </a:r>
            <a:endParaRPr lang="th-TH" sz="2400" i="1" dirty="0">
              <a:solidFill>
                <a:schemeClr val="bg1"/>
              </a:solidFill>
              <a:ea typeface="Dotum" panose="020B0600000101010101" pitchFamily="34" charset="-127"/>
            </a:endParaRPr>
          </a:p>
        </p:txBody>
      </p:sp>
      <p:cxnSp>
        <p:nvCxnSpPr>
          <p:cNvPr id="6" name="Straight Connector 5"/>
          <p:cNvCxnSpPr/>
          <p:nvPr/>
        </p:nvCxnSpPr>
        <p:spPr>
          <a:xfrm>
            <a:off x="3541830" y="2917372"/>
            <a:ext cx="502194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97943" y="4434115"/>
            <a:ext cx="502194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11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7166" y="1011674"/>
            <a:ext cx="8463064" cy="4630369"/>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Rectangle 1"/>
          <p:cNvSpPr/>
          <p:nvPr/>
        </p:nvSpPr>
        <p:spPr>
          <a:xfrm>
            <a:off x="2227480" y="2742960"/>
            <a:ext cx="7810921" cy="1323439"/>
          </a:xfrm>
          <a:prstGeom prst="rect">
            <a:avLst/>
          </a:prstGeom>
        </p:spPr>
        <p:txBody>
          <a:bodyPr wrap="none">
            <a:spAutoFit/>
          </a:bodyPr>
          <a:lstStyle/>
          <a:p>
            <a:r>
              <a:rPr lang="en-US" sz="8000" i="1" dirty="0" smtClean="0">
                <a:solidFill>
                  <a:schemeClr val="bg1"/>
                </a:solidFill>
                <a:ea typeface="Dotum" panose="020B0600000101010101" pitchFamily="34" charset="-127"/>
              </a:rPr>
              <a:t>TRANSLITERATION</a:t>
            </a:r>
            <a:endParaRPr lang="th-TH" sz="8000" i="1" dirty="0">
              <a:solidFill>
                <a:schemeClr val="bg1"/>
              </a:solidFill>
              <a:ea typeface="Dotum" panose="020B0600000101010101" pitchFamily="34" charset="-127"/>
            </a:endParaRPr>
          </a:p>
        </p:txBody>
      </p:sp>
      <p:sp>
        <p:nvSpPr>
          <p:cNvPr id="4" name="Shape 195"/>
          <p:cNvSpPr/>
          <p:nvPr/>
        </p:nvSpPr>
        <p:spPr>
          <a:xfrm>
            <a:off x="1887166" y="4331001"/>
            <a:ext cx="9054445"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l">
              <a:defRPr>
                <a:latin typeface="Calibri"/>
                <a:ea typeface="Calibri"/>
                <a:cs typeface="Calibri"/>
                <a:sym typeface="Calibri"/>
              </a:defRPr>
            </a:lvl1pPr>
          </a:lstStyle>
          <a:p>
            <a:r>
              <a:rPr dirty="0">
                <a:solidFill>
                  <a:schemeClr val="bg1"/>
                </a:solidFill>
              </a:rPr>
              <a:t>= Loan word/ borrowed word; substitution(Malone 1988)</a:t>
            </a:r>
          </a:p>
        </p:txBody>
      </p:sp>
      <p:sp>
        <p:nvSpPr>
          <p:cNvPr id="5" name="Shape 194"/>
          <p:cNvSpPr/>
          <p:nvPr/>
        </p:nvSpPr>
        <p:spPr>
          <a:xfrm>
            <a:off x="6734555" y="6154388"/>
            <a:ext cx="4564709"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400">
                <a:latin typeface="Angsana New"/>
                <a:ea typeface="Angsana New"/>
                <a:cs typeface="Angsana New"/>
                <a:sym typeface="Angsana New"/>
              </a:defRPr>
            </a:pPr>
            <a:r>
              <a:rPr dirty="0">
                <a:solidFill>
                  <a:schemeClr val="bg1"/>
                </a:solidFill>
              </a:rPr>
              <a:t>Work cited: </a:t>
            </a:r>
            <a:r>
              <a:rPr dirty="0" err="1">
                <a:solidFill>
                  <a:schemeClr val="bg1"/>
                </a:solidFill>
              </a:rPr>
              <a:t>สุพรรณี</a:t>
            </a:r>
            <a:r>
              <a:rPr dirty="0">
                <a:solidFill>
                  <a:schemeClr val="bg1"/>
                </a:solidFill>
              </a:rPr>
              <a:t> </a:t>
            </a:r>
            <a:r>
              <a:rPr dirty="0" err="1">
                <a:solidFill>
                  <a:schemeClr val="bg1"/>
                </a:solidFill>
              </a:rPr>
              <a:t>ปิ่นมณี</a:t>
            </a:r>
            <a:r>
              <a:rPr dirty="0">
                <a:solidFill>
                  <a:schemeClr val="bg1"/>
                </a:solidFill>
              </a:rPr>
              <a:t>. “</a:t>
            </a:r>
            <a:r>
              <a:rPr dirty="0" err="1">
                <a:solidFill>
                  <a:schemeClr val="bg1"/>
                </a:solidFill>
              </a:rPr>
              <a:t>แปลผิด</a:t>
            </a:r>
            <a:r>
              <a:rPr dirty="0">
                <a:solidFill>
                  <a:schemeClr val="bg1"/>
                </a:solidFill>
                <a:latin typeface="Wingdings"/>
                <a:ea typeface="Wingdings"/>
                <a:cs typeface="Wingdings"/>
                <a:sym typeface="Wingdings"/>
              </a:rPr>
              <a:t> </a:t>
            </a:r>
            <a:r>
              <a:rPr dirty="0" err="1">
                <a:solidFill>
                  <a:schemeClr val="bg1"/>
                </a:solidFill>
              </a:rPr>
              <a:t>แปลถูก</a:t>
            </a:r>
            <a:r>
              <a:rPr dirty="0">
                <a:solidFill>
                  <a:schemeClr val="bg1"/>
                </a:solidFill>
              </a:rPr>
              <a:t>” </a:t>
            </a:r>
          </a:p>
        </p:txBody>
      </p:sp>
    </p:spTree>
    <p:extLst>
      <p:ext uri="{BB962C8B-B14F-4D97-AF65-F5344CB8AC3E}">
        <p14:creationId xmlns:p14="http://schemas.microsoft.com/office/powerpoint/2010/main" val="298114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tiff"/>
          <p:cNvPicPr>
            <a:picLocks noChangeAspect="1"/>
          </p:cNvPicPr>
          <p:nvPr/>
        </p:nvPicPr>
        <p:blipFill>
          <a:blip r:embed="rId2">
            <a:extLst/>
          </a:blip>
          <a:stretch>
            <a:fillRect/>
          </a:stretch>
        </p:blipFill>
        <p:spPr>
          <a:xfrm>
            <a:off x="978609" y="0"/>
            <a:ext cx="10313506" cy="6870127"/>
          </a:xfrm>
          <a:prstGeom prst="rect">
            <a:avLst/>
          </a:prstGeom>
          <a:ln w="12700">
            <a:miter lim="400000"/>
          </a:ln>
        </p:spPr>
      </p:pic>
    </p:spTree>
    <p:extLst>
      <p:ext uri="{BB962C8B-B14F-4D97-AF65-F5344CB8AC3E}">
        <p14:creationId xmlns:p14="http://schemas.microsoft.com/office/powerpoint/2010/main" val="3996822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6162200"/>
              </p:ext>
            </p:extLst>
          </p:nvPr>
        </p:nvGraphicFramePr>
        <p:xfrm>
          <a:off x="1244428" y="1035397"/>
          <a:ext cx="9493250" cy="5394960"/>
        </p:xfrm>
        <a:graphic>
          <a:graphicData uri="http://schemas.openxmlformats.org/drawingml/2006/table">
            <a:tbl>
              <a:tblPr firstRow="1" bandRow="1"/>
              <a:tblGrid>
                <a:gridCol w="4746625"/>
                <a:gridCol w="4746625"/>
              </a:tblGrid>
              <a:tr h="462663">
                <a:tc>
                  <a:txBody>
                    <a:bodyPr/>
                    <a:lstStyle/>
                    <a:p>
                      <a:pPr algn="ctr"/>
                      <a:r>
                        <a:rPr lang="en-US" sz="2800" b="1" dirty="0" smtClean="0">
                          <a:solidFill>
                            <a:schemeClr val="bg1"/>
                          </a:solidFill>
                        </a:rPr>
                        <a:t>TH</a:t>
                      </a:r>
                      <a:endParaRPr lang="th-TH" sz="2800" b="1" dirty="0">
                        <a:solidFill>
                          <a:schemeClr val="bg1"/>
                        </a:solidFill>
                      </a:endParaRPr>
                    </a:p>
                  </a:txBody>
                  <a:tcPr>
                    <a:solidFill>
                      <a:schemeClr val="tx1">
                        <a:lumMod val="50000"/>
                        <a:lumOff val="50000"/>
                      </a:schemeClr>
                    </a:solidFill>
                  </a:tcPr>
                </a:tc>
                <a:tc>
                  <a:txBody>
                    <a:bodyPr/>
                    <a:lstStyle/>
                    <a:p>
                      <a:pPr algn="ctr"/>
                      <a:r>
                        <a:rPr lang="en-US" sz="2800" b="1" dirty="0" smtClean="0">
                          <a:solidFill>
                            <a:schemeClr val="bg1"/>
                          </a:solidFill>
                        </a:rPr>
                        <a:t>EN</a:t>
                      </a:r>
                      <a:endParaRPr lang="th-TH" sz="2800" b="1" dirty="0">
                        <a:solidFill>
                          <a:schemeClr val="bg1"/>
                        </a:solidFill>
                      </a:endParaRPr>
                    </a:p>
                  </a:txBody>
                  <a:tcPr>
                    <a:solidFill>
                      <a:schemeClr val="tx1">
                        <a:lumMod val="50000"/>
                        <a:lumOff val="50000"/>
                      </a:schemeClr>
                    </a:solidFill>
                  </a:tcPr>
                </a:tc>
              </a:tr>
              <a:tr h="4754891">
                <a:tc>
                  <a:txBody>
                    <a:bodyPr/>
                    <a:lstStyle/>
                    <a:p>
                      <a:pPr algn="l">
                        <a:defRPr sz="2400" b="1">
                          <a:latin typeface="+mn-lt"/>
                          <a:ea typeface="+mn-ea"/>
                          <a:cs typeface="+mn-cs"/>
                          <a:sym typeface="Helvetica"/>
                        </a:defRPr>
                      </a:pPr>
                      <a:r>
                        <a:rPr lang="th-TH" sz="2800" dirty="0" smtClean="0">
                          <a:latin typeface="Angsana New" panose="02020603050405020304" pitchFamily="18" charset="-34"/>
                          <a:cs typeface="+mn-cs"/>
                        </a:rPr>
                        <a:t>กระทรวง</a:t>
                      </a:r>
                      <a:r>
                        <a:rPr lang="th-TH" sz="2800" u="sng" dirty="0" smtClean="0">
                          <a:solidFill>
                            <a:schemeClr val="accent1">
                              <a:lumMod val="75000"/>
                            </a:schemeClr>
                          </a:solidFill>
                          <a:latin typeface="Angsana New" panose="02020603050405020304" pitchFamily="18" charset="-34"/>
                          <a:cs typeface="+mn-cs"/>
                        </a:rPr>
                        <a:t>แบน</a:t>
                      </a:r>
                      <a:r>
                        <a:rPr lang="th-TH" sz="2800" dirty="0" smtClean="0">
                          <a:latin typeface="Angsana New" panose="02020603050405020304" pitchFamily="18" charset="-34"/>
                          <a:cs typeface="+mn-cs"/>
                        </a:rPr>
                        <a:t> </a:t>
                      </a:r>
                      <a:r>
                        <a:rPr lang="th-TH" sz="2800" dirty="0" smtClean="0">
                          <a:solidFill>
                            <a:schemeClr val="accent1">
                              <a:lumMod val="75000"/>
                            </a:schemeClr>
                          </a:solidFill>
                          <a:latin typeface="Angsana New" panose="02020603050405020304" pitchFamily="18" charset="-34"/>
                          <a:cs typeface="+mn-cs"/>
                        </a:rPr>
                        <a:t>“อาบัติ</a:t>
                      </a:r>
                      <a:r>
                        <a:rPr lang="th-TH" sz="2800" dirty="0" smtClean="0">
                          <a:latin typeface="Angsana New" panose="02020603050405020304" pitchFamily="18" charset="-34"/>
                          <a:cs typeface="+mn-cs"/>
                        </a:rPr>
                        <a:t>” คอหนังแบนกระทรวง! อย่าจองเวรซึ่งกันและกันเลย!!</a:t>
                      </a:r>
                    </a:p>
                    <a:p>
                      <a:pPr algn="l">
                        <a:defRPr sz="2400"/>
                      </a:pPr>
                      <a:r>
                        <a:rPr lang="th-TH" sz="2400" dirty="0" smtClean="0">
                          <a:latin typeface="Angsana New" panose="02020603050405020304" pitchFamily="18" charset="-34"/>
                          <a:cs typeface="+mn-cs"/>
                        </a:rPr>
                        <a:t>จากมติของทางคณะกรรมการพิจารณาภาพยนตร์ซึ่งประกาศออกมาเมื่อช่วงเย็นวันที่ 12 ต.ค. ระบุเอาไว้ชัดเจนว่ามีเหตุผลสนับสนุนถึง 4 ประการ จึง</a:t>
                      </a:r>
                      <a:r>
                        <a:rPr lang="th-TH" sz="2400" b="1" u="sng" dirty="0" smtClean="0">
                          <a:solidFill>
                            <a:schemeClr val="accent1"/>
                          </a:solidFill>
                          <a:latin typeface="Angsana New" panose="02020603050405020304" pitchFamily="18" charset="-34"/>
                          <a:ea typeface="+mn-ea"/>
                          <a:cs typeface="+mn-cs"/>
                          <a:sym typeface="Helvetica"/>
                        </a:rPr>
                        <a:t>สั่งระงับการฉาย</a:t>
                      </a:r>
                      <a:r>
                        <a:rPr lang="th-TH" sz="2400" dirty="0" smtClean="0">
                          <a:latin typeface="Angsana New" panose="02020603050405020304" pitchFamily="18" charset="-34"/>
                          <a:cs typeface="+mn-cs"/>
                        </a:rPr>
                        <a:t>คือ 1.ปรากฏภาพสามเณรเสพของมึนเมา 2.มีภาพสามเณรใช้ความรุนแรง 3.พูดความสัมพันธ์และใช้คำพูดเชิงชู้สาวที่ไม่เหมาะสม และ 4.มีการแสดงความไม่เคารพต่อพระพุทธรูป อย่างไรก็ตาม ฝั่งผู้สร้างภาพยนตร์ยังมีสิทธิที่จะอุทธรณ์ได้ จึงเป็นเรื่องที่คอหนังอาจต้องติดตามกันต่อไป</a:t>
                      </a:r>
                      <a:r>
                        <a:rPr lang="th-TH" sz="2400" dirty="0" smtClean="0">
                          <a:latin typeface="Angsana New" panose="02020603050405020304" pitchFamily="18" charset="-34"/>
                          <a:cs typeface="Angsana New" panose="02020603050405020304" pitchFamily="18" charset="-34"/>
                        </a:rPr>
                        <a:t/>
                      </a:r>
                      <a:br>
                        <a:rPr lang="th-TH" sz="2400" dirty="0" smtClean="0">
                          <a:latin typeface="Angsana New" panose="02020603050405020304" pitchFamily="18" charset="-34"/>
                          <a:cs typeface="Angsana New" panose="02020603050405020304" pitchFamily="18" charset="-34"/>
                        </a:rPr>
                      </a:br>
                      <a:endParaRPr lang="th-TH" sz="2400" dirty="0" smtClean="0">
                        <a:latin typeface="Angsana New" panose="02020603050405020304" pitchFamily="18" charset="-34"/>
                        <a:cs typeface="Angsana New" panose="02020603050405020304" pitchFamily="18" charset="-34"/>
                      </a:endParaRPr>
                    </a:p>
                    <a:p>
                      <a:pPr marL="0" marR="0" indent="0" algn="l" defTabSz="914400" rtl="0" eaLnBrk="1" fontAlgn="auto" latinLnBrk="0" hangingPunct="1">
                        <a:lnSpc>
                          <a:spcPct val="100000"/>
                        </a:lnSpc>
                        <a:spcBef>
                          <a:spcPts val="0"/>
                        </a:spcBef>
                        <a:spcAft>
                          <a:spcPts val="0"/>
                        </a:spcAft>
                        <a:buClrTx/>
                        <a:buSzTx/>
                        <a:buFontTx/>
                        <a:buNone/>
                        <a:tabLst/>
                        <a:defRPr sz="2400"/>
                      </a:pPr>
                      <a:r>
                        <a:rPr lang="en-US" sz="1800" i="1" dirty="0" smtClean="0"/>
                        <a:t>Cr. Manager, Oct 12, 2015</a:t>
                      </a:r>
                    </a:p>
                  </a:txBody>
                  <a:tcPr>
                    <a:solidFill>
                      <a:srgbClr val="FFFFFF"/>
                    </a:solidFill>
                  </a:tcPr>
                </a:tc>
                <a:tc>
                  <a:txBody>
                    <a:bodyPr/>
                    <a:lstStyle/>
                    <a:p>
                      <a:pPr algn="l">
                        <a:defRPr sz="2400" b="1">
                          <a:latin typeface="+mn-lt"/>
                          <a:ea typeface="+mn-ea"/>
                          <a:cs typeface="+mn-cs"/>
                          <a:sym typeface="Helvetica"/>
                        </a:defRPr>
                      </a:pPr>
                      <a:r>
                        <a:rPr lang="en-US" sz="2400" dirty="0" smtClean="0">
                          <a:latin typeface="+mn-lt"/>
                        </a:rPr>
                        <a:t>Thailand </a:t>
                      </a:r>
                      <a:r>
                        <a:rPr lang="en-US" sz="2400" u="sng" dirty="0" smtClean="0">
                          <a:solidFill>
                            <a:schemeClr val="accent1">
                              <a:lumMod val="75000"/>
                            </a:schemeClr>
                          </a:solidFill>
                          <a:latin typeface="+mn-lt"/>
                        </a:rPr>
                        <a:t>Bans</a:t>
                      </a:r>
                      <a:r>
                        <a:rPr lang="en-US" sz="2400" dirty="0" smtClean="0">
                          <a:latin typeface="+mn-lt"/>
                        </a:rPr>
                        <a:t> </a:t>
                      </a:r>
                      <a:r>
                        <a:rPr lang="en-US" sz="2400" dirty="0" smtClean="0">
                          <a:solidFill>
                            <a:schemeClr val="accent1">
                              <a:lumMod val="75000"/>
                            </a:schemeClr>
                          </a:solidFill>
                          <a:latin typeface="+mn-lt"/>
                        </a:rPr>
                        <a:t>‘</a:t>
                      </a:r>
                      <a:r>
                        <a:rPr lang="en-US" sz="2400" dirty="0" err="1" smtClean="0">
                          <a:solidFill>
                            <a:schemeClr val="accent1">
                              <a:lumMod val="75000"/>
                            </a:schemeClr>
                          </a:solidFill>
                          <a:latin typeface="+mn-lt"/>
                        </a:rPr>
                        <a:t>Arbat</a:t>
                      </a:r>
                      <a:r>
                        <a:rPr lang="en-US" sz="2400" dirty="0" smtClean="0">
                          <a:solidFill>
                            <a:schemeClr val="accent1">
                              <a:lumMod val="75000"/>
                            </a:schemeClr>
                          </a:solidFill>
                          <a:latin typeface="+mn-lt"/>
                        </a:rPr>
                        <a:t>’ </a:t>
                      </a:r>
                      <a:r>
                        <a:rPr lang="en-US" sz="2400" dirty="0" smtClean="0">
                          <a:latin typeface="+mn-lt"/>
                        </a:rPr>
                        <a:t>Movie on Religious Grounds</a:t>
                      </a:r>
                    </a:p>
                    <a:p>
                      <a:pPr algn="l" defTabSz="457200">
                        <a:defRPr sz="2500">
                          <a:latin typeface="Arial"/>
                          <a:ea typeface="Arial"/>
                          <a:cs typeface="Arial"/>
                          <a:sym typeface="Arial"/>
                        </a:defRPr>
                      </a:pPr>
                      <a:r>
                        <a:rPr lang="en-US" sz="2000" dirty="0" smtClean="0">
                          <a:latin typeface="+mn-lt"/>
                        </a:rPr>
                        <a:t>The ministry gave four reasons for its </a:t>
                      </a:r>
                      <a:r>
                        <a:rPr lang="en-US" sz="2000" b="1" u="sng" dirty="0" smtClean="0">
                          <a:solidFill>
                            <a:schemeClr val="accent1"/>
                          </a:solidFill>
                          <a:latin typeface="+mn-lt"/>
                        </a:rPr>
                        <a:t>ban</a:t>
                      </a:r>
                      <a:r>
                        <a:rPr lang="en-US" sz="2000" dirty="0" smtClean="0">
                          <a:latin typeface="+mn-lt"/>
                        </a:rPr>
                        <a:t>: depiction of monks engaged in violent conduct; monks drinking alcohol; monks in sexual relations; portraying images that are disrespectful to Buddha. Three of these contravene the five central precepts of Buddhism. The ministry said that the ban could be reversed if cuts were made to the movie.</a:t>
                      </a:r>
                    </a:p>
                    <a:p>
                      <a:pPr marL="0" marR="0" indent="0" algn="l" defTabSz="457200" rtl="0" eaLnBrk="1" fontAlgn="auto" latinLnBrk="0" hangingPunct="1">
                        <a:lnSpc>
                          <a:spcPct val="100000"/>
                        </a:lnSpc>
                        <a:spcBef>
                          <a:spcPts val="0"/>
                        </a:spcBef>
                        <a:spcAft>
                          <a:spcPts val="0"/>
                        </a:spcAft>
                        <a:buClrTx/>
                        <a:buSzTx/>
                        <a:buFontTx/>
                        <a:buNone/>
                        <a:tabLst/>
                        <a:defRPr sz="2500">
                          <a:latin typeface="Arial"/>
                          <a:ea typeface="Arial"/>
                          <a:cs typeface="Arial"/>
                          <a:sym typeface="Arial"/>
                        </a:defRPr>
                      </a:pPr>
                      <a:endParaRPr lang="en-US" sz="1800" i="1" dirty="0" smtClean="0"/>
                    </a:p>
                    <a:p>
                      <a:pPr marL="0" marR="0" indent="0" algn="l" defTabSz="457200" rtl="0" eaLnBrk="1" fontAlgn="auto" latinLnBrk="0" hangingPunct="1">
                        <a:lnSpc>
                          <a:spcPct val="100000"/>
                        </a:lnSpc>
                        <a:spcBef>
                          <a:spcPts val="0"/>
                        </a:spcBef>
                        <a:spcAft>
                          <a:spcPts val="0"/>
                        </a:spcAft>
                        <a:buClrTx/>
                        <a:buSzTx/>
                        <a:buFontTx/>
                        <a:buNone/>
                        <a:tabLst/>
                        <a:defRPr sz="2500">
                          <a:latin typeface="Arial"/>
                          <a:ea typeface="Arial"/>
                          <a:cs typeface="Arial"/>
                          <a:sym typeface="Arial"/>
                        </a:defRPr>
                      </a:pPr>
                      <a:r>
                        <a:rPr lang="en-US" sz="1800" i="1" dirty="0" smtClean="0">
                          <a:latin typeface="+mn-lt"/>
                        </a:rPr>
                        <a:t>Cr. Variety, Oct 12, 2015, written by Patrick Frater</a:t>
                      </a:r>
                    </a:p>
                  </a:txBody>
                  <a:tcPr>
                    <a:solidFill>
                      <a:srgbClr val="FFFFFF"/>
                    </a:solidFill>
                  </a:tcPr>
                </a:tc>
              </a:tr>
            </a:tbl>
          </a:graphicData>
        </a:graphic>
      </p:graphicFrame>
      <p:sp>
        <p:nvSpPr>
          <p:cNvPr id="3" name="TextBox 2"/>
          <p:cNvSpPr txBox="1"/>
          <p:nvPr/>
        </p:nvSpPr>
        <p:spPr>
          <a:xfrm>
            <a:off x="3539515" y="171869"/>
            <a:ext cx="4903076" cy="707886"/>
          </a:xfrm>
          <a:prstGeom prst="rect">
            <a:avLst/>
          </a:prstGeom>
          <a:noFill/>
        </p:spPr>
        <p:txBody>
          <a:bodyPr wrap="square" rtlCol="0">
            <a:spAutoFit/>
          </a:bodyPr>
          <a:lstStyle/>
          <a:p>
            <a:pPr algn="ctr"/>
            <a:r>
              <a:rPr lang="en-US" sz="4000" b="1" dirty="0" smtClean="0">
                <a:solidFill>
                  <a:schemeClr val="bg1"/>
                </a:solidFill>
                <a:effectLst/>
              </a:rPr>
              <a:t>Transliteration</a:t>
            </a:r>
            <a:endParaRPr lang="th-TH" sz="4000" b="1" dirty="0">
              <a:solidFill>
                <a:schemeClr val="bg1"/>
              </a:solidFill>
              <a:effectLst/>
            </a:endParaRPr>
          </a:p>
        </p:txBody>
      </p:sp>
    </p:spTree>
    <p:extLst>
      <p:ext uri="{BB962C8B-B14F-4D97-AF65-F5344CB8AC3E}">
        <p14:creationId xmlns:p14="http://schemas.microsoft.com/office/powerpoint/2010/main" val="2370692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022" y="311285"/>
            <a:ext cx="7060659" cy="47071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119" y="1985523"/>
            <a:ext cx="6923053" cy="4647100"/>
          </a:xfrm>
          <a:prstGeom prst="rect">
            <a:avLst/>
          </a:prstGeom>
        </p:spPr>
      </p:pic>
    </p:spTree>
    <p:extLst>
      <p:ext uri="{BB962C8B-B14F-4D97-AF65-F5344CB8AC3E}">
        <p14:creationId xmlns:p14="http://schemas.microsoft.com/office/powerpoint/2010/main" val="3297777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9515" y="171869"/>
            <a:ext cx="4903076" cy="707886"/>
          </a:xfrm>
          <a:prstGeom prst="rect">
            <a:avLst/>
          </a:prstGeom>
          <a:noFill/>
        </p:spPr>
        <p:txBody>
          <a:bodyPr wrap="square" rtlCol="0">
            <a:spAutoFit/>
          </a:bodyPr>
          <a:lstStyle/>
          <a:p>
            <a:pPr algn="ctr"/>
            <a:r>
              <a:rPr lang="en-US" sz="4000" b="1" dirty="0" smtClean="0">
                <a:solidFill>
                  <a:schemeClr val="bg1"/>
                </a:solidFill>
                <a:effectLst/>
              </a:rPr>
              <a:t>Transliteration</a:t>
            </a:r>
            <a:endParaRPr lang="th-TH" sz="4000" b="1" dirty="0">
              <a:solidFill>
                <a:schemeClr val="bg1"/>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827736114"/>
              </p:ext>
            </p:extLst>
          </p:nvPr>
        </p:nvGraphicFramePr>
        <p:xfrm>
          <a:off x="1244428" y="1035397"/>
          <a:ext cx="9493250" cy="5273051"/>
        </p:xfrm>
        <a:graphic>
          <a:graphicData uri="http://schemas.openxmlformats.org/drawingml/2006/table">
            <a:tbl>
              <a:tblPr firstRow="1" bandRow="1"/>
              <a:tblGrid>
                <a:gridCol w="4746625"/>
                <a:gridCol w="4746625"/>
              </a:tblGrid>
              <a:tr h="462663">
                <a:tc>
                  <a:txBody>
                    <a:bodyPr/>
                    <a:lstStyle/>
                    <a:p>
                      <a:pPr algn="ctr"/>
                      <a:r>
                        <a:rPr lang="en-US" sz="2800" b="1" dirty="0" smtClean="0">
                          <a:solidFill>
                            <a:schemeClr val="bg1"/>
                          </a:solidFill>
                        </a:rPr>
                        <a:t>TH</a:t>
                      </a:r>
                      <a:endParaRPr lang="th-TH" sz="2800" b="1" dirty="0">
                        <a:solidFill>
                          <a:schemeClr val="bg1"/>
                        </a:solidFill>
                      </a:endParaRPr>
                    </a:p>
                  </a:txBody>
                  <a:tcPr>
                    <a:solidFill>
                      <a:schemeClr val="tx1">
                        <a:lumMod val="50000"/>
                        <a:lumOff val="50000"/>
                      </a:schemeClr>
                    </a:solidFill>
                  </a:tcPr>
                </a:tc>
                <a:tc>
                  <a:txBody>
                    <a:bodyPr/>
                    <a:lstStyle/>
                    <a:p>
                      <a:pPr algn="ctr"/>
                      <a:r>
                        <a:rPr lang="en-US" sz="2800" b="1" dirty="0" smtClean="0">
                          <a:solidFill>
                            <a:schemeClr val="bg1"/>
                          </a:solidFill>
                        </a:rPr>
                        <a:t>EN</a:t>
                      </a:r>
                      <a:endParaRPr lang="th-TH" sz="2800" b="1" dirty="0">
                        <a:solidFill>
                          <a:schemeClr val="bg1"/>
                        </a:solidFill>
                      </a:endParaRPr>
                    </a:p>
                  </a:txBody>
                  <a:tcPr>
                    <a:solidFill>
                      <a:schemeClr val="tx1">
                        <a:lumMod val="50000"/>
                        <a:lumOff val="50000"/>
                      </a:schemeClr>
                    </a:solidFill>
                  </a:tcPr>
                </a:tc>
              </a:tr>
              <a:tr h="4754891">
                <a:tc>
                  <a:txBody>
                    <a:bodyPr/>
                    <a:lstStyle/>
                    <a:p>
                      <a:r>
                        <a:rPr lang="th-TH" sz="3200" b="1" dirty="0" smtClean="0"/>
                        <a:t>จำคุก </a:t>
                      </a:r>
                      <a:r>
                        <a:rPr lang="th-TH" sz="3200" b="1" u="none" dirty="0" smtClean="0"/>
                        <a:t>“</a:t>
                      </a:r>
                      <a:r>
                        <a:rPr lang="th-TH" sz="3200" b="1" u="sng" dirty="0" smtClean="0">
                          <a:solidFill>
                            <a:schemeClr val="accent1"/>
                          </a:solidFill>
                        </a:rPr>
                        <a:t>หมูแฮม</a:t>
                      </a:r>
                      <a:r>
                        <a:rPr lang="th-TH" sz="3200" b="1" u="none" dirty="0" smtClean="0"/>
                        <a:t>” </a:t>
                      </a:r>
                      <a:r>
                        <a:rPr lang="th-TH" sz="3200" b="1" dirty="0" smtClean="0"/>
                        <a:t>2 ปี 1 เดือน ไม่รอลงอาญา </a:t>
                      </a:r>
                    </a:p>
                    <a:p>
                      <a:endParaRPr lang="en-US" sz="3200" b="1" dirty="0" smtClean="0"/>
                    </a:p>
                    <a:p>
                      <a:r>
                        <a:rPr lang="th-TH" sz="2800" b="1" u="none" dirty="0" smtClean="0">
                          <a:solidFill>
                            <a:schemeClr val="accent1"/>
                          </a:solidFill>
                        </a:rPr>
                        <a:t>หมูแฮม-กัณฑ์พิทักษ์ ปัจฉิมสวัสดิ์</a:t>
                      </a:r>
                      <a:r>
                        <a:rPr lang="th-TH" sz="2800" b="1" u="none" baseline="0" dirty="0" smtClean="0">
                          <a:solidFill>
                            <a:schemeClr val="accent1"/>
                          </a:solidFill>
                        </a:rPr>
                        <a:t> </a:t>
                      </a:r>
                      <a:r>
                        <a:rPr lang="th-TH" sz="2800" dirty="0" smtClean="0"/>
                        <a:t>คอตกหลังศาลฎีกาพิพากษาแก้ ลงโทษจำคุก 2 ปี 1 เดือน ไม่รอลงอาญา ชี้กระทำผิดจริง เหตุขับเบนซ์พุ่งชนคนบนทางเท้า จนมีคนบาดเจ็บล้มตาย</a:t>
                      </a:r>
                      <a:endParaRPr lang="en-US" sz="2800" dirty="0" smtClean="0"/>
                    </a:p>
                    <a:p>
                      <a:r>
                        <a:rPr lang="th-TH" sz="3200" dirty="0" smtClean="0"/>
                        <a:t/>
                      </a:r>
                      <a:br>
                        <a:rPr lang="th-TH" sz="3200" dirty="0" smtClean="0"/>
                      </a:br>
                      <a:r>
                        <a:rPr lang="en-US" sz="2400" b="0" i="1" dirty="0" smtClean="0"/>
                        <a:t>Cr: </a:t>
                      </a:r>
                      <a:r>
                        <a:rPr lang="en-US" sz="2400" b="0" i="1" dirty="0" err="1" smtClean="0"/>
                        <a:t>Dailynews</a:t>
                      </a:r>
                      <a:endParaRPr lang="th-TH" sz="2400" b="1" i="1" dirty="0" smtClean="0"/>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0" u="none" dirty="0" smtClean="0"/>
                        <a:t>“</a:t>
                      </a:r>
                      <a:r>
                        <a:rPr lang="en-US" sz="2800" b="1" i="0" u="sng" dirty="0" smtClean="0">
                          <a:solidFill>
                            <a:schemeClr val="accent1"/>
                          </a:solidFill>
                        </a:rPr>
                        <a:t>Mu Ham</a:t>
                      </a:r>
                      <a:r>
                        <a:rPr lang="en-US" sz="2800" b="1" i="0" u="none" dirty="0" smtClean="0"/>
                        <a:t>” </a:t>
                      </a:r>
                      <a:r>
                        <a:rPr lang="en-US" sz="2800" b="1" i="0" dirty="0" smtClean="0"/>
                        <a:t>Jailed for bus stop road rage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t>The Supreme Court on Friday sent </a:t>
                      </a:r>
                      <a:r>
                        <a:rPr lang="en-US" sz="2400" b="1" i="0" u="none" dirty="0" err="1" smtClean="0">
                          <a:solidFill>
                            <a:schemeClr val="accent1"/>
                          </a:solidFill>
                        </a:rPr>
                        <a:t>Kanpitak</a:t>
                      </a:r>
                      <a:r>
                        <a:rPr lang="en-US" sz="2400" b="1" i="0" u="none" dirty="0" smtClean="0">
                          <a:solidFill>
                            <a:schemeClr val="accent1"/>
                          </a:solidFill>
                        </a:rPr>
                        <a:t> </a:t>
                      </a:r>
                      <a:r>
                        <a:rPr lang="en-US" sz="2400" b="1" i="0" u="none" dirty="0" err="1" smtClean="0">
                          <a:solidFill>
                            <a:schemeClr val="accent1"/>
                          </a:solidFill>
                        </a:rPr>
                        <a:t>Pachimsawat</a:t>
                      </a:r>
                      <a:r>
                        <a:rPr lang="en-US" sz="2400" b="0" i="0" dirty="0" smtClean="0"/>
                        <a:t>, better known as </a:t>
                      </a:r>
                      <a:r>
                        <a:rPr lang="en-US" sz="2400" b="0" i="0" u="none" dirty="0" smtClean="0"/>
                        <a:t>"</a:t>
                      </a:r>
                      <a:r>
                        <a:rPr lang="en-US" sz="2400" b="1" i="0" u="none" dirty="0" smtClean="0">
                          <a:solidFill>
                            <a:schemeClr val="accent1"/>
                          </a:solidFill>
                        </a:rPr>
                        <a:t>Mu Ham</a:t>
                      </a:r>
                      <a:r>
                        <a:rPr lang="en-US" sz="2400" b="0" i="0" u="none" dirty="0" smtClean="0"/>
                        <a:t>", </a:t>
                      </a:r>
                      <a:r>
                        <a:rPr lang="en-US" sz="2400" b="0" i="0" dirty="0" smtClean="0"/>
                        <a:t>to prison for 25 months for fatally ramming his luxury car into people waiting at a Bangkok bus stop…</a:t>
                      </a:r>
                      <a:r>
                        <a:rPr lang="en-US" sz="2400" b="0"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1" dirty="0" smtClean="0"/>
                        <a:t>Cr: Bangkok</a:t>
                      </a:r>
                      <a:r>
                        <a:rPr lang="en-US" sz="2400" b="0" i="1" baseline="0" dirty="0" smtClean="0"/>
                        <a:t> post</a:t>
                      </a:r>
                      <a:endParaRPr lang="th-TH" sz="2400" b="1" i="1" dirty="0" smtClean="0"/>
                    </a:p>
                  </a:txBody>
                  <a:tcPr>
                    <a:solidFill>
                      <a:srgbClr val="FFFFFF"/>
                    </a:solidFill>
                  </a:tcPr>
                </a:tc>
              </a:tr>
            </a:tbl>
          </a:graphicData>
        </a:graphic>
      </p:graphicFrame>
    </p:spTree>
    <p:extLst>
      <p:ext uri="{BB962C8B-B14F-4D97-AF65-F5344CB8AC3E}">
        <p14:creationId xmlns:p14="http://schemas.microsoft.com/office/powerpoint/2010/main" val="1247273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1" y="817118"/>
            <a:ext cx="6517531" cy="3444331"/>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Rectangle 1"/>
          <p:cNvSpPr/>
          <p:nvPr/>
        </p:nvSpPr>
        <p:spPr>
          <a:xfrm>
            <a:off x="2826798" y="1877564"/>
            <a:ext cx="6389954" cy="1323439"/>
          </a:xfrm>
          <a:prstGeom prst="rect">
            <a:avLst/>
          </a:prstGeom>
        </p:spPr>
        <p:txBody>
          <a:bodyPr wrap="none">
            <a:spAutoFit/>
          </a:bodyPr>
          <a:lstStyle/>
          <a:p>
            <a:r>
              <a:rPr lang="en-US" sz="8000" i="1" dirty="0" smtClean="0">
                <a:solidFill>
                  <a:schemeClr val="bg1"/>
                </a:solidFill>
                <a:ea typeface="Dotum" panose="020B0600000101010101" pitchFamily="34" charset="-127"/>
              </a:rPr>
              <a:t>GENERIZATION</a:t>
            </a:r>
            <a:endParaRPr lang="th-TH" sz="8000" i="1" dirty="0">
              <a:solidFill>
                <a:schemeClr val="bg1"/>
              </a:solidFill>
              <a:ea typeface="Dotum" panose="020B0600000101010101" pitchFamily="34" charset="-127"/>
            </a:endParaRPr>
          </a:p>
        </p:txBody>
      </p:sp>
      <p:sp>
        <p:nvSpPr>
          <p:cNvPr id="4" name="Rectangle 3"/>
          <p:cNvSpPr/>
          <p:nvPr/>
        </p:nvSpPr>
        <p:spPr>
          <a:xfrm>
            <a:off x="2826798" y="4261449"/>
            <a:ext cx="6096000" cy="954107"/>
          </a:xfrm>
          <a:prstGeom prst="rect">
            <a:avLst/>
          </a:prstGeom>
        </p:spPr>
        <p:txBody>
          <a:bodyPr>
            <a:spAutoFit/>
          </a:bodyPr>
          <a:lstStyle/>
          <a:p>
            <a:r>
              <a:rPr lang="en-US" dirty="0">
                <a:solidFill>
                  <a:schemeClr val="bg1"/>
                </a:solidFill>
              </a:rPr>
              <a:t>= Condensation </a:t>
            </a:r>
            <a:br>
              <a:rPr lang="en-US" dirty="0">
                <a:solidFill>
                  <a:schemeClr val="bg1"/>
                </a:solidFill>
              </a:rPr>
            </a:br>
            <a:r>
              <a:rPr lang="en-US" dirty="0">
                <a:solidFill>
                  <a:schemeClr val="bg1"/>
                </a:solidFill>
              </a:rPr>
              <a:t>(Malone 1988, cited in </a:t>
            </a:r>
            <a:r>
              <a:rPr lang="en-US" dirty="0" err="1">
                <a:solidFill>
                  <a:schemeClr val="bg1"/>
                </a:solidFill>
              </a:rPr>
              <a:t>Pinmanee</a:t>
            </a:r>
            <a:r>
              <a:rPr lang="en-US" dirty="0">
                <a:solidFill>
                  <a:schemeClr val="bg1"/>
                </a:solidFill>
              </a:rPr>
              <a:t>)</a:t>
            </a:r>
            <a:endParaRPr lang="th-TH" dirty="0">
              <a:solidFill>
                <a:schemeClr val="bg1"/>
              </a:solidFill>
            </a:endParaRPr>
          </a:p>
        </p:txBody>
      </p:sp>
      <p:sp>
        <p:nvSpPr>
          <p:cNvPr id="5" name="Shape 124"/>
          <p:cNvSpPr txBox="1">
            <a:spLocks/>
          </p:cNvSpPr>
          <p:nvPr/>
        </p:nvSpPr>
        <p:spPr>
          <a:xfrm>
            <a:off x="2070341" y="5272516"/>
            <a:ext cx="8436633" cy="1116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ngsana New"/>
                <a:ea typeface="Angsana New"/>
                <a:cs typeface="Angsana New"/>
                <a:sym typeface="Angsana New"/>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h-TH" dirty="0" smtClean="0">
                <a:solidFill>
                  <a:schemeClr val="bg1"/>
                </a:solidFill>
              </a:rPr>
              <a:t>กระชับข้อความให้หดแคบเข้ามาอีก...โดยเอาความหมายทั้งหมดมาเขียนให้แคบลง (ไม่ได้ตัดบางส่วน)</a:t>
            </a:r>
            <a:endParaRPr lang="th-TH" dirty="0">
              <a:solidFill>
                <a:schemeClr val="bg1"/>
              </a:solidFill>
            </a:endParaRPr>
          </a:p>
        </p:txBody>
      </p:sp>
      <p:sp>
        <p:nvSpPr>
          <p:cNvPr id="6" name="Shape 125"/>
          <p:cNvSpPr/>
          <p:nvPr/>
        </p:nvSpPr>
        <p:spPr>
          <a:xfrm>
            <a:off x="8658574" y="6361151"/>
            <a:ext cx="3131625"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400">
                <a:latin typeface="Angsana New"/>
                <a:ea typeface="Angsana New"/>
                <a:cs typeface="Angsana New"/>
                <a:sym typeface="Angsana New"/>
              </a:defRPr>
            </a:pPr>
            <a:r>
              <a:rPr dirty="0">
                <a:solidFill>
                  <a:schemeClr val="bg1"/>
                </a:solidFill>
              </a:rPr>
              <a:t>Work cited: “</a:t>
            </a:r>
            <a:r>
              <a:rPr dirty="0" err="1">
                <a:solidFill>
                  <a:schemeClr val="bg1"/>
                </a:solidFill>
              </a:rPr>
              <a:t>แปลผิด</a:t>
            </a:r>
            <a:r>
              <a:rPr dirty="0">
                <a:solidFill>
                  <a:schemeClr val="bg1"/>
                </a:solidFill>
                <a:latin typeface="Wingdings"/>
                <a:ea typeface="Wingdings"/>
                <a:cs typeface="Wingdings"/>
                <a:sym typeface="Wingdings"/>
              </a:rPr>
              <a:t> </a:t>
            </a:r>
            <a:r>
              <a:rPr dirty="0" err="1">
                <a:solidFill>
                  <a:schemeClr val="bg1"/>
                </a:solidFill>
              </a:rPr>
              <a:t>แปลถูก</a:t>
            </a:r>
            <a:r>
              <a:rPr dirty="0">
                <a:solidFill>
                  <a:schemeClr val="bg1"/>
                </a:solidFill>
              </a:rPr>
              <a:t>”</a:t>
            </a:r>
          </a:p>
        </p:txBody>
      </p:sp>
    </p:spTree>
    <p:extLst>
      <p:ext uri="{BB962C8B-B14F-4D97-AF65-F5344CB8AC3E}">
        <p14:creationId xmlns:p14="http://schemas.microsoft.com/office/powerpoint/2010/main" val="2836225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tlcdn2.com/data/11/pictures/0213/10-17-2015/p1a1ps95ii1c8g1q9ef781mumk9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439207"/>
            <a:ext cx="8680908" cy="52821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45598" y="2632436"/>
            <a:ext cx="3817259" cy="3785652"/>
          </a:xfrm>
          <a:prstGeom prst="rect">
            <a:avLst/>
          </a:prstGeom>
        </p:spPr>
        <p:txBody>
          <a:bodyPr wrap="square">
            <a:spAutoFit/>
          </a:bodyPr>
          <a:lstStyle/>
          <a:p>
            <a:r>
              <a:rPr lang="th-TH" sz="4000" b="1" dirty="0">
                <a:solidFill>
                  <a:schemeClr val="bg1"/>
                </a:solidFill>
              </a:rPr>
              <a:t>ตร.เอาจริง </a:t>
            </a:r>
            <a:r>
              <a:rPr lang="th-TH" sz="4000" b="1" dirty="0" smtClean="0">
                <a:solidFill>
                  <a:schemeClr val="bg1"/>
                </a:solidFill>
              </a:rPr>
              <a:t/>
            </a:r>
            <a:br>
              <a:rPr lang="th-TH" sz="4000" b="1" dirty="0" smtClean="0">
                <a:solidFill>
                  <a:schemeClr val="bg1"/>
                </a:solidFill>
              </a:rPr>
            </a:br>
            <a:r>
              <a:rPr lang="th-TH" sz="4000" b="1" dirty="0" smtClean="0">
                <a:solidFill>
                  <a:schemeClr val="bg1"/>
                </a:solidFill>
              </a:rPr>
              <a:t>จ่อ</a:t>
            </a:r>
            <a:r>
              <a:rPr lang="th-TH" sz="4000" b="1" dirty="0">
                <a:solidFill>
                  <a:schemeClr val="bg1"/>
                </a:solidFill>
              </a:rPr>
              <a:t>เรียกสอบ</a:t>
            </a:r>
            <a:r>
              <a:rPr lang="th-TH" sz="4000" b="1" dirty="0" smtClean="0">
                <a:solidFill>
                  <a:schemeClr val="bg1"/>
                </a:solidFill>
              </a:rPr>
              <a:t>24</a:t>
            </a:r>
            <a:br>
              <a:rPr lang="th-TH" sz="4000" b="1" dirty="0" smtClean="0">
                <a:solidFill>
                  <a:schemeClr val="bg1"/>
                </a:solidFill>
              </a:rPr>
            </a:br>
            <a:r>
              <a:rPr lang="th-TH" sz="4000" b="1" dirty="0" smtClean="0">
                <a:solidFill>
                  <a:schemeClr val="bg1"/>
                </a:solidFill>
              </a:rPr>
              <a:t>ดาราดังโพสต์</a:t>
            </a:r>
            <a:br>
              <a:rPr lang="th-TH" sz="4000" b="1" dirty="0" smtClean="0">
                <a:solidFill>
                  <a:schemeClr val="bg1"/>
                </a:solidFill>
              </a:rPr>
            </a:br>
            <a:r>
              <a:rPr lang="th-TH" sz="4000" b="1" dirty="0" smtClean="0">
                <a:solidFill>
                  <a:schemeClr val="bg1"/>
                </a:solidFill>
              </a:rPr>
              <a:t>ภาพ</a:t>
            </a:r>
            <a:r>
              <a:rPr lang="th-TH" sz="4000" b="1" dirty="0">
                <a:solidFill>
                  <a:schemeClr val="bg1"/>
                </a:solidFill>
              </a:rPr>
              <a:t>เบียร์ลงไอจี </a:t>
            </a:r>
            <a:r>
              <a:rPr lang="th-TH" sz="4000" b="1" dirty="0" smtClean="0">
                <a:solidFill>
                  <a:schemeClr val="bg1"/>
                </a:solidFill>
              </a:rPr>
              <a:t/>
            </a:r>
            <a:br>
              <a:rPr lang="th-TH" sz="4000" b="1" dirty="0" smtClean="0">
                <a:solidFill>
                  <a:schemeClr val="bg1"/>
                </a:solidFill>
              </a:rPr>
            </a:br>
            <a:r>
              <a:rPr lang="th-TH" sz="4000" b="1" dirty="0" smtClean="0">
                <a:solidFill>
                  <a:schemeClr val="bg1"/>
                </a:solidFill>
              </a:rPr>
              <a:t>ชี้</a:t>
            </a:r>
            <a:r>
              <a:rPr lang="th-TH" sz="4000" b="1" dirty="0">
                <a:solidFill>
                  <a:schemeClr val="bg1"/>
                </a:solidFill>
              </a:rPr>
              <a:t>คนทั่วไป</a:t>
            </a:r>
            <a:r>
              <a:rPr lang="th-TH" sz="4000" b="1" dirty="0" smtClean="0">
                <a:solidFill>
                  <a:schemeClr val="bg1"/>
                </a:solidFill>
              </a:rPr>
              <a:t>โพสต์</a:t>
            </a:r>
            <a:br>
              <a:rPr lang="th-TH" sz="4000" b="1" dirty="0" smtClean="0">
                <a:solidFill>
                  <a:schemeClr val="bg1"/>
                </a:solidFill>
              </a:rPr>
            </a:br>
            <a:r>
              <a:rPr lang="th-TH" sz="4000" b="1" dirty="0" smtClean="0">
                <a:solidFill>
                  <a:schemeClr val="bg1"/>
                </a:solidFill>
              </a:rPr>
              <a:t>ผิด</a:t>
            </a:r>
            <a:r>
              <a:rPr lang="th-TH" sz="4000" b="1" dirty="0">
                <a:solidFill>
                  <a:schemeClr val="bg1"/>
                </a:solidFill>
              </a:rPr>
              <a:t>ด้วย</a:t>
            </a:r>
          </a:p>
        </p:txBody>
      </p:sp>
    </p:spTree>
    <p:extLst>
      <p:ext uri="{BB962C8B-B14F-4D97-AF65-F5344CB8AC3E}">
        <p14:creationId xmlns:p14="http://schemas.microsoft.com/office/powerpoint/2010/main" val="1184851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6803898"/>
              </p:ext>
            </p:extLst>
          </p:nvPr>
        </p:nvGraphicFramePr>
        <p:xfrm>
          <a:off x="1173191" y="1086789"/>
          <a:ext cx="10013060" cy="5210127"/>
        </p:xfrm>
        <a:graphic>
          <a:graphicData uri="http://schemas.openxmlformats.org/drawingml/2006/table">
            <a:tbl>
              <a:tblPr firstRow="1" bandRow="1"/>
              <a:tblGrid>
                <a:gridCol w="5006530"/>
                <a:gridCol w="5006530"/>
              </a:tblGrid>
              <a:tr h="560583">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4649544">
                <a:tc>
                  <a:txBody>
                    <a:bodyPr/>
                    <a:lstStyle/>
                    <a:p>
                      <a:r>
                        <a:rPr lang="th-TH" sz="2800" b="1" i="0" u="none" strike="noStrike" kern="1200" baseline="0" dirty="0" smtClean="0">
                          <a:solidFill>
                            <a:schemeClr val="tx1"/>
                          </a:solidFill>
                          <a:latin typeface="+mn-lt"/>
                          <a:ea typeface="+mn-ea"/>
                          <a:cs typeface="+mn-cs"/>
                        </a:rPr>
                        <a:t>ตร.เอาจริง จ่อเรียกสอบ24ดาราดังโพสต์ภาพเบียร์ลงไอจี ชี้คนทั่วไปโพสต์ผิดด้วย</a:t>
                      </a:r>
                    </a:p>
                    <a:p>
                      <a:endParaRPr lang="th-TH" sz="2800" dirty="0" smtClean="0">
                        <a:latin typeface="Calibri" panose="020F0502020204030204" pitchFamily="34" charset="0"/>
                        <a:cs typeface="+mn-cs"/>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th-TH" sz="2800" dirty="0" smtClean="0">
                          <a:latin typeface="Calibri" panose="020F0502020204030204" pitchFamily="34" charset="0"/>
                          <a:cs typeface="+mn-cs"/>
                        </a:rPr>
                        <a:t>พล</a:t>
                      </a:r>
                      <a:r>
                        <a:rPr lang="th-TH" sz="2800" dirty="0" smtClean="0">
                          <a:latin typeface="Calibri" panose="020F0502020204030204" pitchFamily="34" charset="0"/>
                          <a:ea typeface="Helvetica"/>
                          <a:cs typeface="+mn-cs"/>
                          <a:sym typeface="Helvetica"/>
                        </a:rPr>
                        <a:t>.</a:t>
                      </a:r>
                      <a:r>
                        <a:rPr lang="th-TH" sz="2800" dirty="0" smtClean="0">
                          <a:latin typeface="Calibri" panose="020F0502020204030204" pitchFamily="34" charset="0"/>
                          <a:cs typeface="+mn-cs"/>
                        </a:rPr>
                        <a:t>ต</a:t>
                      </a:r>
                      <a:r>
                        <a:rPr lang="th-TH" sz="2800" dirty="0" smtClean="0">
                          <a:latin typeface="Calibri" panose="020F0502020204030204" pitchFamily="34" charset="0"/>
                          <a:ea typeface="Helvetica"/>
                          <a:cs typeface="+mn-cs"/>
                          <a:sym typeface="Helvetica"/>
                        </a:rPr>
                        <a:t>.</a:t>
                      </a:r>
                      <a:r>
                        <a:rPr lang="th-TH" sz="2800" dirty="0" smtClean="0">
                          <a:latin typeface="Calibri" panose="020F0502020204030204" pitchFamily="34" charset="0"/>
                          <a:cs typeface="+mn-cs"/>
                        </a:rPr>
                        <a:t>อ</a:t>
                      </a:r>
                      <a:r>
                        <a:rPr lang="th-TH" sz="2800" dirty="0" smtClean="0">
                          <a:latin typeface="Calibri" panose="020F0502020204030204" pitchFamily="34" charset="0"/>
                          <a:ea typeface="Helvetica"/>
                          <a:cs typeface="+mn-cs"/>
                          <a:sym typeface="Helvetica"/>
                        </a:rPr>
                        <a:t>.</a:t>
                      </a:r>
                      <a:r>
                        <a:rPr lang="th-TH" sz="2800" dirty="0" smtClean="0">
                          <a:latin typeface="Calibri" panose="020F0502020204030204" pitchFamily="34" charset="0"/>
                          <a:cs typeface="+mn-cs"/>
                        </a:rPr>
                        <a:t>พงศพัศ เปิดเผยว่าได้รับรายงานจากสำนักงานคุ้มครองผู้บริโภค ทราบว่า มีนักแสดง และบุคคลมีชื่อ เสียง เบื้องต้น จำนวน </a:t>
                      </a:r>
                      <a:r>
                        <a:rPr lang="th-TH" sz="2800" dirty="0" smtClean="0">
                          <a:latin typeface="Calibri" panose="020F0502020204030204" pitchFamily="34" charset="0"/>
                          <a:ea typeface="Helvetica"/>
                          <a:cs typeface="+mn-cs"/>
                          <a:sym typeface="Helvetica"/>
                        </a:rPr>
                        <a:t>24 </a:t>
                      </a:r>
                      <a:r>
                        <a:rPr lang="th-TH" sz="2800" dirty="0" smtClean="0">
                          <a:latin typeface="Calibri" panose="020F0502020204030204" pitchFamily="34" charset="0"/>
                          <a:cs typeface="+mn-cs"/>
                        </a:rPr>
                        <a:t>คน มีการ</a:t>
                      </a:r>
                      <a:r>
                        <a:rPr lang="th-TH" sz="2800" b="1" dirty="0" smtClean="0">
                          <a:solidFill>
                            <a:srgbClr val="0070C0"/>
                          </a:solidFill>
                          <a:latin typeface="Calibri" panose="020F0502020204030204" pitchFamily="34" charset="0"/>
                          <a:ea typeface="Helvetica"/>
                          <a:cs typeface="+mn-cs"/>
                          <a:sym typeface="Helvetica"/>
                        </a:rPr>
                        <a:t>โพสต์ภาพถ่ายเครื่องดื่มแอลกอฮอล์</a:t>
                      </a:r>
                      <a:r>
                        <a:rPr lang="th-TH" sz="2800" dirty="0" smtClean="0">
                          <a:latin typeface="Calibri" panose="020F0502020204030204" pitchFamily="34" charset="0"/>
                          <a:cs typeface="+mn-cs"/>
                        </a:rPr>
                        <a:t>ผ่านโซเชียลมีเดีย</a:t>
                      </a:r>
                      <a:r>
                        <a:rPr lang="th-TH" sz="2800" dirty="0" smtClean="0">
                          <a:latin typeface="Calibri" panose="020F0502020204030204" pitchFamily="34" charset="0"/>
                          <a:ea typeface="Helvetica"/>
                          <a:cs typeface="+mn-cs"/>
                          <a:sym typeface="Helvetica"/>
                        </a:rPr>
                        <a:t>... </a:t>
                      </a:r>
                      <a:endParaRPr lang="en-US" sz="2800" dirty="0" smtClean="0">
                        <a:latin typeface="Calibri" panose="020F0502020204030204" pitchFamily="34" charset="0"/>
                        <a:ea typeface="Helvetica"/>
                        <a:cs typeface="+mn-cs"/>
                        <a:sym typeface="Helvetica"/>
                      </a:endParaRP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3200" i="1" dirty="0" smtClean="0">
                        <a:latin typeface="Calibri" panose="020F0502020204030204" pitchFamily="34" charset="0"/>
                        <a:ea typeface="Helvetica"/>
                        <a:cs typeface="Angsana New" panose="02020603050405020304" pitchFamily="18" charset="-34"/>
                        <a:sym typeface="Helvetica"/>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000" i="1" dirty="0" smtClean="0">
                          <a:latin typeface="Calibri" panose="020F0502020204030204" pitchFamily="34" charset="0"/>
                          <a:ea typeface="Helvetica"/>
                          <a:cs typeface="Angsana New" panose="02020603050405020304" pitchFamily="18" charset="-34"/>
                          <a:sym typeface="Helvetica"/>
                        </a:rPr>
                        <a:t>Cr.</a:t>
                      </a:r>
                      <a:r>
                        <a:rPr lang="en-US" sz="2000" i="1" baseline="0" dirty="0" smtClean="0">
                          <a:latin typeface="Calibri" panose="020F0502020204030204" pitchFamily="34" charset="0"/>
                          <a:ea typeface="Helvetica"/>
                          <a:cs typeface="Angsana New" panose="02020603050405020304" pitchFamily="18" charset="-34"/>
                          <a:sym typeface="Helvetica"/>
                        </a:rPr>
                        <a:t> </a:t>
                      </a:r>
                      <a:r>
                        <a:rPr lang="en-US" sz="2000" i="1" dirty="0" err="1" smtClean="0">
                          <a:latin typeface="Calibri" panose="020F0502020204030204" pitchFamily="34" charset="0"/>
                          <a:ea typeface="Helvetica"/>
                          <a:cs typeface="Angsana New" panose="02020603050405020304" pitchFamily="18" charset="-34"/>
                          <a:sym typeface="Helvetica"/>
                        </a:rPr>
                        <a:t>Matichon</a:t>
                      </a:r>
                      <a:r>
                        <a:rPr lang="en-US" sz="2000" i="1" dirty="0" smtClean="0">
                          <a:latin typeface="Calibri" panose="020F0502020204030204" pitchFamily="34" charset="0"/>
                          <a:ea typeface="Helvetica"/>
                          <a:cs typeface="Angsana New" panose="02020603050405020304" pitchFamily="18" charset="-34"/>
                          <a:sym typeface="Helvetica"/>
                        </a:rPr>
                        <a:t>, Oct </a:t>
                      </a:r>
                      <a:r>
                        <a:rPr lang="en-US" sz="2000" i="1" dirty="0" smtClean="0">
                          <a:latin typeface="Calibri" panose="020F0502020204030204" pitchFamily="34" charset="0"/>
                          <a:cs typeface="Angsana New" panose="02020603050405020304" pitchFamily="18" charset="-34"/>
                        </a:rPr>
                        <a:t>10, 2015</a:t>
                      </a:r>
                    </a:p>
                  </a:txBody>
                  <a:tcPr>
                    <a:solidFill>
                      <a:srgbClr val="FFFFFF"/>
                    </a:solidFill>
                  </a:tcPr>
                </a:tc>
                <a:tc>
                  <a:txBody>
                    <a:bodyPr/>
                    <a:lstStyle/>
                    <a:p>
                      <a:pPr marL="0" marR="0" lvl="2" indent="0" algn="l" defTabSz="584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Police to call 24 celebrities for questioning</a:t>
                      </a:r>
                      <a:endParaRPr lang="en-US" sz="2000" dirty="0" smtClean="0">
                        <a:latin typeface="+mn-lt"/>
                        <a:cs typeface="Angsana New" panose="02020603050405020304" pitchFamily="18"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000" dirty="0" smtClean="0">
                        <a:latin typeface="+mn-lt"/>
                        <a:cs typeface="Angsana New" panose="02020603050405020304" pitchFamily="18"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000" dirty="0" smtClean="0">
                          <a:latin typeface="+mn-lt"/>
                          <a:cs typeface="Angsana New" panose="02020603050405020304" pitchFamily="18" charset="-34"/>
                        </a:rPr>
                        <a:t>Deputy police chief </a:t>
                      </a:r>
                      <a:r>
                        <a:rPr lang="en-US" sz="2000" dirty="0" err="1" smtClean="0">
                          <a:latin typeface="+mn-lt"/>
                          <a:cs typeface="Angsana New" panose="02020603050405020304" pitchFamily="18" charset="-34"/>
                        </a:rPr>
                        <a:t>Pongsapapat</a:t>
                      </a:r>
                      <a:r>
                        <a:rPr lang="en-US" sz="2000" dirty="0" smtClean="0">
                          <a:latin typeface="+mn-lt"/>
                          <a:cs typeface="Angsana New" panose="02020603050405020304" pitchFamily="18" charset="-34"/>
                        </a:rPr>
                        <a:t> </a:t>
                      </a:r>
                      <a:r>
                        <a:rPr lang="en-US" sz="2000" dirty="0" err="1" smtClean="0">
                          <a:latin typeface="+mn-lt"/>
                          <a:cs typeface="Angsana New" panose="02020603050405020304" pitchFamily="18" charset="-34"/>
                        </a:rPr>
                        <a:t>Pongcharoen</a:t>
                      </a:r>
                      <a:r>
                        <a:rPr lang="en-US" sz="2000" dirty="0" smtClean="0">
                          <a:latin typeface="+mn-lt"/>
                          <a:cs typeface="Angsana New" panose="02020603050405020304" pitchFamily="18" charset="-34"/>
                        </a:rPr>
                        <a:t> said police had received a complaint from the Consumer Protection Board Office (CPB) that 24 celebrities </a:t>
                      </a:r>
                      <a:r>
                        <a:rPr lang="en-US" sz="2000" b="1" dirty="0" smtClean="0">
                          <a:solidFill>
                            <a:srgbClr val="0070C0"/>
                          </a:solidFill>
                          <a:latin typeface="+mn-lt"/>
                          <a:ea typeface="Helvetica"/>
                          <a:cs typeface="Angsana New" panose="02020603050405020304" pitchFamily="18" charset="-34"/>
                          <a:sym typeface="Helvetica"/>
                        </a:rPr>
                        <a:t>had posted photos of themselves drinking or showing </a:t>
                      </a:r>
                      <a:r>
                        <a:rPr lang="en-US" sz="2000" b="1" u="sng" dirty="0" smtClean="0">
                          <a:solidFill>
                            <a:srgbClr val="0070C0"/>
                          </a:solidFill>
                          <a:latin typeface="+mn-lt"/>
                          <a:ea typeface="Helvetica"/>
                          <a:cs typeface="Angsana New" panose="02020603050405020304" pitchFamily="18" charset="-34"/>
                          <a:sym typeface="Helvetica"/>
                        </a:rPr>
                        <a:t>Chang beer</a:t>
                      </a:r>
                      <a:r>
                        <a:rPr lang="en-US" sz="2000" b="1" dirty="0" smtClean="0">
                          <a:latin typeface="+mn-lt"/>
                          <a:ea typeface="Helvetica"/>
                          <a:cs typeface="Angsana New" panose="02020603050405020304" pitchFamily="18" charset="-34"/>
                          <a:sym typeface="Helvetica"/>
                        </a:rPr>
                        <a:t> </a:t>
                      </a:r>
                      <a:r>
                        <a:rPr lang="en-US" sz="2000" dirty="0" smtClean="0">
                          <a:latin typeface="+mn-lt"/>
                          <a:cs typeface="Angsana New" panose="02020603050405020304" pitchFamily="18" charset="-34"/>
                        </a:rPr>
                        <a:t>on social media reported on Saturday. </a:t>
                      </a: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400" dirty="0" smtClean="0">
                        <a:latin typeface="+mn-lt"/>
                        <a:cs typeface="Angsana New" panose="02020603050405020304" pitchFamily="18"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000" i="1" dirty="0" err="1" smtClean="0">
                          <a:latin typeface="+mn-lt"/>
                          <a:cs typeface="Angsana New" panose="02020603050405020304" pitchFamily="18" charset="-34"/>
                        </a:rPr>
                        <a:t>Cr.BKK</a:t>
                      </a:r>
                      <a:r>
                        <a:rPr lang="en-US" sz="2000" i="1" dirty="0" smtClean="0">
                          <a:latin typeface="+mn-lt"/>
                          <a:cs typeface="Angsana New" panose="02020603050405020304" pitchFamily="18" charset="-34"/>
                        </a:rPr>
                        <a:t> Post - Oct 10, 2015</a:t>
                      </a:r>
                      <a:r>
                        <a:rPr lang="en-US" sz="2400" i="1" dirty="0" smtClean="0">
                          <a:latin typeface="Calibri" panose="020F0502020204030204" pitchFamily="34" charset="0"/>
                          <a:cs typeface="Angsana New" panose="02020603050405020304" pitchFamily="18" charset="-34"/>
                        </a:rPr>
                        <a:t> </a:t>
                      </a:r>
                      <a:endParaRPr lang="en-US" sz="2400" i="1" dirty="0" smtClean="0">
                        <a:latin typeface="Calibri" panose="020F0502020204030204" pitchFamily="34" charset="0"/>
                        <a:ea typeface="Times"/>
                        <a:cs typeface="Angsana New" panose="02020603050405020304" pitchFamily="18" charset="-34"/>
                        <a:sym typeface="Times"/>
                      </a:endParaRPr>
                    </a:p>
                  </a:txBody>
                  <a:tcPr>
                    <a:solidFill>
                      <a:srgbClr val="FFFFFF"/>
                    </a:solidFill>
                  </a:tcPr>
                </a:tc>
              </a:tr>
            </a:tbl>
          </a:graphicData>
        </a:graphic>
      </p:graphicFrame>
      <p:sp>
        <p:nvSpPr>
          <p:cNvPr id="3" name="TextBox 2"/>
          <p:cNvSpPr txBox="1"/>
          <p:nvPr/>
        </p:nvSpPr>
        <p:spPr>
          <a:xfrm>
            <a:off x="1303451" y="378903"/>
            <a:ext cx="9509760" cy="707886"/>
          </a:xfrm>
          <a:prstGeom prst="rect">
            <a:avLst/>
          </a:prstGeom>
          <a:noFill/>
        </p:spPr>
        <p:txBody>
          <a:bodyPr wrap="square" rtlCol="0">
            <a:spAutoFit/>
          </a:bodyPr>
          <a:lstStyle/>
          <a:p>
            <a:pPr algn="ctr"/>
            <a:r>
              <a:rPr lang="en-US" sz="4000" b="1" dirty="0" smtClean="0">
                <a:solidFill>
                  <a:schemeClr val="bg1"/>
                </a:solidFill>
              </a:rPr>
              <a:t>Generic and specific</a:t>
            </a:r>
            <a:endParaRPr lang="th-TH" sz="4000" b="1" dirty="0">
              <a:solidFill>
                <a:schemeClr val="bg1"/>
              </a:solidFill>
              <a:effectLst/>
            </a:endParaRPr>
          </a:p>
        </p:txBody>
      </p:sp>
    </p:spTree>
    <p:extLst>
      <p:ext uri="{BB962C8B-B14F-4D97-AF65-F5344CB8AC3E}">
        <p14:creationId xmlns:p14="http://schemas.microsoft.com/office/powerpoint/2010/main" val="3834679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scontent.cdninstagram.com/hphotos-xfa1/t51.2885-15/s640x640/sh0.08/e35/11373698_455933227865257_51869117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277" y="1479484"/>
            <a:ext cx="5898078" cy="5898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mpics.manager.co.th/pics/Images/558000009777404.JPEG"/>
          <p:cNvPicPr>
            <a:picLocks noChangeAspect="1" noChangeArrowheads="1"/>
          </p:cNvPicPr>
          <p:nvPr/>
        </p:nvPicPr>
        <p:blipFill rotWithShape="1">
          <a:blip r:embed="rId3">
            <a:extLst>
              <a:ext uri="{28A0092B-C50C-407E-A947-70E740481C1C}">
                <a14:useLocalDpi xmlns:a14="http://schemas.microsoft.com/office/drawing/2010/main" val="0"/>
              </a:ext>
            </a:extLst>
          </a:blip>
          <a:srcRect l="12499" r="5939"/>
          <a:stretch/>
        </p:blipFill>
        <p:spPr bwMode="auto">
          <a:xfrm>
            <a:off x="-363741" y="2847887"/>
            <a:ext cx="6600018" cy="53911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img-s-msn-com.akamaized.net/tenant/amp/entityid/BBlOcXN.img?h=373&amp;w=624&amp;m=6&amp;q=60&amp;o=f&amp;l=f&amp;x=2145&amp;y=5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236277" cy="40841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images.voicetv.co.th/media/1200/0/storage0/855492.jpg"/>
          <p:cNvPicPr>
            <a:picLocks noChangeAspect="1" noChangeArrowheads="1"/>
          </p:cNvPicPr>
          <p:nvPr/>
        </p:nvPicPr>
        <p:blipFill rotWithShape="1">
          <a:blip r:embed="rId5">
            <a:extLst>
              <a:ext uri="{28A0092B-C50C-407E-A947-70E740481C1C}">
                <a14:useLocalDpi xmlns:a14="http://schemas.microsoft.com/office/drawing/2010/main" val="0"/>
              </a:ext>
            </a:extLst>
          </a:blip>
          <a:srcRect l="566" t="4777" r="-566" b="12292"/>
          <a:stretch/>
        </p:blipFill>
        <p:spPr bwMode="auto">
          <a:xfrm>
            <a:off x="6236276" y="0"/>
            <a:ext cx="5989315" cy="37093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85401" y="3512028"/>
            <a:ext cx="8755923" cy="769441"/>
          </a:xfrm>
          <a:prstGeom prst="rect">
            <a:avLst/>
          </a:prstGeom>
        </p:spPr>
        <p:txBody>
          <a:bodyPr wrap="none">
            <a:spAutoFit/>
          </a:bodyPr>
          <a:lstStyle/>
          <a:p>
            <a:pPr marL="0" lvl="2" defTabSz="584200">
              <a:defRPr/>
            </a:pPr>
            <a:r>
              <a:rPr lang="th-TH" sz="4400" b="1" dirty="0">
                <a:solidFill>
                  <a:schemeClr val="bg1"/>
                </a:solidFill>
                <a:latin typeface="Calibri" panose="020F0502020204030204" pitchFamily="34" charset="0"/>
              </a:rPr>
              <a:t>ด่วน! </a:t>
            </a:r>
            <a:r>
              <a:rPr lang="th-TH" sz="4400" b="1" dirty="0">
                <a:solidFill>
                  <a:schemeClr val="bg1"/>
                </a:solidFill>
                <a:latin typeface="Calibri" panose="020F0502020204030204" pitchFamily="34" charset="0"/>
                <a:ea typeface="Helvetica"/>
                <a:sym typeface="Helvetica"/>
              </a:rPr>
              <a:t>ระเบิดแยกราชประสงค์ </a:t>
            </a:r>
            <a:r>
              <a:rPr lang="th-TH" sz="4400" b="1" dirty="0">
                <a:solidFill>
                  <a:schemeClr val="bg1"/>
                </a:solidFill>
                <a:latin typeface="Calibri" panose="020F0502020204030204" pitchFamily="34" charset="0"/>
              </a:rPr>
              <a:t>เจ็บกว่า 70 ตายเพียบ</a:t>
            </a:r>
            <a:endParaRPr lang="en-US" sz="4400" b="1" i="1" dirty="0">
              <a:solidFill>
                <a:schemeClr val="bg1"/>
              </a:solidFill>
              <a:latin typeface="Calibri" panose="020F0502020204030204" pitchFamily="34" charset="0"/>
              <a:ea typeface="Helvetica"/>
              <a:sym typeface="Helvetica"/>
            </a:endParaRPr>
          </a:p>
        </p:txBody>
      </p:sp>
    </p:spTree>
    <p:extLst>
      <p:ext uri="{BB962C8B-B14F-4D97-AF65-F5344CB8AC3E}">
        <p14:creationId xmlns:p14="http://schemas.microsoft.com/office/powerpoint/2010/main" val="2098048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2247673"/>
              </p:ext>
            </p:extLst>
          </p:nvPr>
        </p:nvGraphicFramePr>
        <p:xfrm>
          <a:off x="241540" y="1086789"/>
          <a:ext cx="11628406" cy="2028982"/>
        </p:xfrm>
        <a:graphic>
          <a:graphicData uri="http://schemas.openxmlformats.org/drawingml/2006/table">
            <a:tbl>
              <a:tblPr firstRow="1" bandRow="1"/>
              <a:tblGrid>
                <a:gridCol w="5814203"/>
                <a:gridCol w="5814203"/>
              </a:tblGrid>
              <a:tr h="450596">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1510822">
                <a:tc>
                  <a:txBody>
                    <a:bodyPr/>
                    <a:lstStyle/>
                    <a:p>
                      <a:pPr marL="0" marR="0" lvl="2" indent="0" algn="l" defTabSz="584200" rtl="0" eaLnBrk="1" fontAlgn="auto" latinLnBrk="0" hangingPunct="1">
                        <a:lnSpc>
                          <a:spcPct val="100000"/>
                        </a:lnSpc>
                        <a:spcBef>
                          <a:spcPts val="0"/>
                        </a:spcBef>
                        <a:spcAft>
                          <a:spcPts val="0"/>
                        </a:spcAft>
                        <a:buClrTx/>
                        <a:buSzTx/>
                        <a:buFontTx/>
                        <a:buNone/>
                        <a:tabLst/>
                        <a:defRPr/>
                      </a:pPr>
                      <a:r>
                        <a:rPr lang="th-TH" sz="2800" dirty="0" smtClean="0">
                          <a:latin typeface="Calibri" panose="020F0502020204030204" pitchFamily="34" charset="0"/>
                          <a:cs typeface="+mn-cs"/>
                        </a:rPr>
                        <a:t>ด่วน! </a:t>
                      </a:r>
                      <a:r>
                        <a:rPr lang="th-TH" sz="2800" b="1" dirty="0" smtClean="0">
                          <a:solidFill>
                            <a:srgbClr val="0070C0"/>
                          </a:solidFill>
                          <a:latin typeface="Calibri" panose="020F0502020204030204" pitchFamily="34" charset="0"/>
                          <a:ea typeface="Helvetica"/>
                          <a:cs typeface="+mn-cs"/>
                          <a:sym typeface="Helvetica"/>
                        </a:rPr>
                        <a:t>ระเบิดแยกราชประสงค์ </a:t>
                      </a:r>
                      <a:r>
                        <a:rPr lang="th-TH" sz="2800" dirty="0" smtClean="0">
                          <a:latin typeface="Calibri" panose="020F0502020204030204" pitchFamily="34" charset="0"/>
                          <a:cs typeface="+mn-cs"/>
                        </a:rPr>
                        <a:t>เจ็บกว่า 70 ตายเพียบ</a:t>
                      </a:r>
                      <a:endParaRPr lang="en-US" sz="2800" i="1" dirty="0" smtClean="0">
                        <a:latin typeface="Calibri" panose="020F0502020204030204" pitchFamily="34" charset="0"/>
                        <a:ea typeface="Helvetica"/>
                        <a:cs typeface="+mn-cs"/>
                        <a:sym typeface="Helvetica"/>
                      </a:endParaRP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900" i="1" dirty="0" smtClean="0">
                        <a:latin typeface="Calibri" panose="020F0502020204030204" pitchFamily="34" charset="0"/>
                        <a:ea typeface="Helvetica"/>
                        <a:cs typeface="Angsana New" panose="02020603050405020304" pitchFamily="18" charset="-34"/>
                        <a:sym typeface="Helvetica"/>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i="1" dirty="0" smtClean="0">
                          <a:latin typeface="Calibri" panose="020F0502020204030204" pitchFamily="34" charset="0"/>
                          <a:ea typeface="Helvetica"/>
                          <a:cs typeface="Angsana New" panose="02020603050405020304" pitchFamily="18" charset="-34"/>
                          <a:sym typeface="Helvetica"/>
                        </a:rPr>
                        <a:t>Cr.</a:t>
                      </a:r>
                      <a:r>
                        <a:rPr lang="en-US" sz="2400" i="1" baseline="0" dirty="0" smtClean="0">
                          <a:latin typeface="Calibri" panose="020F0502020204030204" pitchFamily="34" charset="0"/>
                          <a:ea typeface="Helvetica"/>
                          <a:cs typeface="Angsana New" panose="02020603050405020304" pitchFamily="18" charset="-34"/>
                          <a:sym typeface="Helvetica"/>
                        </a:rPr>
                        <a:t> </a:t>
                      </a:r>
                      <a:r>
                        <a:rPr lang="en-US" sz="2400" i="1" dirty="0" err="1" smtClean="0">
                          <a:latin typeface="Calibri" panose="020F0502020204030204" pitchFamily="34" charset="0"/>
                          <a:ea typeface="Helvetica"/>
                          <a:cs typeface="Angsana New" panose="02020603050405020304" pitchFamily="18" charset="-34"/>
                          <a:sym typeface="Helvetica"/>
                        </a:rPr>
                        <a:t>Thairath</a:t>
                      </a:r>
                      <a:r>
                        <a:rPr lang="en-US" sz="2400" i="1" dirty="0" smtClean="0">
                          <a:latin typeface="Calibri" panose="020F0502020204030204" pitchFamily="34" charset="0"/>
                          <a:ea typeface="Helvetica"/>
                          <a:cs typeface="Angsana New" panose="02020603050405020304" pitchFamily="18" charset="-34"/>
                          <a:sym typeface="Helvetica"/>
                        </a:rPr>
                        <a:t>, Aug </a:t>
                      </a:r>
                      <a:r>
                        <a:rPr lang="en-US" sz="2400" i="1" dirty="0" smtClean="0">
                          <a:latin typeface="Calibri" panose="020F0502020204030204" pitchFamily="34" charset="0"/>
                          <a:cs typeface="Angsana New" panose="02020603050405020304" pitchFamily="18" charset="-34"/>
                        </a:rPr>
                        <a:t>17, 2015</a:t>
                      </a:r>
                    </a:p>
                  </a:txBody>
                  <a:tcPr>
                    <a:solidFill>
                      <a:srgbClr val="FFFFFF"/>
                    </a:solidFill>
                  </a:tcPr>
                </a:tc>
                <a:tc>
                  <a:txBody>
                    <a:bodyPr/>
                    <a:lstStyle/>
                    <a:p>
                      <a:pPr marL="0" marR="0" lvl="2" indent="0" algn="l" defTabSz="584200" rtl="0" eaLnBrk="1" fontAlgn="auto" latinLnBrk="0" hangingPunct="1">
                        <a:lnSpc>
                          <a:spcPct val="100000"/>
                        </a:lnSpc>
                        <a:spcBef>
                          <a:spcPts val="0"/>
                        </a:spcBef>
                        <a:spcAft>
                          <a:spcPts val="0"/>
                        </a:spcAft>
                        <a:buClrTx/>
                        <a:buSzTx/>
                        <a:buFontTx/>
                        <a:buNone/>
                        <a:tabLst/>
                        <a:defRPr/>
                      </a:pPr>
                      <a:r>
                        <a:rPr lang="en-US" sz="2800" dirty="0" smtClean="0">
                          <a:latin typeface="Calibri" panose="020F0502020204030204" pitchFamily="34" charset="0"/>
                          <a:cs typeface="Angsana New" panose="02020603050405020304" pitchFamily="18" charset="-34"/>
                        </a:rPr>
                        <a:t>The latest on Bangkok: </a:t>
                      </a:r>
                      <a:r>
                        <a:rPr lang="en-US" sz="2800" b="1" dirty="0" smtClean="0">
                          <a:solidFill>
                            <a:srgbClr val="0070C0"/>
                          </a:solidFill>
                          <a:latin typeface="Calibri" panose="020F0502020204030204" pitchFamily="34" charset="0"/>
                          <a:ea typeface="Helvetica"/>
                          <a:cs typeface="Angsana New" panose="02020603050405020304" pitchFamily="18" charset="-34"/>
                          <a:sym typeface="Helvetica"/>
                        </a:rPr>
                        <a:t>Shrine bomb</a:t>
                      </a:r>
                      <a:r>
                        <a:rPr lang="en-US" sz="2800" dirty="0" smtClean="0">
                          <a:solidFill>
                            <a:srgbClr val="0070C0"/>
                          </a:solidFill>
                          <a:latin typeface="Calibri" panose="020F0502020204030204" pitchFamily="34" charset="0"/>
                          <a:cs typeface="Angsana New" panose="02020603050405020304" pitchFamily="18" charset="-34"/>
                        </a:rPr>
                        <a:t> </a:t>
                      </a:r>
                      <a:r>
                        <a:rPr lang="en-US" sz="2800" dirty="0" smtClean="0">
                          <a:latin typeface="Calibri" panose="020F0502020204030204" pitchFamily="34" charset="0"/>
                          <a:cs typeface="Angsana New" panose="02020603050405020304" pitchFamily="18" charset="-34"/>
                        </a:rPr>
                        <a:t>crater paved with cement </a:t>
                      </a:r>
                      <a:endParaRPr lang="en-US" sz="2800" i="1" dirty="0" smtClean="0">
                        <a:latin typeface="Calibri" panose="020F0502020204030204" pitchFamily="34" charset="0"/>
                        <a:cs typeface="Angsana New" panose="02020603050405020304" pitchFamily="18"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i="1" dirty="0" smtClean="0">
                          <a:latin typeface="Calibri" panose="020F0502020204030204" pitchFamily="34" charset="0"/>
                          <a:cs typeface="Angsana New" panose="02020603050405020304" pitchFamily="18" charset="-34"/>
                        </a:rPr>
                        <a:t>                                              </a:t>
                      </a:r>
                      <a:r>
                        <a:rPr lang="en-US" sz="2400" i="1" dirty="0" err="1" smtClean="0">
                          <a:latin typeface="Calibri" panose="020F0502020204030204" pitchFamily="34" charset="0"/>
                          <a:cs typeface="Angsana New" panose="02020603050405020304" pitchFamily="18" charset="-34"/>
                        </a:rPr>
                        <a:t>Cr.AP</a:t>
                      </a:r>
                      <a:r>
                        <a:rPr lang="en-US" sz="2400" i="1" dirty="0" smtClean="0">
                          <a:latin typeface="Calibri" panose="020F0502020204030204" pitchFamily="34" charset="0"/>
                          <a:cs typeface="Angsana New" panose="02020603050405020304" pitchFamily="18" charset="-34"/>
                        </a:rPr>
                        <a:t>,</a:t>
                      </a:r>
                      <a:r>
                        <a:rPr lang="en-US" sz="2400" i="1" baseline="0" dirty="0" smtClean="0">
                          <a:latin typeface="Calibri" panose="020F0502020204030204" pitchFamily="34" charset="0"/>
                          <a:cs typeface="Angsana New" panose="02020603050405020304" pitchFamily="18" charset="-34"/>
                        </a:rPr>
                        <a:t> Aug 19, 2015</a:t>
                      </a:r>
                      <a:endParaRPr lang="en-US" sz="2400" i="1" dirty="0" smtClean="0">
                        <a:latin typeface="Calibri" panose="020F0502020204030204" pitchFamily="34" charset="0"/>
                        <a:ea typeface="Times"/>
                        <a:cs typeface="Angsana New" panose="02020603050405020304" pitchFamily="18" charset="-34"/>
                        <a:sym typeface="Times"/>
                      </a:endParaRPr>
                    </a:p>
                  </a:txBody>
                  <a:tcPr>
                    <a:solidFill>
                      <a:srgbClr val="FFFFFF"/>
                    </a:solidFill>
                  </a:tcPr>
                </a:tc>
              </a:tr>
            </a:tbl>
          </a:graphicData>
        </a:graphic>
      </p:graphicFrame>
      <p:sp>
        <p:nvSpPr>
          <p:cNvPr id="3" name="TextBox 2"/>
          <p:cNvSpPr txBox="1"/>
          <p:nvPr/>
        </p:nvSpPr>
        <p:spPr>
          <a:xfrm>
            <a:off x="1303451" y="378903"/>
            <a:ext cx="9509760" cy="707886"/>
          </a:xfrm>
          <a:prstGeom prst="rect">
            <a:avLst/>
          </a:prstGeom>
          <a:noFill/>
        </p:spPr>
        <p:txBody>
          <a:bodyPr wrap="square" rtlCol="0">
            <a:spAutoFit/>
          </a:bodyPr>
          <a:lstStyle/>
          <a:p>
            <a:pPr algn="ctr"/>
            <a:r>
              <a:rPr lang="en-US" sz="4000" b="1" dirty="0" smtClean="0">
                <a:solidFill>
                  <a:schemeClr val="bg1"/>
                </a:solidFill>
              </a:rPr>
              <a:t>Generic and specific</a:t>
            </a:r>
            <a:endParaRPr lang="th-TH" sz="4000" b="1" dirty="0">
              <a:solidFill>
                <a:schemeClr val="bg1"/>
              </a:solidFill>
              <a:effectLst/>
            </a:endParaRPr>
          </a:p>
        </p:txBody>
      </p:sp>
      <p:pic>
        <p:nvPicPr>
          <p:cNvPr id="6" name="Picture 8" descr="http://mpics.manager.co.th/pics/Images/558000009777404.JPEG"/>
          <p:cNvPicPr>
            <a:picLocks noChangeAspect="1" noChangeArrowheads="1"/>
          </p:cNvPicPr>
          <p:nvPr/>
        </p:nvPicPr>
        <p:blipFill rotWithShape="1">
          <a:blip r:embed="rId3">
            <a:extLst>
              <a:ext uri="{28A0092B-C50C-407E-A947-70E740481C1C}">
                <a14:useLocalDpi xmlns:a14="http://schemas.microsoft.com/office/drawing/2010/main" val="0"/>
              </a:ext>
            </a:extLst>
          </a:blip>
          <a:srcRect l="12499" r="5939"/>
          <a:stretch/>
        </p:blipFill>
        <p:spPr bwMode="auto">
          <a:xfrm>
            <a:off x="3791115" y="2846717"/>
            <a:ext cx="4724550" cy="3859194"/>
          </a:xfrm>
          <a:prstGeom prst="rect">
            <a:avLst/>
          </a:prstGeom>
          <a:noFill/>
          <a:ln>
            <a:solidFill>
              <a:srgbClr val="FF0000"/>
            </a:solidFill>
          </a:ln>
          <a:extLst/>
        </p:spPr>
      </p:pic>
      <p:sp>
        <p:nvSpPr>
          <p:cNvPr id="7" name="Oval 6"/>
          <p:cNvSpPr/>
          <p:nvPr/>
        </p:nvSpPr>
        <p:spPr>
          <a:xfrm>
            <a:off x="6204665" y="3497835"/>
            <a:ext cx="1412063" cy="1350442"/>
          </a:xfrm>
          <a:prstGeom prst="ellipse">
            <a:avLst/>
          </a:prstGeom>
          <a:noFill/>
          <a:ln w="5715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h-TH"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Oval 7"/>
          <p:cNvSpPr/>
          <p:nvPr/>
        </p:nvSpPr>
        <p:spPr>
          <a:xfrm>
            <a:off x="4467847" y="3048207"/>
            <a:ext cx="3618471" cy="3517538"/>
          </a:xfrm>
          <a:prstGeom prst="ellipse">
            <a:avLst/>
          </a:prstGeom>
          <a:noFill/>
          <a:ln w="5715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h-TH"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96870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5149" y="1011675"/>
            <a:ext cx="6022119" cy="4863830"/>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Rectangle 1"/>
          <p:cNvSpPr/>
          <p:nvPr/>
        </p:nvSpPr>
        <p:spPr>
          <a:xfrm>
            <a:off x="3607536" y="2289428"/>
            <a:ext cx="4817344" cy="2308324"/>
          </a:xfrm>
          <a:prstGeom prst="rect">
            <a:avLst/>
          </a:prstGeom>
        </p:spPr>
        <p:txBody>
          <a:bodyPr wrap="none">
            <a:spAutoFit/>
          </a:bodyPr>
          <a:lstStyle/>
          <a:p>
            <a:r>
              <a:rPr lang="en-US" sz="7200" i="1" dirty="0" smtClean="0">
                <a:solidFill>
                  <a:schemeClr val="bg1"/>
                </a:solidFill>
                <a:ea typeface="Dotum" panose="020B0600000101010101" pitchFamily="34" charset="-127"/>
              </a:rPr>
              <a:t>SUBJECT OF </a:t>
            </a:r>
            <a:br>
              <a:rPr lang="en-US" sz="7200" i="1" dirty="0" smtClean="0">
                <a:solidFill>
                  <a:schemeClr val="bg1"/>
                </a:solidFill>
                <a:ea typeface="Dotum" panose="020B0600000101010101" pitchFamily="34" charset="-127"/>
              </a:rPr>
            </a:br>
            <a:r>
              <a:rPr lang="en-US" sz="7200" i="1" dirty="0" smtClean="0">
                <a:solidFill>
                  <a:schemeClr val="bg1"/>
                </a:solidFill>
                <a:ea typeface="Dotum" panose="020B0600000101010101" pitchFamily="34" charset="-127"/>
              </a:rPr>
              <a:t>A SENTENCE</a:t>
            </a:r>
            <a:endParaRPr lang="th-TH" sz="7200" i="1" dirty="0">
              <a:solidFill>
                <a:schemeClr val="bg1"/>
              </a:solidFill>
              <a:ea typeface="Dotum" panose="020B0600000101010101" pitchFamily="34" charset="-127"/>
            </a:endParaRPr>
          </a:p>
        </p:txBody>
      </p:sp>
    </p:spTree>
    <p:extLst>
      <p:ext uri="{BB962C8B-B14F-4D97-AF65-F5344CB8AC3E}">
        <p14:creationId xmlns:p14="http://schemas.microsoft.com/office/powerpoint/2010/main" val="2939840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54" y="461621"/>
            <a:ext cx="7334250" cy="4095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888" y="2587601"/>
            <a:ext cx="6227013" cy="3939539"/>
          </a:xfrm>
          <a:prstGeom prst="rect">
            <a:avLst/>
          </a:prstGeom>
        </p:spPr>
      </p:pic>
      <p:sp>
        <p:nvSpPr>
          <p:cNvPr id="4" name="Rectangle 3"/>
          <p:cNvSpPr/>
          <p:nvPr/>
        </p:nvSpPr>
        <p:spPr>
          <a:xfrm>
            <a:off x="3865545" y="553037"/>
            <a:ext cx="8113118" cy="769441"/>
          </a:xfrm>
          <a:prstGeom prst="rect">
            <a:avLst/>
          </a:prstGeom>
        </p:spPr>
        <p:txBody>
          <a:bodyPr wrap="none">
            <a:spAutoFit/>
          </a:bodyPr>
          <a:lstStyle/>
          <a:p>
            <a:r>
              <a:rPr lang="th-TH" sz="4400" b="1" dirty="0">
                <a:solidFill>
                  <a:schemeClr val="bg1"/>
                </a:solidFill>
              </a:rPr>
              <a:t>ม็อบฮือเผารถตร. ลุยยึดปิดถนน ภูเก็ตป่วนหนัก</a:t>
            </a:r>
            <a:endParaRPr lang="th-TH" sz="4400" dirty="0">
              <a:solidFill>
                <a:schemeClr val="bg1"/>
              </a:solidFill>
            </a:endParaRPr>
          </a:p>
        </p:txBody>
      </p:sp>
    </p:spTree>
    <p:extLst>
      <p:ext uri="{BB962C8B-B14F-4D97-AF65-F5344CB8AC3E}">
        <p14:creationId xmlns:p14="http://schemas.microsoft.com/office/powerpoint/2010/main" val="1839330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926541"/>
              </p:ext>
            </p:extLst>
          </p:nvPr>
        </p:nvGraphicFramePr>
        <p:xfrm>
          <a:off x="1173191" y="1086789"/>
          <a:ext cx="10013060" cy="5210127"/>
        </p:xfrm>
        <a:graphic>
          <a:graphicData uri="http://schemas.openxmlformats.org/drawingml/2006/table">
            <a:tbl>
              <a:tblPr firstRow="1" bandRow="1"/>
              <a:tblGrid>
                <a:gridCol w="5006530"/>
                <a:gridCol w="5006530"/>
              </a:tblGrid>
              <a:tr h="560583">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4649544">
                <a:tc>
                  <a:txBody>
                    <a:bodyPr/>
                    <a:lstStyle/>
                    <a:p>
                      <a:r>
                        <a:rPr lang="th-TH" sz="3200" b="1" i="0" u="none" strike="noStrike" kern="1200" baseline="0" dirty="0" smtClean="0">
                          <a:solidFill>
                            <a:schemeClr val="tx1"/>
                          </a:solidFill>
                          <a:latin typeface="+mn-lt"/>
                          <a:ea typeface="+mn-ea"/>
                          <a:cs typeface="+mn-cs"/>
                        </a:rPr>
                        <a:t>ม็อบฮือเผารถตร. ลุยยึดปิดถนน ภูเก็ตป่วนหนัก</a:t>
                      </a:r>
                      <a:endParaRPr lang="th-TH" sz="3200" b="0" i="0" u="none" strike="noStrike" kern="1200" baseline="0" dirty="0" smtClean="0">
                        <a:solidFill>
                          <a:schemeClr val="tx1"/>
                        </a:solidFill>
                        <a:latin typeface="+mn-lt"/>
                        <a:ea typeface="+mn-ea"/>
                        <a:cs typeface="+mn-cs"/>
                      </a:endParaRPr>
                    </a:p>
                    <a:p>
                      <a:endParaRPr lang="th-TH" sz="3200" b="0" i="0" u="none" strike="noStrike" kern="1200" baseline="0" dirty="0" smtClean="0">
                        <a:solidFill>
                          <a:schemeClr val="tx1"/>
                        </a:solidFill>
                        <a:latin typeface="+mn-lt"/>
                        <a:ea typeface="+mn-ea"/>
                        <a:cs typeface="+mn-cs"/>
                      </a:endParaRPr>
                    </a:p>
                    <a:p>
                      <a:r>
                        <a:rPr lang="th-TH" sz="3200" b="1" i="0" u="none" strike="noStrike" kern="1200" baseline="0" dirty="0" smtClean="0">
                          <a:solidFill>
                            <a:schemeClr val="accent1"/>
                          </a:solidFill>
                          <a:latin typeface="+mn-lt"/>
                          <a:ea typeface="+mn-ea"/>
                          <a:cs typeface="+mn-cs"/>
                        </a:rPr>
                        <a:t>ญาติ</a:t>
                      </a:r>
                      <a:r>
                        <a:rPr lang="th-TH" sz="3200" b="0" i="0" u="none" strike="noStrike" kern="1200" baseline="0" dirty="0" smtClean="0">
                          <a:solidFill>
                            <a:schemeClr val="tx1"/>
                          </a:solidFill>
                          <a:latin typeface="+mn-lt"/>
                          <a:ea typeface="+mn-ea"/>
                          <a:cs typeface="+mn-cs"/>
                        </a:rPr>
                        <a:t>ฮือล้อมโรงพักถลาง หลังไม่พอใจอ้างตำรวจทำ เกินกว่าเหตุ ขับรถกระบะไล่จับก่อนพุ่งชน 2 วัยรุ่น ตายสยองทั้งคู่</a:t>
                      </a:r>
                    </a:p>
                    <a:p>
                      <a:endParaRPr lang="en-US" sz="6600" i="1" dirty="0" smtClean="0">
                        <a:latin typeface="Calibri" panose="020F0502020204030204" pitchFamily="34" charset="0"/>
                        <a:ea typeface="Helvetica"/>
                        <a:cs typeface="Angsana New" panose="02020603050405020304" pitchFamily="18" charset="-34"/>
                        <a:sym typeface="Helvetica"/>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i="1" dirty="0" smtClean="0">
                          <a:latin typeface="Calibri" panose="020F0502020204030204" pitchFamily="34" charset="0"/>
                          <a:ea typeface="Helvetica"/>
                          <a:cs typeface="Angsana New" panose="02020603050405020304" pitchFamily="18" charset="-34"/>
                          <a:sym typeface="Helvetica"/>
                        </a:rPr>
                        <a:t>Cr.</a:t>
                      </a:r>
                      <a:r>
                        <a:rPr lang="en-US" sz="2400" i="1" baseline="0" dirty="0" smtClean="0">
                          <a:latin typeface="Calibri" panose="020F0502020204030204" pitchFamily="34" charset="0"/>
                          <a:ea typeface="Helvetica"/>
                          <a:cs typeface="Angsana New" panose="02020603050405020304" pitchFamily="18" charset="-34"/>
                          <a:sym typeface="Helvetica"/>
                        </a:rPr>
                        <a:t> </a:t>
                      </a:r>
                      <a:r>
                        <a:rPr lang="en-US" sz="2400" i="1" dirty="0" err="1" smtClean="0">
                          <a:latin typeface="Calibri" panose="020F0502020204030204" pitchFamily="34" charset="0"/>
                          <a:ea typeface="Helvetica"/>
                          <a:cs typeface="Angsana New" panose="02020603050405020304" pitchFamily="18" charset="-34"/>
                          <a:sym typeface="Helvetica"/>
                        </a:rPr>
                        <a:t>Thairath</a:t>
                      </a:r>
                      <a:r>
                        <a:rPr lang="en-US" sz="2400" i="1" dirty="0" smtClean="0">
                          <a:latin typeface="Calibri" panose="020F0502020204030204" pitchFamily="34" charset="0"/>
                          <a:ea typeface="Helvetica"/>
                          <a:cs typeface="Angsana New" panose="02020603050405020304" pitchFamily="18" charset="-34"/>
                          <a:sym typeface="Helvetica"/>
                        </a:rPr>
                        <a:t>, Oct </a:t>
                      </a:r>
                      <a:r>
                        <a:rPr lang="en-US" sz="2400" i="1" dirty="0" smtClean="0">
                          <a:latin typeface="Calibri" panose="020F0502020204030204" pitchFamily="34" charset="0"/>
                          <a:ea typeface="+mn-ea"/>
                          <a:cs typeface="Angsana New" panose="02020603050405020304" pitchFamily="18" charset="-34"/>
                          <a:sym typeface="Helvetica"/>
                        </a:rPr>
                        <a:t>11</a:t>
                      </a:r>
                      <a:r>
                        <a:rPr lang="en-US" sz="2400" i="1" dirty="0" smtClean="0">
                          <a:latin typeface="Calibri" panose="020F0502020204030204" pitchFamily="34" charset="0"/>
                          <a:cs typeface="Angsana New" panose="02020603050405020304" pitchFamily="18" charset="-34"/>
                        </a:rPr>
                        <a:t>, 2015</a:t>
                      </a:r>
                    </a:p>
                  </a:txBody>
                  <a:tcPr>
                    <a:solidFill>
                      <a:srgbClr val="FFFFFF"/>
                    </a:solidFill>
                  </a:tcPr>
                </a:tc>
                <a:tc>
                  <a:txBody>
                    <a:bodyPr/>
                    <a:lstStyle/>
                    <a:p>
                      <a:r>
                        <a:rPr lang="en-US" sz="2800" b="1" i="0" u="none" strike="noStrike" kern="1200" baseline="0" dirty="0" smtClean="0">
                          <a:solidFill>
                            <a:schemeClr val="tx1"/>
                          </a:solidFill>
                          <a:latin typeface="+mn-lt"/>
                          <a:ea typeface="+mn-ea"/>
                          <a:cs typeface="+mn-cs"/>
                        </a:rPr>
                        <a:t>Angry residents set vehicles ablaze in Phuket riot</a:t>
                      </a:r>
                      <a:endParaRPr lang="en-US" sz="2800" b="0" i="0" u="none" strike="noStrike" kern="1200" baseline="0" dirty="0" smtClean="0">
                        <a:solidFill>
                          <a:schemeClr val="tx1"/>
                        </a:solidFill>
                        <a:latin typeface="+mn-lt"/>
                        <a:ea typeface="+mn-ea"/>
                        <a:cs typeface="+mn-cs"/>
                      </a:endParaRPr>
                    </a:p>
                    <a:p>
                      <a:endParaRPr lang="en-US" sz="2800" b="0" i="0" u="none" strike="noStrike" kern="1200" baseline="0" dirty="0" smtClean="0">
                        <a:solidFill>
                          <a:schemeClr val="tx1"/>
                        </a:solidFill>
                        <a:latin typeface="+mn-lt"/>
                        <a:ea typeface="+mn-ea"/>
                        <a:cs typeface="+mn-cs"/>
                      </a:endParaRPr>
                    </a:p>
                    <a:p>
                      <a:r>
                        <a:rPr lang="en-US" sz="2400" b="0" i="0" u="none" strike="noStrike" kern="1200" baseline="0" dirty="0" smtClean="0">
                          <a:solidFill>
                            <a:schemeClr val="tx1"/>
                          </a:solidFill>
                          <a:latin typeface="+mn-lt"/>
                          <a:ea typeface="+mn-ea"/>
                          <a:cs typeface="+mn-cs"/>
                        </a:rPr>
                        <a:t>The death of the two young men caused their relatives to become angry. </a:t>
                      </a:r>
                      <a:r>
                        <a:rPr lang="en-US" sz="2400" b="1" i="0" u="none" strike="noStrike" kern="1200" baseline="0" dirty="0" smtClean="0">
                          <a:solidFill>
                            <a:schemeClr val="accent1"/>
                          </a:solidFill>
                          <a:latin typeface="+mn-lt"/>
                          <a:ea typeface="+mn-ea"/>
                          <a:cs typeface="+mn-cs"/>
                        </a:rPr>
                        <a:t>About 100 residents </a:t>
                      </a:r>
                      <a:r>
                        <a:rPr lang="en-US" sz="2400" b="0" i="0" u="none" strike="noStrike" kern="1200" baseline="0" dirty="0" smtClean="0">
                          <a:solidFill>
                            <a:schemeClr val="tx1"/>
                          </a:solidFill>
                          <a:latin typeface="+mn-lt"/>
                          <a:ea typeface="+mn-ea"/>
                          <a:cs typeface="+mn-cs"/>
                        </a:rPr>
                        <a:t>went to </a:t>
                      </a:r>
                      <a:r>
                        <a:rPr lang="en-US" sz="2400" b="0" i="0" u="none" strike="noStrike" kern="1200" baseline="0" dirty="0" err="1" smtClean="0">
                          <a:solidFill>
                            <a:schemeClr val="tx1"/>
                          </a:solidFill>
                          <a:latin typeface="+mn-lt"/>
                          <a:ea typeface="+mn-ea"/>
                          <a:cs typeface="+mn-cs"/>
                        </a:rPr>
                        <a:t>Thalang</a:t>
                      </a:r>
                      <a:r>
                        <a:rPr lang="en-US" sz="2400" b="0" i="0" u="none" strike="noStrike" kern="1200" baseline="0" dirty="0" smtClean="0">
                          <a:solidFill>
                            <a:schemeClr val="tx1"/>
                          </a:solidFill>
                          <a:latin typeface="+mn-lt"/>
                          <a:ea typeface="+mn-ea"/>
                          <a:cs typeface="+mn-cs"/>
                        </a:rPr>
                        <a:t> police station in protest. They accused the police of overact.</a:t>
                      </a:r>
                      <a:endParaRPr lang="en-US" sz="5400" dirty="0" smtClean="0">
                        <a:latin typeface="Calibri" panose="020F0502020204030204" pitchFamily="34" charset="0"/>
                        <a:cs typeface="Angsana New" panose="02020603050405020304" pitchFamily="18"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400" i="1" dirty="0" smtClean="0">
                        <a:latin typeface="Calibri" panose="020F0502020204030204" pitchFamily="34" charset="0"/>
                        <a:cs typeface="Angsana New" panose="02020603050405020304" pitchFamily="18"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i="1" dirty="0" err="1" smtClean="0">
                          <a:latin typeface="Calibri" panose="020F0502020204030204" pitchFamily="34" charset="0"/>
                          <a:cs typeface="Angsana New" panose="02020603050405020304" pitchFamily="18" charset="-34"/>
                        </a:rPr>
                        <a:t>Cr.BKK</a:t>
                      </a:r>
                      <a:r>
                        <a:rPr lang="en-US" sz="2400" i="1" dirty="0" smtClean="0">
                          <a:latin typeface="Calibri" panose="020F0502020204030204" pitchFamily="34" charset="0"/>
                          <a:cs typeface="Angsana New" panose="02020603050405020304" pitchFamily="18" charset="-34"/>
                        </a:rPr>
                        <a:t> Post,</a:t>
                      </a:r>
                      <a:r>
                        <a:rPr lang="en-US" sz="2400" i="1" baseline="0" dirty="0" smtClean="0">
                          <a:latin typeface="Calibri" panose="020F0502020204030204" pitchFamily="34" charset="0"/>
                          <a:cs typeface="Angsana New" panose="02020603050405020304" pitchFamily="18" charset="-34"/>
                        </a:rPr>
                        <a:t> </a:t>
                      </a:r>
                      <a:r>
                        <a:rPr lang="en-US" sz="2400" i="1" dirty="0" smtClean="0">
                          <a:latin typeface="Calibri" panose="020F0502020204030204" pitchFamily="34" charset="0"/>
                          <a:cs typeface="Angsana New" panose="02020603050405020304" pitchFamily="18" charset="-34"/>
                        </a:rPr>
                        <a:t>Oct 11, 2015 </a:t>
                      </a:r>
                      <a:endParaRPr lang="en-US" sz="2400" i="1" dirty="0" smtClean="0">
                        <a:latin typeface="Calibri" panose="020F0502020204030204" pitchFamily="34" charset="0"/>
                        <a:ea typeface="Times"/>
                        <a:cs typeface="Angsana New" panose="02020603050405020304" pitchFamily="18" charset="-34"/>
                        <a:sym typeface="Times"/>
                      </a:endParaRPr>
                    </a:p>
                  </a:txBody>
                  <a:tcPr>
                    <a:solidFill>
                      <a:srgbClr val="FFFFFF"/>
                    </a:solidFill>
                  </a:tcPr>
                </a:tc>
              </a:tr>
            </a:tbl>
          </a:graphicData>
        </a:graphic>
      </p:graphicFrame>
      <p:sp>
        <p:nvSpPr>
          <p:cNvPr id="3" name="TextBox 2"/>
          <p:cNvSpPr txBox="1"/>
          <p:nvPr/>
        </p:nvSpPr>
        <p:spPr>
          <a:xfrm>
            <a:off x="1303451" y="378903"/>
            <a:ext cx="9509760" cy="707886"/>
          </a:xfrm>
          <a:prstGeom prst="rect">
            <a:avLst/>
          </a:prstGeom>
          <a:noFill/>
        </p:spPr>
        <p:txBody>
          <a:bodyPr wrap="square" rtlCol="0">
            <a:spAutoFit/>
          </a:bodyPr>
          <a:lstStyle/>
          <a:p>
            <a:pPr algn="ctr"/>
            <a:r>
              <a:rPr lang="en-US" sz="4000" b="1" dirty="0" smtClean="0">
                <a:solidFill>
                  <a:schemeClr val="bg1"/>
                </a:solidFill>
              </a:rPr>
              <a:t>Generic and specific</a:t>
            </a:r>
            <a:endParaRPr lang="th-TH" sz="4000" b="1" dirty="0">
              <a:solidFill>
                <a:schemeClr val="bg1"/>
              </a:solidFill>
              <a:effectLst/>
            </a:endParaRPr>
          </a:p>
        </p:txBody>
      </p:sp>
    </p:spTree>
    <p:extLst>
      <p:ext uri="{BB962C8B-B14F-4D97-AF65-F5344CB8AC3E}">
        <p14:creationId xmlns:p14="http://schemas.microsoft.com/office/powerpoint/2010/main" val="3557033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18" y="943205"/>
            <a:ext cx="7334250" cy="4095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09" y="1025353"/>
            <a:ext cx="5532851" cy="30881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135" y="2830661"/>
            <a:ext cx="5176747" cy="3886803"/>
          </a:xfrm>
          <a:prstGeom prst="rect">
            <a:avLst/>
          </a:prstGeom>
        </p:spPr>
      </p:pic>
      <p:sp>
        <p:nvSpPr>
          <p:cNvPr id="5" name="Rectangle 4"/>
          <p:cNvSpPr/>
          <p:nvPr/>
        </p:nvSpPr>
        <p:spPr>
          <a:xfrm>
            <a:off x="5455409" y="194245"/>
            <a:ext cx="6421951" cy="707886"/>
          </a:xfrm>
          <a:prstGeom prst="rect">
            <a:avLst/>
          </a:prstGeom>
        </p:spPr>
        <p:txBody>
          <a:bodyPr wrap="none">
            <a:spAutoFit/>
          </a:bodyPr>
          <a:lstStyle/>
          <a:p>
            <a:pPr>
              <a:defRPr/>
            </a:pPr>
            <a:r>
              <a:rPr lang="th-TH" sz="4000" b="1" dirty="0">
                <a:solidFill>
                  <a:schemeClr val="bg1"/>
                </a:solidFill>
              </a:rPr>
              <a:t>ล้วงเพชรสําเร็จแล้ว คีบจากรูทวารสาวจีน</a:t>
            </a:r>
          </a:p>
        </p:txBody>
      </p:sp>
    </p:spTree>
    <p:extLst>
      <p:ext uri="{BB962C8B-B14F-4D97-AF65-F5344CB8AC3E}">
        <p14:creationId xmlns:p14="http://schemas.microsoft.com/office/powerpoint/2010/main" val="183351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86674338"/>
              </p:ext>
            </p:extLst>
          </p:nvPr>
        </p:nvGraphicFramePr>
        <p:xfrm>
          <a:off x="166490" y="862503"/>
          <a:ext cx="11714672" cy="5538298"/>
        </p:xfrm>
        <a:graphic>
          <a:graphicData uri="http://schemas.openxmlformats.org/drawingml/2006/table">
            <a:tbl>
              <a:tblPr firstRow="1" bandRow="1"/>
              <a:tblGrid>
                <a:gridCol w="5857336"/>
                <a:gridCol w="5857336"/>
              </a:tblGrid>
              <a:tr h="574206">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4964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3200" b="1" i="0" kern="1200" dirty="0" smtClean="0">
                          <a:solidFill>
                            <a:schemeClr val="tx1"/>
                          </a:solidFill>
                          <a:effectLst/>
                          <a:latin typeface="+mn-lt"/>
                          <a:ea typeface="+mn-ea"/>
                          <a:cs typeface="+mn-cs"/>
                        </a:rPr>
                        <a:t>ล้วงเพชรสําเร็จแล้ว คีบจากรูทวารสาวจีน</a:t>
                      </a:r>
                    </a:p>
                    <a:p>
                      <a:endParaRPr lang="th-TH" sz="2800" b="0" i="0" kern="1200" dirty="0" smtClean="0">
                        <a:solidFill>
                          <a:schemeClr val="tx1"/>
                        </a:solidFill>
                        <a:effectLst/>
                        <a:latin typeface="+mn-lt"/>
                        <a:ea typeface="+mn-ea"/>
                        <a:cs typeface="+mn-cs"/>
                      </a:endParaRPr>
                    </a:p>
                    <a:p>
                      <a:r>
                        <a:rPr lang="th-TH" sz="2800" b="0" i="0" kern="1200" dirty="0" smtClean="0">
                          <a:solidFill>
                            <a:schemeClr val="tx1"/>
                          </a:solidFill>
                          <a:effectLst/>
                          <a:latin typeface="+mn-lt"/>
                          <a:ea typeface="+mn-ea"/>
                          <a:cs typeface="+mn-cs"/>
                        </a:rPr>
                        <a:t>กรณีตำรวจท่องเที่ยวประจำสนามบินสุวรรณภูมิ จับกุมนายเหอยิง อายุ 34 ปี และนางเจียง ซูเหลียน อายุ 39 ปี ผู้ต้องหาชาวจีนร่วมกันฉกเพชรหนัก 6 กะรัต มูลค่า 10 ล้านบาท ของบริษัท เอ็มทารูน จำกัด ที่ไปเปิดบูธใน</a:t>
                      </a:r>
                      <a:r>
                        <a:rPr lang="th-TH" sz="2800" b="1" i="0" kern="1200" dirty="0" smtClean="0">
                          <a:solidFill>
                            <a:schemeClr val="accent1"/>
                          </a:solidFill>
                          <a:effectLst/>
                          <a:latin typeface="+mn-lt"/>
                          <a:ea typeface="+mn-ea"/>
                          <a:cs typeface="+mn-cs"/>
                        </a:rPr>
                        <a:t>งานบางกอกเจมส์ แอนด์ จิวเวลรี่ แฟร์ ครั้งที่ 56 </a:t>
                      </a:r>
                      <a:r>
                        <a:rPr lang="th-TH" sz="2800" b="0" i="0" kern="1200" dirty="0" smtClean="0">
                          <a:solidFill>
                            <a:schemeClr val="tx1"/>
                          </a:solidFill>
                          <a:effectLst/>
                          <a:latin typeface="+mn-lt"/>
                          <a:ea typeface="+mn-ea"/>
                          <a:cs typeface="+mn-cs"/>
                        </a:rPr>
                        <a:t>ที่อาคารชาเลนเจอร์ เมืองทองธานี อ.ปากเกร็ด จ.นนทบุรี</a:t>
                      </a:r>
                      <a:br>
                        <a:rPr lang="th-TH" sz="2800" b="0" i="0" kern="1200" dirty="0" smtClean="0">
                          <a:solidFill>
                            <a:schemeClr val="tx1"/>
                          </a:solidFill>
                          <a:effectLst/>
                          <a:latin typeface="+mn-lt"/>
                          <a:ea typeface="+mn-ea"/>
                          <a:cs typeface="+mn-cs"/>
                        </a:rPr>
                      </a:br>
                      <a:endParaRPr lang="en-US" sz="2800" b="0" i="1" kern="1200" dirty="0" smtClean="0">
                        <a:solidFill>
                          <a:schemeClr val="tx1"/>
                        </a:solidFill>
                        <a:effectLst/>
                        <a:latin typeface="Calibri" panose="020F0502020204030204" pitchFamily="34" charset="0"/>
                        <a:ea typeface="+mn-ea"/>
                        <a:cs typeface="Angsana New" panose="02020603050405020304" pitchFamily="18" charset="-34"/>
                        <a:sym typeface="Helvetica"/>
                      </a:endParaRPr>
                    </a:p>
                    <a:p>
                      <a:r>
                        <a:rPr lang="en-US" sz="2400" i="1" dirty="0" smtClean="0">
                          <a:latin typeface="Calibri" panose="020F0502020204030204" pitchFamily="34" charset="0"/>
                          <a:ea typeface="Helvetica"/>
                          <a:cs typeface="Angsana New" panose="02020603050405020304" pitchFamily="18" charset="-34"/>
                          <a:sym typeface="Helvetica"/>
                        </a:rPr>
                        <a:t>Cr.</a:t>
                      </a:r>
                      <a:r>
                        <a:rPr lang="en-US" sz="2400" i="1" baseline="0" dirty="0" smtClean="0">
                          <a:latin typeface="Calibri" panose="020F0502020204030204" pitchFamily="34" charset="0"/>
                          <a:ea typeface="Helvetica"/>
                          <a:cs typeface="Angsana New" panose="02020603050405020304" pitchFamily="18" charset="-34"/>
                          <a:sym typeface="Helvetica"/>
                        </a:rPr>
                        <a:t> </a:t>
                      </a:r>
                      <a:r>
                        <a:rPr lang="en-US" sz="2400" i="1" dirty="0" err="1" smtClean="0">
                          <a:latin typeface="Calibri" panose="020F0502020204030204" pitchFamily="34" charset="0"/>
                          <a:ea typeface="Helvetica"/>
                          <a:cs typeface="Angsana New" panose="02020603050405020304" pitchFamily="18" charset="-34"/>
                          <a:sym typeface="Helvetica"/>
                        </a:rPr>
                        <a:t>Thairath</a:t>
                      </a:r>
                      <a:r>
                        <a:rPr lang="en-US" sz="2400" i="1" dirty="0" smtClean="0">
                          <a:latin typeface="Calibri" panose="020F0502020204030204" pitchFamily="34" charset="0"/>
                          <a:ea typeface="Helvetica"/>
                          <a:cs typeface="Angsana New" panose="02020603050405020304" pitchFamily="18" charset="-34"/>
                          <a:sym typeface="Helvetica"/>
                        </a:rPr>
                        <a:t>, Sep 14</a:t>
                      </a:r>
                      <a:r>
                        <a:rPr lang="en-US" sz="2400" i="1" dirty="0" smtClean="0">
                          <a:latin typeface="Calibri" panose="020F0502020204030204" pitchFamily="34" charset="0"/>
                          <a:cs typeface="Angsana New" panose="02020603050405020304" pitchFamily="18" charset="-34"/>
                        </a:rPr>
                        <a:t>, 2015</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0" kern="1200" dirty="0" smtClean="0">
                          <a:solidFill>
                            <a:schemeClr val="tx1"/>
                          </a:solidFill>
                          <a:effectLst/>
                          <a:latin typeface="+mn-lt"/>
                          <a:ea typeface="+mn-ea"/>
                          <a:cs typeface="+mn-cs"/>
                        </a:rPr>
                        <a:t>Stolen diamond </a:t>
                      </a:r>
                      <a:r>
                        <a:rPr lang="en-US" sz="2800" b="1" i="0" u="sng" kern="1200" dirty="0" smtClean="0">
                          <a:solidFill>
                            <a:schemeClr val="accent1"/>
                          </a:solidFill>
                          <a:effectLst/>
                          <a:latin typeface="+mn-lt"/>
                          <a:ea typeface="+mn-ea"/>
                          <a:cs typeface="+mn-cs"/>
                        </a:rPr>
                        <a:t>surgically removed </a:t>
                      </a:r>
                      <a:r>
                        <a:rPr lang="en-US" sz="2800" b="1" i="0" kern="1200" dirty="0" smtClean="0">
                          <a:solidFill>
                            <a:schemeClr val="tx1"/>
                          </a:solidFill>
                          <a:effectLst/>
                          <a:latin typeface="+mn-lt"/>
                          <a:ea typeface="+mn-ea"/>
                          <a:cs typeface="+mn-cs"/>
                        </a:rPr>
                        <a:t>from woman's intestine in Bangkok</a:t>
                      </a:r>
                    </a:p>
                    <a:p>
                      <a:r>
                        <a:rPr lang="en-US" sz="2400" b="0" i="0" kern="1200" dirty="0" smtClean="0">
                          <a:solidFill>
                            <a:schemeClr val="tx1"/>
                          </a:solidFill>
                          <a:effectLst/>
                          <a:latin typeface="+mn-lt"/>
                          <a:ea typeface="+mn-ea"/>
                          <a:cs typeface="+mn-cs"/>
                        </a:rPr>
                        <a:t>The woman, identified as 39-year-old Jiang </a:t>
                      </a:r>
                      <a:r>
                        <a:rPr lang="en-US" sz="2400" b="0" i="0" kern="1200" dirty="0" err="1" smtClean="0">
                          <a:solidFill>
                            <a:schemeClr val="tx1"/>
                          </a:solidFill>
                          <a:effectLst/>
                          <a:latin typeface="+mn-lt"/>
                          <a:ea typeface="+mn-ea"/>
                          <a:cs typeface="+mn-cs"/>
                        </a:rPr>
                        <a:t>Xulian</a:t>
                      </a:r>
                      <a:r>
                        <a:rPr lang="en-US" sz="2400" b="0" i="0" kern="1200" dirty="0" smtClean="0">
                          <a:solidFill>
                            <a:schemeClr val="tx1"/>
                          </a:solidFill>
                          <a:effectLst/>
                          <a:latin typeface="+mn-lt"/>
                          <a:ea typeface="+mn-ea"/>
                          <a:cs typeface="+mn-cs"/>
                        </a:rPr>
                        <a:t>, and a Chinese man were arrested on Thursday night at Bangkok's </a:t>
                      </a:r>
                      <a:r>
                        <a:rPr lang="en-US" sz="2400" b="0" i="0" kern="1200" dirty="0" err="1" smtClean="0">
                          <a:solidFill>
                            <a:schemeClr val="tx1"/>
                          </a:solidFill>
                          <a:effectLst/>
                          <a:latin typeface="+mn-lt"/>
                          <a:ea typeface="+mn-ea"/>
                          <a:cs typeface="+mn-cs"/>
                        </a:rPr>
                        <a:t>Suvarnabhumi</a:t>
                      </a:r>
                      <a:r>
                        <a:rPr lang="en-US" sz="2400" b="0" i="0" kern="1200" dirty="0" smtClean="0">
                          <a:solidFill>
                            <a:schemeClr val="tx1"/>
                          </a:solidFill>
                          <a:effectLst/>
                          <a:latin typeface="+mn-lt"/>
                          <a:ea typeface="+mn-ea"/>
                          <a:cs typeface="+mn-cs"/>
                        </a:rPr>
                        <a:t> Airport on their way out of Thailand on the basis of surveillance video from the fair just outside Bangkok.</a:t>
                      </a:r>
                      <a:r>
                        <a:rPr lang="en-US" sz="2400" b="0" i="0" kern="1200" baseline="0" dirty="0" smtClean="0">
                          <a:solidFill>
                            <a:schemeClr val="tx1"/>
                          </a:solidFill>
                          <a:effectLst/>
                          <a:latin typeface="+mn-lt"/>
                          <a:ea typeface="+mn-ea"/>
                          <a:cs typeface="+mn-cs"/>
                        </a:rPr>
                        <a:t> </a:t>
                      </a:r>
                      <a:r>
                        <a:rPr lang="en-US" sz="2400" b="0" i="0" kern="1200" dirty="0" smtClean="0">
                          <a:solidFill>
                            <a:schemeClr val="tx1"/>
                          </a:solidFill>
                          <a:effectLst/>
                          <a:latin typeface="+mn-lt"/>
                          <a:ea typeface="+mn-ea"/>
                          <a:cs typeface="+mn-cs"/>
                        </a:rPr>
                        <a:t>It was a 10 million baht ($278,000) diamond the woman was accused of stealing from a </a:t>
                      </a:r>
                      <a:r>
                        <a:rPr lang="en-US" sz="2400" b="1" i="0" kern="1200" dirty="0" smtClean="0">
                          <a:solidFill>
                            <a:schemeClr val="accent1"/>
                          </a:solidFill>
                          <a:effectLst/>
                          <a:latin typeface="+mn-lt"/>
                          <a:ea typeface="+mn-ea"/>
                          <a:cs typeface="+mn-cs"/>
                        </a:rPr>
                        <a:t>Bangkok jewelry fair</a:t>
                      </a:r>
                      <a:r>
                        <a:rPr lang="en-US" sz="2400" b="0" i="0" kern="1200" dirty="0" smtClean="0">
                          <a:solidFill>
                            <a:schemeClr val="tx1"/>
                          </a:solidFill>
                          <a:effectLst/>
                          <a:latin typeface="+mn-lt"/>
                          <a:ea typeface="+mn-ea"/>
                          <a:cs typeface="+mn-cs"/>
                        </a:rPr>
                        <a:t>…</a:t>
                      </a:r>
                      <a:endParaRPr lang="en-US" sz="1800" i="1" dirty="0" smtClean="0">
                        <a:latin typeface="Calibri" panose="020F0502020204030204" pitchFamily="34" charset="0"/>
                        <a:cs typeface="Angsana New" panose="02020603050405020304" pitchFamily="18"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400" i="1" dirty="0" smtClean="0">
                        <a:latin typeface="Calibri" panose="020F0502020204030204" pitchFamily="34" charset="0"/>
                        <a:cs typeface="Angsana New" panose="02020603050405020304" pitchFamily="18"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i="1" dirty="0" err="1" smtClean="0">
                          <a:latin typeface="Calibri" panose="020F0502020204030204" pitchFamily="34" charset="0"/>
                          <a:cs typeface="Angsana New" panose="02020603050405020304" pitchFamily="18" charset="-34"/>
                        </a:rPr>
                        <a:t>Cr.The</a:t>
                      </a:r>
                      <a:r>
                        <a:rPr lang="en-US" sz="2400" i="1" dirty="0" smtClean="0">
                          <a:latin typeface="Calibri" panose="020F0502020204030204" pitchFamily="34" charset="0"/>
                          <a:cs typeface="Angsana New" panose="02020603050405020304" pitchFamily="18" charset="-34"/>
                        </a:rPr>
                        <a:t> Telegraph, AP,</a:t>
                      </a:r>
                      <a:r>
                        <a:rPr lang="en-US" sz="2400" i="1" baseline="0" dirty="0" smtClean="0">
                          <a:latin typeface="Calibri" panose="020F0502020204030204" pitchFamily="34" charset="0"/>
                          <a:cs typeface="Angsana New" panose="02020603050405020304" pitchFamily="18" charset="-34"/>
                        </a:rPr>
                        <a:t> </a:t>
                      </a:r>
                      <a:r>
                        <a:rPr lang="en-US" sz="2400" i="1" dirty="0" smtClean="0">
                          <a:latin typeface="Calibri" panose="020F0502020204030204" pitchFamily="34" charset="0"/>
                          <a:cs typeface="Angsana New" panose="02020603050405020304" pitchFamily="18" charset="-34"/>
                        </a:rPr>
                        <a:t>Sep 14, 2015 </a:t>
                      </a:r>
                      <a:endParaRPr lang="en-US" sz="2400" i="1" dirty="0" smtClean="0">
                        <a:latin typeface="Calibri" panose="020F0502020204030204" pitchFamily="34" charset="0"/>
                        <a:ea typeface="Times"/>
                        <a:cs typeface="Angsana New" panose="02020603050405020304" pitchFamily="18" charset="-34"/>
                        <a:sym typeface="Times"/>
                      </a:endParaRPr>
                    </a:p>
                  </a:txBody>
                  <a:tcPr>
                    <a:solidFill>
                      <a:srgbClr val="FFFFFF"/>
                    </a:solidFill>
                  </a:tcPr>
                </a:tc>
              </a:tr>
            </a:tbl>
          </a:graphicData>
        </a:graphic>
      </p:graphicFrame>
      <p:sp>
        <p:nvSpPr>
          <p:cNvPr id="3" name="TextBox 2"/>
          <p:cNvSpPr txBox="1"/>
          <p:nvPr/>
        </p:nvSpPr>
        <p:spPr>
          <a:xfrm>
            <a:off x="1268946" y="154617"/>
            <a:ext cx="9509760" cy="707886"/>
          </a:xfrm>
          <a:prstGeom prst="rect">
            <a:avLst/>
          </a:prstGeom>
          <a:noFill/>
        </p:spPr>
        <p:txBody>
          <a:bodyPr wrap="square" rtlCol="0">
            <a:spAutoFit/>
          </a:bodyPr>
          <a:lstStyle/>
          <a:p>
            <a:pPr algn="ctr"/>
            <a:r>
              <a:rPr lang="en-US" sz="4000" b="1" dirty="0" smtClean="0">
                <a:solidFill>
                  <a:schemeClr val="bg1"/>
                </a:solidFill>
              </a:rPr>
              <a:t>Generic and specific</a:t>
            </a:r>
            <a:endParaRPr lang="th-TH" sz="4000" b="1" dirty="0">
              <a:solidFill>
                <a:schemeClr val="bg1"/>
              </a:solidFill>
              <a:effectLst/>
            </a:endParaRPr>
          </a:p>
        </p:txBody>
      </p:sp>
    </p:spTree>
    <p:extLst>
      <p:ext uri="{BB962C8B-B14F-4D97-AF65-F5344CB8AC3E}">
        <p14:creationId xmlns:p14="http://schemas.microsoft.com/office/powerpoint/2010/main" val="1082732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7404" y="1011674"/>
            <a:ext cx="5622587" cy="4630369"/>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Rectangle 1"/>
          <p:cNvSpPr/>
          <p:nvPr/>
        </p:nvSpPr>
        <p:spPr>
          <a:xfrm>
            <a:off x="3947270" y="2665138"/>
            <a:ext cx="4342856" cy="1323439"/>
          </a:xfrm>
          <a:prstGeom prst="rect">
            <a:avLst/>
          </a:prstGeom>
        </p:spPr>
        <p:txBody>
          <a:bodyPr wrap="none">
            <a:spAutoFit/>
          </a:bodyPr>
          <a:lstStyle/>
          <a:p>
            <a:r>
              <a:rPr lang="en-US" sz="8000" i="1" dirty="0" smtClean="0">
                <a:solidFill>
                  <a:schemeClr val="bg1"/>
                </a:solidFill>
                <a:ea typeface="Dotum" panose="020B0600000101010101" pitchFamily="34" charset="-127"/>
              </a:rPr>
              <a:t>DELETION</a:t>
            </a:r>
            <a:endParaRPr lang="th-TH" sz="8000" i="1" dirty="0">
              <a:solidFill>
                <a:schemeClr val="bg1"/>
              </a:solidFill>
              <a:ea typeface="Dotum" panose="020B0600000101010101" pitchFamily="34" charset="-127"/>
            </a:endParaRPr>
          </a:p>
        </p:txBody>
      </p:sp>
    </p:spTree>
    <p:extLst>
      <p:ext uri="{BB962C8B-B14F-4D97-AF65-F5344CB8AC3E}">
        <p14:creationId xmlns:p14="http://schemas.microsoft.com/office/powerpoint/2010/main" val="2471469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5" y="217250"/>
            <a:ext cx="5943600" cy="3648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011" y="217250"/>
            <a:ext cx="4354730" cy="32684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263" y="3536607"/>
            <a:ext cx="5237632" cy="2946168"/>
          </a:xfrm>
          <a:prstGeom prst="rect">
            <a:avLst/>
          </a:prstGeom>
        </p:spPr>
      </p:pic>
      <p:sp>
        <p:nvSpPr>
          <p:cNvPr id="5" name="Rectangle 4"/>
          <p:cNvSpPr/>
          <p:nvPr/>
        </p:nvSpPr>
        <p:spPr>
          <a:xfrm>
            <a:off x="333827" y="3865325"/>
            <a:ext cx="6502402" cy="2288732"/>
          </a:xfrm>
          <a:prstGeom prst="rect">
            <a:avLst/>
          </a:prstGeom>
        </p:spPr>
        <p:txBody>
          <a:bodyPr wrap="square">
            <a:spAutoFit/>
          </a:bodyPr>
          <a:lstStyle/>
          <a:p>
            <a:r>
              <a:rPr lang="th-TH" sz="4800" b="1" dirty="0">
                <a:solidFill>
                  <a:schemeClr val="bg1"/>
                </a:solidFill>
                <a:latin typeface="Tahoma" panose="020B0604030504040204" pitchFamily="34" charset="0"/>
              </a:rPr>
              <a:t>"น้องไอนส์" ในสภาวะแช่แข็ง จากความรักพ่อแม่ หวังเทคโนโลยีการแพทย์อนาคตชุบชีวิตลูก</a:t>
            </a:r>
            <a:endParaRPr lang="th-TH" sz="4800" b="1" i="0" u="none" strike="noStrike" dirty="0">
              <a:solidFill>
                <a:schemeClr val="bg1"/>
              </a:solidFill>
              <a:effectLst/>
              <a:latin typeface="Tahoma" panose="020B0604030504040204" pitchFamily="34" charset="0"/>
            </a:endParaRPr>
          </a:p>
        </p:txBody>
      </p:sp>
    </p:spTree>
    <p:extLst>
      <p:ext uri="{BB962C8B-B14F-4D97-AF65-F5344CB8AC3E}">
        <p14:creationId xmlns:p14="http://schemas.microsoft.com/office/powerpoint/2010/main" val="242387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22813476"/>
              </p:ext>
            </p:extLst>
          </p:nvPr>
        </p:nvGraphicFramePr>
        <p:xfrm>
          <a:off x="1190444" y="1259684"/>
          <a:ext cx="10013060" cy="5042599"/>
        </p:xfrm>
        <a:graphic>
          <a:graphicData uri="http://schemas.openxmlformats.org/drawingml/2006/table">
            <a:tbl>
              <a:tblPr firstRow="1" bandRow="1"/>
              <a:tblGrid>
                <a:gridCol w="5006530"/>
                <a:gridCol w="5006530"/>
              </a:tblGrid>
              <a:tr h="445858">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4091409">
                <a:tc>
                  <a:txBody>
                    <a:bodyPr/>
                    <a:lstStyle/>
                    <a:p>
                      <a:pPr marL="0" indent="0" defTabSz="457200">
                        <a:lnSpc>
                          <a:spcPct val="120000"/>
                        </a:lnSpc>
                        <a:spcBef>
                          <a:spcPts val="0"/>
                        </a:spcBef>
                        <a:buSzTx/>
                        <a:buNone/>
                        <a:defRPr sz="2400">
                          <a:latin typeface="Helvetica"/>
                          <a:ea typeface="Helvetica"/>
                          <a:cs typeface="Helvetica"/>
                          <a:sym typeface="Helvetica"/>
                        </a:defRPr>
                      </a:pPr>
                      <a:r>
                        <a:rPr lang="th-TH" sz="2800" dirty="0" smtClean="0">
                          <a:cs typeface="+mn-cs"/>
                        </a:rPr>
                        <a:t>...ก่อนไอนส์จะเกิด</a:t>
                      </a:r>
                      <a:r>
                        <a:rPr lang="th-TH" sz="2800" b="1" dirty="0" smtClean="0">
                          <a:solidFill>
                            <a:schemeClr val="accent1"/>
                          </a:solidFill>
                          <a:cs typeface="+mn-cs"/>
                        </a:rPr>
                        <a:t>คุณแม่ของไอนส์ได้รับการผ่าตัดมดลูกออกเพื่อรักษาชีวิตจากการตกเลือดในการคลอดลูกชายคนแรก</a:t>
                      </a:r>
                      <a:r>
                        <a:rPr lang="th-TH" sz="2800" dirty="0" smtClean="0">
                          <a:cs typeface="+mn-cs"/>
                        </a:rPr>
                        <a:t>ทำให้ครอบครัวไม่สามารถมีบุตรได้อีก12ปีต่อมา</a:t>
                      </a:r>
                      <a:r>
                        <a:rPr lang="th-TH" sz="2800" b="1" dirty="0" smtClean="0">
                          <a:solidFill>
                            <a:schemeClr val="accent1"/>
                          </a:solidFill>
                          <a:cs typeface="+mn-cs"/>
                        </a:rPr>
                        <a:t>ไอนส์จึงเกิดขึ้นมาด้วยเทคโนโลยีเจริญพันธุ์โดยการใช้ไข่และสเปิร์มจากพ่อแม่ที่แท้จริงปลูกถ่ายลงในมดลูกของแม่อุ้มบุญ</a:t>
                      </a:r>
                      <a:r>
                        <a:rPr lang="th-TH" sz="2800" dirty="0" smtClean="0">
                          <a:solidFill>
                            <a:schemeClr val="accent1"/>
                          </a:solidFill>
                          <a:cs typeface="+mn-cs"/>
                        </a:rPr>
                        <a:t>... </a:t>
                      </a:r>
                      <a:endParaRPr lang="en-US" sz="2800" dirty="0" smtClean="0">
                        <a:solidFill>
                          <a:schemeClr val="accent1"/>
                        </a:solidFill>
                        <a:cs typeface="+mn-cs"/>
                      </a:endParaRPr>
                    </a:p>
                    <a:p>
                      <a:pPr marL="0" indent="0" defTabSz="457200">
                        <a:lnSpc>
                          <a:spcPct val="120000"/>
                        </a:lnSpc>
                        <a:spcBef>
                          <a:spcPts val="0"/>
                        </a:spcBef>
                        <a:buSzTx/>
                        <a:buNone/>
                        <a:defRPr sz="2400">
                          <a:latin typeface="Helvetica"/>
                          <a:ea typeface="Helvetica"/>
                          <a:cs typeface="Helvetica"/>
                          <a:sym typeface="Helvetica"/>
                        </a:defRPr>
                      </a:pPr>
                      <a:endParaRPr lang="en-US" sz="2400" i="1" dirty="0" smtClean="0">
                        <a:latin typeface="+mn-lt"/>
                        <a:cs typeface="Cordia New" panose="020B0304020202020204" pitchFamily="34" charset="-34"/>
                      </a:endParaRPr>
                    </a:p>
                    <a:p>
                      <a:pPr marL="0" indent="0" defTabSz="457200">
                        <a:lnSpc>
                          <a:spcPct val="120000"/>
                        </a:lnSpc>
                        <a:spcBef>
                          <a:spcPts val="0"/>
                        </a:spcBef>
                        <a:buSzTx/>
                        <a:buNone/>
                        <a:defRPr sz="2400">
                          <a:latin typeface="Helvetica"/>
                          <a:ea typeface="Helvetica"/>
                          <a:cs typeface="Helvetica"/>
                          <a:sym typeface="Helvetica"/>
                        </a:defRPr>
                      </a:pPr>
                      <a:r>
                        <a:rPr lang="en-US" sz="2400" i="1" dirty="0" smtClean="0">
                          <a:latin typeface="+mn-lt"/>
                          <a:cs typeface="Cordia New" panose="020B0304020202020204" pitchFamily="34" charset="-34"/>
                        </a:rPr>
                        <a:t>Cr.</a:t>
                      </a:r>
                      <a:r>
                        <a:rPr lang="en-US" sz="2400" i="1" baseline="0" dirty="0" smtClean="0">
                          <a:latin typeface="+mn-lt"/>
                          <a:cs typeface="Cordia New" panose="020B0304020202020204" pitchFamily="34" charset="-34"/>
                        </a:rPr>
                        <a:t> </a:t>
                      </a:r>
                      <a:r>
                        <a:rPr lang="en-US" sz="2400" i="1" dirty="0" err="1" smtClean="0">
                          <a:latin typeface="+mn-lt"/>
                          <a:cs typeface="Cordia New" panose="020B0304020202020204" pitchFamily="34" charset="-34"/>
                        </a:rPr>
                        <a:t>Matichon</a:t>
                      </a:r>
                      <a:r>
                        <a:rPr lang="en-US" sz="2400" i="1" dirty="0" smtClean="0">
                          <a:latin typeface="+mn-lt"/>
                          <a:cs typeface="Cordia New" panose="020B0304020202020204" pitchFamily="34" charset="-34"/>
                        </a:rPr>
                        <a:t>, Apr 19, 2015</a:t>
                      </a:r>
                    </a:p>
                  </a:txBody>
                  <a:tcPr>
                    <a:solidFill>
                      <a:srgbClr val="FFFFFF"/>
                    </a:solidFill>
                  </a:tcPr>
                </a:tc>
                <a:tc>
                  <a:txBody>
                    <a:bodyPr/>
                    <a:lstStyle/>
                    <a:p>
                      <a:pPr marL="0" indent="0" defTabSz="457200">
                        <a:lnSpc>
                          <a:spcPct val="120000"/>
                        </a:lnSpc>
                        <a:spcBef>
                          <a:spcPts val="0"/>
                        </a:spcBef>
                        <a:buSzTx/>
                        <a:buNone/>
                        <a:defRPr sz="2500">
                          <a:latin typeface="Helvetica"/>
                          <a:ea typeface="Helvetica"/>
                          <a:cs typeface="Helvetica"/>
                          <a:sym typeface="Helvetica"/>
                        </a:defRPr>
                      </a:pPr>
                      <a:r>
                        <a:rPr lang="en-US" sz="2400" dirty="0" smtClean="0">
                          <a:latin typeface="+mn-lt"/>
                        </a:rPr>
                        <a:t>Her mother </a:t>
                      </a:r>
                      <a:r>
                        <a:rPr lang="en-US" sz="2400" b="1" dirty="0" smtClean="0">
                          <a:solidFill>
                            <a:schemeClr val="accent1"/>
                          </a:solidFill>
                          <a:latin typeface="+mn-lt"/>
                        </a:rPr>
                        <a:t>had her uterus removed after her first child</a:t>
                      </a:r>
                      <a:r>
                        <a:rPr lang="en-US" sz="2400" dirty="0" smtClean="0">
                          <a:solidFill>
                            <a:schemeClr val="accent1"/>
                          </a:solidFill>
                          <a:latin typeface="+mn-lt"/>
                        </a:rPr>
                        <a:t>, </a:t>
                      </a:r>
                      <a:r>
                        <a:rPr lang="en-US" sz="2400" b="1" dirty="0" smtClean="0">
                          <a:solidFill>
                            <a:schemeClr val="accent1"/>
                          </a:solidFill>
                          <a:latin typeface="+mn-lt"/>
                        </a:rPr>
                        <a:t>so </a:t>
                      </a:r>
                      <a:r>
                        <a:rPr lang="en-US" sz="2400" b="1" dirty="0" err="1" smtClean="0">
                          <a:solidFill>
                            <a:schemeClr val="accent1"/>
                          </a:solidFill>
                          <a:latin typeface="+mn-lt"/>
                        </a:rPr>
                        <a:t>Matheryn</a:t>
                      </a:r>
                      <a:r>
                        <a:rPr lang="en-US" sz="2400" dirty="0" smtClean="0">
                          <a:solidFill>
                            <a:schemeClr val="accent1"/>
                          </a:solidFill>
                          <a:latin typeface="+mn-lt"/>
                        </a:rPr>
                        <a:t> </a:t>
                      </a:r>
                      <a:r>
                        <a:rPr lang="en-US" sz="2400" dirty="0" smtClean="0">
                          <a:latin typeface="+mn-lt"/>
                        </a:rPr>
                        <a:t>— whom they nicknamed </a:t>
                      </a:r>
                      <a:r>
                        <a:rPr lang="en-US" sz="2400" dirty="0" err="1" smtClean="0">
                          <a:latin typeface="+mn-lt"/>
                        </a:rPr>
                        <a:t>Einz</a:t>
                      </a:r>
                      <a:r>
                        <a:rPr lang="en-US" sz="2400" dirty="0" smtClean="0">
                          <a:latin typeface="+mn-lt"/>
                        </a:rPr>
                        <a:t> — </a:t>
                      </a:r>
                      <a:r>
                        <a:rPr lang="en-US" sz="2400" b="1" dirty="0" smtClean="0">
                          <a:solidFill>
                            <a:schemeClr val="accent1"/>
                          </a:solidFill>
                          <a:latin typeface="+mn-lt"/>
                        </a:rPr>
                        <a:t>was conceived through IVF and a surrogate.</a:t>
                      </a:r>
                      <a:r>
                        <a:rPr lang="en-US" sz="2400" dirty="0" smtClean="0">
                          <a:solidFill>
                            <a:schemeClr val="accent1"/>
                          </a:solidFill>
                          <a:latin typeface="+mn-lt"/>
                        </a:rPr>
                        <a:t> </a:t>
                      </a:r>
                      <a:r>
                        <a:rPr lang="en-US" sz="2400" dirty="0" smtClean="0">
                          <a:latin typeface="+mn-lt"/>
                        </a:rPr>
                        <a:t>But soon after her second birthday, she developed a rare form of brain cancer. Almost a year later, she died at her home in Thailand. </a:t>
                      </a:r>
                    </a:p>
                    <a:p>
                      <a:pPr marL="0" indent="0" defTabSz="457200">
                        <a:lnSpc>
                          <a:spcPct val="120000"/>
                        </a:lnSpc>
                        <a:spcBef>
                          <a:spcPts val="0"/>
                        </a:spcBef>
                        <a:buSzTx/>
                        <a:buNone/>
                        <a:defRPr sz="2500">
                          <a:latin typeface="Helvetica"/>
                          <a:ea typeface="Helvetica"/>
                          <a:cs typeface="Helvetica"/>
                          <a:sym typeface="Helvetica"/>
                        </a:defRPr>
                      </a:pPr>
                      <a:endParaRPr lang="en-US" sz="2400" i="1" dirty="0" smtClean="0">
                        <a:latin typeface="+mn-lt"/>
                      </a:endParaRPr>
                    </a:p>
                    <a:p>
                      <a:pPr marL="0" indent="0" defTabSz="457200">
                        <a:lnSpc>
                          <a:spcPct val="120000"/>
                        </a:lnSpc>
                        <a:spcBef>
                          <a:spcPts val="0"/>
                        </a:spcBef>
                        <a:buSzTx/>
                        <a:buNone/>
                        <a:defRPr sz="2500">
                          <a:latin typeface="Helvetica"/>
                          <a:ea typeface="Helvetica"/>
                          <a:cs typeface="Helvetica"/>
                          <a:sym typeface="Helvetica"/>
                        </a:defRPr>
                      </a:pPr>
                      <a:r>
                        <a:rPr lang="en-US" sz="2400" i="1" dirty="0" smtClean="0">
                          <a:latin typeface="+mn-lt"/>
                        </a:rPr>
                        <a:t>Cr.</a:t>
                      </a:r>
                      <a:r>
                        <a:rPr lang="en-US" sz="2400" i="1" baseline="0" dirty="0" smtClean="0">
                          <a:latin typeface="+mn-lt"/>
                        </a:rPr>
                        <a:t> </a:t>
                      </a:r>
                      <a:r>
                        <a:rPr lang="en-US" sz="2400" i="1" dirty="0" smtClean="0">
                          <a:latin typeface="+mn-lt"/>
                        </a:rPr>
                        <a:t>The Day (UK) - Oct 16, 2015)</a:t>
                      </a:r>
                      <a:endParaRPr lang="en-US" sz="2400" i="1" dirty="0">
                        <a:latin typeface="+mn-lt"/>
                      </a:endParaRPr>
                    </a:p>
                  </a:txBody>
                  <a:tcPr>
                    <a:solidFill>
                      <a:srgbClr val="FFFFFF"/>
                    </a:solidFill>
                  </a:tcPr>
                </a:tc>
              </a:tr>
            </a:tbl>
          </a:graphicData>
        </a:graphic>
      </p:graphicFrame>
      <p:sp>
        <p:nvSpPr>
          <p:cNvPr id="3" name="TextBox 2"/>
          <p:cNvSpPr txBox="1"/>
          <p:nvPr/>
        </p:nvSpPr>
        <p:spPr>
          <a:xfrm>
            <a:off x="1355210" y="378903"/>
            <a:ext cx="9509760" cy="707886"/>
          </a:xfrm>
          <a:prstGeom prst="rect">
            <a:avLst/>
          </a:prstGeom>
          <a:noFill/>
        </p:spPr>
        <p:txBody>
          <a:bodyPr wrap="square" rtlCol="0">
            <a:spAutoFit/>
          </a:bodyPr>
          <a:lstStyle/>
          <a:p>
            <a:pPr algn="ctr"/>
            <a:r>
              <a:rPr lang="en-US" sz="4000" b="1" dirty="0" smtClean="0">
                <a:solidFill>
                  <a:schemeClr val="bg1"/>
                </a:solidFill>
              </a:rPr>
              <a:t>Deletion</a:t>
            </a:r>
            <a:endParaRPr lang="th-TH" sz="4000" b="1" dirty="0">
              <a:solidFill>
                <a:schemeClr val="bg1"/>
              </a:solidFill>
              <a:effectLst/>
            </a:endParaRPr>
          </a:p>
        </p:txBody>
      </p:sp>
    </p:spTree>
    <p:extLst>
      <p:ext uri="{BB962C8B-B14F-4D97-AF65-F5344CB8AC3E}">
        <p14:creationId xmlns:p14="http://schemas.microsoft.com/office/powerpoint/2010/main" val="101441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86" y="2423752"/>
            <a:ext cx="7523350" cy="42013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662" y="473340"/>
            <a:ext cx="4638675" cy="5676900"/>
          </a:xfrm>
          <a:prstGeom prst="rect">
            <a:avLst/>
          </a:prstGeom>
        </p:spPr>
      </p:pic>
      <p:sp>
        <p:nvSpPr>
          <p:cNvPr id="4" name="Rectangle 3"/>
          <p:cNvSpPr/>
          <p:nvPr/>
        </p:nvSpPr>
        <p:spPr>
          <a:xfrm>
            <a:off x="570774" y="786827"/>
            <a:ext cx="6096000" cy="1323439"/>
          </a:xfrm>
          <a:prstGeom prst="rect">
            <a:avLst/>
          </a:prstGeom>
        </p:spPr>
        <p:txBody>
          <a:bodyPr>
            <a:spAutoFit/>
          </a:bodyPr>
          <a:lstStyle/>
          <a:p>
            <a:r>
              <a:rPr lang="th-TH" sz="4000" b="1" dirty="0">
                <a:solidFill>
                  <a:schemeClr val="bg1"/>
                </a:solidFill>
                <a:latin typeface="Thonburi-Bold"/>
              </a:rPr>
              <a:t>จับสาววัย</a:t>
            </a:r>
            <a:r>
              <a:rPr lang="th-TH" sz="4000" b="1" dirty="0">
                <a:solidFill>
                  <a:schemeClr val="bg1"/>
                </a:solidFill>
                <a:latin typeface="Helvetica-Bold"/>
              </a:rPr>
              <a:t>38! </a:t>
            </a:r>
            <a:r>
              <a:rPr lang="th-TH" sz="4000" b="1" dirty="0">
                <a:solidFill>
                  <a:schemeClr val="bg1"/>
                </a:solidFill>
                <a:latin typeface="Thonburi-Bold"/>
              </a:rPr>
              <a:t>นั่งเครื่องมาล้วงกระเป๋า งาน</a:t>
            </a:r>
            <a:r>
              <a:rPr lang="th-TH" sz="4000" b="1" dirty="0" smtClean="0">
                <a:solidFill>
                  <a:schemeClr val="bg1"/>
                </a:solidFill>
                <a:latin typeface="Thonburi-Bold"/>
              </a:rPr>
              <a:t>รับปริญญา</a:t>
            </a:r>
            <a:r>
              <a:rPr lang="th-TH" sz="4000" b="1" dirty="0">
                <a:solidFill>
                  <a:schemeClr val="bg1"/>
                </a:solidFill>
                <a:latin typeface="Thonburi-Bold"/>
              </a:rPr>
              <a:t>จุฬาฯ พบประวัติเพียบ</a:t>
            </a:r>
            <a:endParaRPr lang="th-TH" sz="4000" dirty="0">
              <a:solidFill>
                <a:schemeClr val="bg1"/>
              </a:solidFill>
            </a:endParaRPr>
          </a:p>
        </p:txBody>
      </p:sp>
    </p:spTree>
    <p:extLst>
      <p:ext uri="{BB962C8B-B14F-4D97-AF65-F5344CB8AC3E}">
        <p14:creationId xmlns:p14="http://schemas.microsoft.com/office/powerpoint/2010/main" val="2138863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3070590"/>
              </p:ext>
            </p:extLst>
          </p:nvPr>
        </p:nvGraphicFramePr>
        <p:xfrm>
          <a:off x="1190444" y="1259684"/>
          <a:ext cx="10013060" cy="4609569"/>
        </p:xfrm>
        <a:graphic>
          <a:graphicData uri="http://schemas.openxmlformats.org/drawingml/2006/table">
            <a:tbl>
              <a:tblPr firstRow="1" bandRow="1"/>
              <a:tblGrid>
                <a:gridCol w="5006530"/>
                <a:gridCol w="5006530"/>
              </a:tblGrid>
              <a:tr h="445858">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4091409">
                <a:tc>
                  <a:txBody>
                    <a:bodyPr/>
                    <a:lstStyle/>
                    <a:p>
                      <a:pPr marL="0" lvl="2" indent="425195" defTabSz="543305">
                        <a:lnSpc>
                          <a:spcPct val="120000"/>
                        </a:lnSpc>
                        <a:spcBef>
                          <a:spcPts val="3900"/>
                        </a:spcBef>
                        <a:buSzTx/>
                        <a:buNone/>
                        <a:defRPr sz="2883"/>
                      </a:pPr>
                      <a:r>
                        <a:rPr lang="th-TH" sz="3200" dirty="0" smtClean="0">
                          <a:cs typeface="+mn-cs"/>
                        </a:rPr>
                        <a:t>จับกุมน</a:t>
                      </a:r>
                      <a:r>
                        <a:rPr lang="th-TH" sz="3200" dirty="0" smtClean="0">
                          <a:latin typeface="Helvetica"/>
                          <a:ea typeface="Helvetica"/>
                          <a:cs typeface="+mn-cs"/>
                          <a:sym typeface="Helvetica"/>
                        </a:rPr>
                        <a:t>.</a:t>
                      </a:r>
                      <a:r>
                        <a:rPr lang="th-TH" sz="3200" dirty="0" smtClean="0">
                          <a:cs typeface="+mn-cs"/>
                        </a:rPr>
                        <a:t>ส</a:t>
                      </a:r>
                      <a:r>
                        <a:rPr lang="th-TH" sz="3200" dirty="0" smtClean="0">
                          <a:latin typeface="Helvetica"/>
                          <a:ea typeface="Helvetica"/>
                          <a:cs typeface="+mn-cs"/>
                          <a:sym typeface="Helvetica"/>
                        </a:rPr>
                        <a:t>.</a:t>
                      </a:r>
                      <a:r>
                        <a:rPr lang="th-TH" sz="3200" dirty="0" smtClean="0">
                          <a:cs typeface="+mn-cs"/>
                        </a:rPr>
                        <a:t>ปาริชาติ สอาดเอี่ยม...ผู้ต้องหาลักทรัพย์ พร้อมของกลางเป็นกระเป๋าสะพายแบบหญิง สีดำ จำนวน </a:t>
                      </a:r>
                      <a:r>
                        <a:rPr lang="th-TH" sz="3200" dirty="0" smtClean="0">
                          <a:latin typeface="Helvetica"/>
                          <a:ea typeface="Helvetica"/>
                          <a:cs typeface="+mn-cs"/>
                          <a:sym typeface="Helvetica"/>
                        </a:rPr>
                        <a:t>1 </a:t>
                      </a:r>
                      <a:r>
                        <a:rPr lang="th-TH" sz="3200" dirty="0" smtClean="0">
                          <a:cs typeface="+mn-cs"/>
                        </a:rPr>
                        <a:t>ใบ </a:t>
                      </a:r>
                      <a:r>
                        <a:rPr lang="th-TH" sz="3200" b="1" dirty="0" smtClean="0">
                          <a:solidFill>
                            <a:schemeClr val="accent1"/>
                          </a:solidFill>
                          <a:latin typeface="Helvetica"/>
                          <a:ea typeface="Helvetica"/>
                          <a:cs typeface="+mn-cs"/>
                          <a:sym typeface="Helvetica"/>
                        </a:rPr>
                        <a:t>โทรศัพท์มือถือยี่ห้อไอโฟน 6</a:t>
                      </a:r>
                      <a:r>
                        <a:rPr lang="th-TH" sz="3200" dirty="0" smtClean="0">
                          <a:solidFill>
                            <a:schemeClr val="accent1"/>
                          </a:solidFill>
                          <a:latin typeface="Helvetica"/>
                          <a:ea typeface="Helvetica"/>
                          <a:cs typeface="+mn-cs"/>
                          <a:sym typeface="Helvetica"/>
                        </a:rPr>
                        <a:t> </a:t>
                      </a:r>
                      <a:r>
                        <a:rPr lang="th-TH" sz="3200" dirty="0" smtClean="0">
                          <a:cs typeface="+mn-cs"/>
                        </a:rPr>
                        <a:t>สีดำ </a:t>
                      </a:r>
                      <a:r>
                        <a:rPr lang="th-TH" sz="3200" dirty="0" smtClean="0">
                          <a:latin typeface="Helvetica"/>
                          <a:ea typeface="Helvetica"/>
                          <a:cs typeface="+mn-cs"/>
                          <a:sym typeface="Helvetica"/>
                        </a:rPr>
                        <a:t>1 </a:t>
                      </a:r>
                      <a:r>
                        <a:rPr lang="th-TH" sz="3200" dirty="0" smtClean="0">
                          <a:cs typeface="+mn-cs"/>
                        </a:rPr>
                        <a:t>เครื่อง เงินสดประมาณ </a:t>
                      </a:r>
                      <a:r>
                        <a:rPr lang="th-TH" sz="3200" dirty="0" smtClean="0">
                          <a:latin typeface="Helvetica"/>
                          <a:ea typeface="Helvetica"/>
                          <a:cs typeface="+mn-cs"/>
                          <a:sym typeface="Helvetica"/>
                        </a:rPr>
                        <a:t>2,500 </a:t>
                      </a:r>
                      <a:r>
                        <a:rPr lang="th-TH" sz="3200" dirty="0" smtClean="0">
                          <a:cs typeface="+mn-cs"/>
                        </a:rPr>
                        <a:t>บาท </a:t>
                      </a:r>
                      <a:r>
                        <a:rPr lang="en-US" sz="3200" dirty="0" smtClean="0">
                          <a:cs typeface="+mn-cs"/>
                        </a:rPr>
                        <a:t/>
                      </a:r>
                      <a:br>
                        <a:rPr lang="en-US" sz="3200" dirty="0" smtClean="0">
                          <a:cs typeface="+mn-cs"/>
                        </a:rPr>
                      </a:br>
                      <a:r>
                        <a:rPr lang="en-US" sz="3200" dirty="0" smtClean="0">
                          <a:cs typeface="+mn-cs"/>
                        </a:rPr>
                        <a:t/>
                      </a:r>
                      <a:br>
                        <a:rPr lang="en-US" sz="3200" dirty="0" smtClean="0">
                          <a:cs typeface="+mn-cs"/>
                        </a:rPr>
                      </a:br>
                      <a:r>
                        <a:rPr lang="en-US" sz="2400" i="1" dirty="0" smtClean="0">
                          <a:latin typeface="+mn-lt"/>
                          <a:cs typeface="+mn-cs"/>
                          <a:sym typeface="Helvetica"/>
                        </a:rPr>
                        <a:t>Cr.</a:t>
                      </a:r>
                      <a:r>
                        <a:rPr lang="en-US" sz="2400" i="1" baseline="0" dirty="0" smtClean="0">
                          <a:latin typeface="+mn-lt"/>
                          <a:cs typeface="+mn-cs"/>
                          <a:sym typeface="Helvetica"/>
                        </a:rPr>
                        <a:t> </a:t>
                      </a:r>
                      <a:r>
                        <a:rPr lang="en-US" sz="2400" i="1" dirty="0" err="1" smtClean="0">
                          <a:latin typeface="+mn-lt"/>
                          <a:ea typeface="Helvetica"/>
                          <a:cs typeface="+mn-cs"/>
                          <a:sym typeface="Helvetica"/>
                        </a:rPr>
                        <a:t>Thairath</a:t>
                      </a:r>
                      <a:r>
                        <a:rPr lang="en-US" sz="2400" i="1" dirty="0" smtClean="0">
                          <a:latin typeface="+mn-lt"/>
                          <a:ea typeface="Helvetica"/>
                          <a:cs typeface="+mn-cs"/>
                          <a:sym typeface="Helvetica"/>
                        </a:rPr>
                        <a:t>, Oct 10, 2015</a:t>
                      </a:r>
                      <a:endParaRPr lang="en-US" sz="2400" b="1" i="1" dirty="0">
                        <a:latin typeface="+mn-lt"/>
                        <a:ea typeface="Helvetica"/>
                        <a:cs typeface="+mn-cs"/>
                        <a:sym typeface="Helvetica"/>
                      </a:endParaRPr>
                    </a:p>
                  </a:txBody>
                  <a:tcPr>
                    <a:solidFill>
                      <a:srgbClr val="FFFFFF"/>
                    </a:solidFill>
                  </a:tcPr>
                </a:tc>
                <a:tc>
                  <a:txBody>
                    <a:bodyPr/>
                    <a:lstStyle/>
                    <a:p>
                      <a:pPr marL="0" lvl="2" indent="425195" defTabSz="543305">
                        <a:lnSpc>
                          <a:spcPct val="120000"/>
                        </a:lnSpc>
                        <a:spcBef>
                          <a:spcPts val="3900"/>
                        </a:spcBef>
                        <a:buSzTx/>
                        <a:buNone/>
                        <a:defRPr sz="2883"/>
                      </a:pPr>
                      <a:r>
                        <a:rPr lang="en-US" sz="2800" dirty="0" smtClean="0">
                          <a:latin typeface="+mn-lt"/>
                        </a:rPr>
                        <a:t>Seized from the woman was a stolen handbag containing </a:t>
                      </a:r>
                      <a:r>
                        <a:rPr lang="en-US" sz="2800" b="1" dirty="0" smtClean="0">
                          <a:solidFill>
                            <a:schemeClr val="accent1"/>
                          </a:solidFill>
                          <a:latin typeface="+mn-lt"/>
                          <a:ea typeface="Helvetica"/>
                          <a:cs typeface="Helvetica"/>
                          <a:sym typeface="Helvetica"/>
                        </a:rPr>
                        <a:t>an iPhone</a:t>
                      </a:r>
                      <a:r>
                        <a:rPr lang="en-US" sz="2800" dirty="0" smtClean="0">
                          <a:latin typeface="+mn-lt"/>
                        </a:rPr>
                        <a:t> and some 2,500 baht in cash. </a:t>
                      </a:r>
                      <a:br>
                        <a:rPr lang="en-US" sz="2800" dirty="0" smtClean="0">
                          <a:latin typeface="+mn-lt"/>
                        </a:rPr>
                      </a:br>
                      <a:r>
                        <a:rPr lang="en-US" sz="2800" dirty="0" smtClean="0">
                          <a:latin typeface="+mn-lt"/>
                        </a:rPr>
                        <a:t/>
                      </a:r>
                      <a:br>
                        <a:rPr lang="en-US" sz="2800" dirty="0" smtClean="0">
                          <a:latin typeface="+mn-lt"/>
                        </a:rPr>
                      </a:br>
                      <a:r>
                        <a:rPr lang="en-US" sz="2400" i="1" dirty="0" smtClean="0">
                          <a:latin typeface="+mn-lt"/>
                        </a:rPr>
                        <a:t>Cr.</a:t>
                      </a:r>
                      <a:r>
                        <a:rPr lang="en-US" sz="2400" i="1" baseline="0" dirty="0" smtClean="0">
                          <a:latin typeface="+mn-lt"/>
                        </a:rPr>
                        <a:t> </a:t>
                      </a:r>
                      <a:r>
                        <a:rPr lang="en-US" sz="2400" i="1" dirty="0" smtClean="0">
                          <a:latin typeface="+mn-lt"/>
                        </a:rPr>
                        <a:t>BKK Post, Oct 10, 2015 </a:t>
                      </a:r>
                      <a:endParaRPr lang="en-US" sz="1050" i="1" dirty="0">
                        <a:latin typeface="+mn-lt"/>
                        <a:ea typeface="Times"/>
                        <a:cs typeface="Times"/>
                        <a:sym typeface="Times"/>
                      </a:endParaRPr>
                    </a:p>
                  </a:txBody>
                  <a:tcPr>
                    <a:solidFill>
                      <a:srgbClr val="FFFFFF"/>
                    </a:solidFill>
                  </a:tcPr>
                </a:tc>
              </a:tr>
            </a:tbl>
          </a:graphicData>
        </a:graphic>
      </p:graphicFrame>
      <p:sp>
        <p:nvSpPr>
          <p:cNvPr id="3" name="TextBox 2"/>
          <p:cNvSpPr txBox="1"/>
          <p:nvPr/>
        </p:nvSpPr>
        <p:spPr>
          <a:xfrm>
            <a:off x="1355210" y="378903"/>
            <a:ext cx="9509760" cy="707886"/>
          </a:xfrm>
          <a:prstGeom prst="rect">
            <a:avLst/>
          </a:prstGeom>
          <a:noFill/>
        </p:spPr>
        <p:txBody>
          <a:bodyPr wrap="square" rtlCol="0">
            <a:spAutoFit/>
          </a:bodyPr>
          <a:lstStyle/>
          <a:p>
            <a:pPr algn="ctr"/>
            <a:r>
              <a:rPr lang="en-US" sz="4000" b="1" dirty="0" smtClean="0">
                <a:solidFill>
                  <a:schemeClr val="bg1"/>
                </a:solidFill>
              </a:rPr>
              <a:t>Deletion</a:t>
            </a:r>
            <a:endParaRPr lang="th-TH" sz="4000" b="1" dirty="0">
              <a:solidFill>
                <a:schemeClr val="bg1"/>
              </a:solidFill>
              <a:effectLst/>
            </a:endParaRPr>
          </a:p>
        </p:txBody>
      </p:sp>
    </p:spTree>
    <p:extLst>
      <p:ext uri="{BB962C8B-B14F-4D97-AF65-F5344CB8AC3E}">
        <p14:creationId xmlns:p14="http://schemas.microsoft.com/office/powerpoint/2010/main" val="1470106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89" y="488658"/>
            <a:ext cx="6679361" cy="37404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114" y="2552063"/>
            <a:ext cx="7270810" cy="3787367"/>
          </a:xfrm>
          <a:prstGeom prst="rect">
            <a:avLst/>
          </a:prstGeom>
        </p:spPr>
      </p:pic>
    </p:spTree>
    <p:extLst>
      <p:ext uri="{BB962C8B-B14F-4D97-AF65-F5344CB8AC3E}">
        <p14:creationId xmlns:p14="http://schemas.microsoft.com/office/powerpoint/2010/main" val="217218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98" y="989204"/>
            <a:ext cx="10784116" cy="5661662"/>
          </a:xfrm>
          <a:prstGeom prst="rect">
            <a:avLst/>
          </a:prstGeom>
        </p:spPr>
      </p:pic>
      <p:sp>
        <p:nvSpPr>
          <p:cNvPr id="3" name="Rectangle 2"/>
          <p:cNvSpPr/>
          <p:nvPr/>
        </p:nvSpPr>
        <p:spPr>
          <a:xfrm>
            <a:off x="1335313" y="281318"/>
            <a:ext cx="9535886" cy="707886"/>
          </a:xfrm>
          <a:prstGeom prst="rect">
            <a:avLst/>
          </a:prstGeom>
        </p:spPr>
        <p:txBody>
          <a:bodyPr wrap="square">
            <a:spAutoFit/>
          </a:bodyPr>
          <a:lstStyle/>
          <a:p>
            <a:r>
              <a:rPr lang="th-TH" sz="4000" b="1" dirty="0">
                <a:solidFill>
                  <a:schemeClr val="bg1"/>
                </a:solidFill>
              </a:rPr>
              <a:t>เมียนายพลวิวาทสาวท้องยอมสำนึกผิดเข้าเจรจา พร้อมขอโทษ</a:t>
            </a:r>
            <a:endParaRPr lang="th-TH" sz="4000" dirty="0">
              <a:solidFill>
                <a:schemeClr val="bg1"/>
              </a:solidFill>
            </a:endParaRPr>
          </a:p>
        </p:txBody>
      </p:sp>
    </p:spTree>
    <p:extLst>
      <p:ext uri="{BB962C8B-B14F-4D97-AF65-F5344CB8AC3E}">
        <p14:creationId xmlns:p14="http://schemas.microsoft.com/office/powerpoint/2010/main" val="3803734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89339212"/>
              </p:ext>
            </p:extLst>
          </p:nvPr>
        </p:nvGraphicFramePr>
        <p:xfrm>
          <a:off x="948906" y="1086789"/>
          <a:ext cx="10289104" cy="5382656"/>
        </p:xfrm>
        <a:graphic>
          <a:graphicData uri="http://schemas.openxmlformats.org/drawingml/2006/table">
            <a:tbl>
              <a:tblPr firstRow="1" bandRow="1"/>
              <a:tblGrid>
                <a:gridCol w="5144552"/>
                <a:gridCol w="5144552"/>
              </a:tblGrid>
              <a:tr h="605062">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4777594">
                <a:tc>
                  <a:txBody>
                    <a:bodyPr/>
                    <a:lstStyle/>
                    <a:p>
                      <a:r>
                        <a:rPr lang="th-TH" sz="2800" b="1" i="0" u="none" strike="noStrike" kern="1200" baseline="0" dirty="0" smtClean="0">
                          <a:solidFill>
                            <a:schemeClr val="tx1"/>
                          </a:solidFill>
                          <a:latin typeface="+mn-lt"/>
                          <a:ea typeface="+mn-ea"/>
                          <a:cs typeface="+mn-cs"/>
                        </a:rPr>
                        <a:t>บุกปล้นโรงไฟฟ้ายกหม้อแปลง 20ล.</a:t>
                      </a:r>
                    </a:p>
                    <a:p>
                      <a:endParaRPr lang="en-US" sz="2800" b="1" i="0" u="none" strike="noStrike" kern="1200" baseline="0" dirty="0" smtClean="0">
                        <a:solidFill>
                          <a:schemeClr val="tx1"/>
                        </a:solidFill>
                        <a:latin typeface="+mn-lt"/>
                        <a:ea typeface="+mn-ea"/>
                        <a:cs typeface="+mn-cs"/>
                      </a:endParaRPr>
                    </a:p>
                    <a:p>
                      <a:r>
                        <a:rPr lang="th-TH" sz="2800" b="0" i="0" u="none" strike="noStrike" kern="1200" baseline="0" dirty="0" smtClean="0">
                          <a:solidFill>
                            <a:schemeClr val="tx1"/>
                          </a:solidFill>
                          <a:latin typeface="+mn-lt"/>
                          <a:ea typeface="+mn-ea"/>
                          <a:cs typeface="+mn-cs"/>
                        </a:rPr>
                        <a:t>เหตุคนร้ายบุกปล้นอุกอาจโรงงานผลิตไฟฟ้าพลังงาน แสงอาทิตย์ </a:t>
                      </a:r>
                      <a:r>
                        <a:rPr lang="th-TH" sz="2800" b="1" i="0" u="none" strike="noStrike" kern="1200" baseline="0" dirty="0" smtClean="0">
                          <a:solidFill>
                            <a:schemeClr val="accent1"/>
                          </a:solidFill>
                          <a:latin typeface="+mn-lt"/>
                          <a:ea typeface="+mn-ea"/>
                          <a:cs typeface="+mn-cs"/>
                        </a:rPr>
                        <a:t>ตั้งอยู่บนเนื้อที่ 100 ไร่ หมู่ 5 บ้านหัวซา</a:t>
                      </a:r>
                      <a:r>
                        <a:rPr lang="th-TH" sz="2800" b="0" i="0" u="none" strike="noStrike" kern="1200" baseline="0" dirty="0" smtClean="0">
                          <a:solidFill>
                            <a:schemeClr val="tx1"/>
                          </a:solidFill>
                          <a:latin typeface="+mn-lt"/>
                          <a:ea typeface="+mn-ea"/>
                          <a:cs typeface="+mn-cs"/>
                        </a:rPr>
                        <a:t> ต.หัวหว้า อ.ศรีมหาโพธิ จ.ปราจีนบุรี เมื่อกลางดึกวัน ที่ 2 ตุลาคม ที่ผ่านมา โดยคนร้ายมาด้วยกันประมาณ 10 คน อาวุธปืนครบมือ จับเจ้าหน้าที่รักษาความปลอดภัยของโรงงานมัดไว้แล้วขนทรัพย์สินหนีไปมูลค่า 20 ล้านบาท</a:t>
                      </a:r>
                    </a:p>
                    <a:p>
                      <a:endParaRPr lang="en-US" sz="2400" i="1" dirty="0" smtClean="0">
                        <a:latin typeface="+mn-lt"/>
                        <a:cs typeface="Cordia New" panose="020B0304020202020204" pitchFamily="34" charset="-34"/>
                      </a:endParaRPr>
                    </a:p>
                    <a:p>
                      <a:pPr marL="0" indent="0" defTabSz="457200">
                        <a:lnSpc>
                          <a:spcPct val="120000"/>
                        </a:lnSpc>
                        <a:spcBef>
                          <a:spcPts val="0"/>
                        </a:spcBef>
                        <a:buSzTx/>
                        <a:buNone/>
                        <a:defRPr sz="2400">
                          <a:latin typeface="Helvetica"/>
                          <a:ea typeface="Helvetica"/>
                          <a:cs typeface="Helvetica"/>
                          <a:sym typeface="Helvetica"/>
                        </a:defRPr>
                      </a:pPr>
                      <a:r>
                        <a:rPr lang="en-US" sz="2000" i="1" dirty="0" smtClean="0">
                          <a:latin typeface="+mn-lt"/>
                          <a:cs typeface="Cordia New" panose="020B0304020202020204" pitchFamily="34" charset="-34"/>
                        </a:rPr>
                        <a:t>Cr.</a:t>
                      </a:r>
                      <a:r>
                        <a:rPr lang="en-US" sz="2000" i="1" baseline="0" dirty="0" smtClean="0">
                          <a:latin typeface="+mn-lt"/>
                          <a:cs typeface="Cordia New" panose="020B0304020202020204" pitchFamily="34" charset="-34"/>
                        </a:rPr>
                        <a:t> </a:t>
                      </a:r>
                      <a:r>
                        <a:rPr lang="en-US" sz="2000" kern="1200" dirty="0" err="1" smtClean="0">
                          <a:solidFill>
                            <a:schemeClr val="tx1"/>
                          </a:solidFill>
                          <a:effectLst/>
                          <a:latin typeface="+mn-lt"/>
                          <a:ea typeface="+mn-ea"/>
                          <a:cs typeface="+mn-cs"/>
                          <a:sym typeface="Helvetica"/>
                        </a:rPr>
                        <a:t>Khom</a:t>
                      </a:r>
                      <a:r>
                        <a:rPr lang="en-US" sz="2000" kern="1200" dirty="0" smtClean="0">
                          <a:solidFill>
                            <a:schemeClr val="tx1"/>
                          </a:solidFill>
                          <a:effectLst/>
                          <a:latin typeface="+mn-lt"/>
                          <a:ea typeface="+mn-ea"/>
                          <a:cs typeface="+mn-cs"/>
                          <a:sym typeface="Helvetica"/>
                        </a:rPr>
                        <a:t> </a:t>
                      </a:r>
                      <a:r>
                        <a:rPr lang="en-US" sz="2000" kern="1200" dirty="0" err="1" smtClean="0">
                          <a:solidFill>
                            <a:schemeClr val="tx1"/>
                          </a:solidFill>
                          <a:effectLst/>
                          <a:latin typeface="+mn-lt"/>
                          <a:ea typeface="+mn-ea"/>
                          <a:cs typeface="+mn-cs"/>
                          <a:sym typeface="Helvetica"/>
                        </a:rPr>
                        <a:t>Chud</a:t>
                      </a:r>
                      <a:r>
                        <a:rPr lang="en-US" sz="2000" kern="1200" dirty="0" smtClean="0">
                          <a:solidFill>
                            <a:schemeClr val="tx1"/>
                          </a:solidFill>
                          <a:effectLst/>
                          <a:latin typeface="+mn-lt"/>
                          <a:ea typeface="+mn-ea"/>
                          <a:cs typeface="+mn-cs"/>
                          <a:sym typeface="Helvetica"/>
                        </a:rPr>
                        <a:t> </a:t>
                      </a:r>
                      <a:r>
                        <a:rPr lang="en-US" sz="2000" kern="1200" dirty="0" err="1" smtClean="0">
                          <a:solidFill>
                            <a:schemeClr val="tx1"/>
                          </a:solidFill>
                          <a:effectLst/>
                          <a:latin typeface="+mn-lt"/>
                          <a:ea typeface="+mn-ea"/>
                          <a:cs typeface="+mn-cs"/>
                          <a:sym typeface="Helvetica"/>
                        </a:rPr>
                        <a:t>Luek</a:t>
                      </a:r>
                      <a:r>
                        <a:rPr lang="en-US" sz="2000" kern="1200" dirty="0" smtClean="0">
                          <a:solidFill>
                            <a:schemeClr val="tx1"/>
                          </a:solidFill>
                          <a:effectLst/>
                          <a:latin typeface="+mn-lt"/>
                          <a:ea typeface="+mn-ea"/>
                          <a:cs typeface="+mn-cs"/>
                          <a:sym typeface="Helvetica"/>
                        </a:rPr>
                        <a:t> </a:t>
                      </a:r>
                      <a:r>
                        <a:rPr lang="en-US" sz="2000" i="1" dirty="0" smtClean="0">
                          <a:latin typeface="+mn-lt"/>
                          <a:cs typeface="Cordia New" panose="020B0304020202020204" pitchFamily="34" charset="-34"/>
                        </a:rPr>
                        <a:t>, Oct 3, 2015</a:t>
                      </a:r>
                    </a:p>
                  </a:txBody>
                  <a:tcPr>
                    <a:solidFill>
                      <a:srgbClr val="FFFFFF"/>
                    </a:solidFill>
                  </a:tcPr>
                </a:tc>
                <a:tc>
                  <a:txBody>
                    <a:bodyPr/>
                    <a:lstStyle/>
                    <a:p>
                      <a:pPr marL="0" indent="0" defTabSz="457200">
                        <a:lnSpc>
                          <a:spcPct val="120000"/>
                        </a:lnSpc>
                        <a:spcBef>
                          <a:spcPts val="0"/>
                        </a:spcBef>
                        <a:buSzTx/>
                        <a:buNone/>
                        <a:defRPr sz="2500">
                          <a:latin typeface="Helvetica"/>
                          <a:ea typeface="Helvetica"/>
                          <a:cs typeface="Helvetica"/>
                          <a:sym typeface="Helvetica"/>
                        </a:defRPr>
                      </a:pPr>
                      <a:r>
                        <a:rPr lang="en-US" sz="2500" b="1" kern="1200" dirty="0" smtClean="0">
                          <a:solidFill>
                            <a:schemeClr val="tx1"/>
                          </a:solidFill>
                          <a:effectLst/>
                          <a:latin typeface="+mn-lt"/>
                          <a:ea typeface="+mn-ea"/>
                          <a:cs typeface="+mn-cs"/>
                          <a:sym typeface="Helvetica"/>
                        </a:rPr>
                        <a:t>Thieves strip solar energy plant of B10m equipment</a:t>
                      </a:r>
                    </a:p>
                    <a:p>
                      <a:pPr marL="0" indent="0" defTabSz="457200">
                        <a:lnSpc>
                          <a:spcPct val="120000"/>
                        </a:lnSpc>
                        <a:spcBef>
                          <a:spcPts val="0"/>
                        </a:spcBef>
                        <a:buSzTx/>
                        <a:buNone/>
                        <a:defRPr sz="2500">
                          <a:latin typeface="Helvetica"/>
                          <a:ea typeface="Helvetica"/>
                          <a:cs typeface="Helvetica"/>
                          <a:sym typeface="Helvetica"/>
                        </a:defRPr>
                      </a:pPr>
                      <a:endParaRPr lang="en-US" sz="2500" b="1" i="1" kern="1200" dirty="0" smtClean="0">
                        <a:solidFill>
                          <a:schemeClr val="tx1"/>
                        </a:solidFill>
                        <a:effectLst/>
                        <a:latin typeface="+mn-lt"/>
                        <a:ea typeface="+mn-ea"/>
                        <a:cs typeface="+mn-cs"/>
                        <a:sym typeface="Helvetica"/>
                      </a:endParaRPr>
                    </a:p>
                    <a:p>
                      <a:r>
                        <a:rPr lang="en-US" sz="2400" b="0" i="0" u="none" strike="noStrike" kern="1200" baseline="0" dirty="0" smtClean="0">
                          <a:solidFill>
                            <a:schemeClr val="tx1"/>
                          </a:solidFill>
                          <a:latin typeface="+mn-lt"/>
                          <a:ea typeface="+mn-ea"/>
                          <a:cs typeface="+mn-cs"/>
                        </a:rPr>
                        <a:t>At least 10 thieves were involved in the heist, police said. They broke into </a:t>
                      </a:r>
                      <a:r>
                        <a:rPr lang="en-US" sz="2400" b="0" i="0" u="none" strike="noStrike" kern="1200" baseline="0" dirty="0" err="1" smtClean="0">
                          <a:solidFill>
                            <a:schemeClr val="tx1"/>
                          </a:solidFill>
                          <a:latin typeface="+mn-lt"/>
                          <a:ea typeface="+mn-ea"/>
                          <a:cs typeface="+mn-cs"/>
                        </a:rPr>
                        <a:t>Anyanee</a:t>
                      </a:r>
                      <a:r>
                        <a:rPr lang="en-US" sz="2400" b="0" i="0" u="none" strike="noStrike" kern="1200" baseline="0" dirty="0" smtClean="0">
                          <a:solidFill>
                            <a:schemeClr val="tx1"/>
                          </a:solidFill>
                          <a:latin typeface="+mn-lt"/>
                          <a:ea typeface="+mn-ea"/>
                          <a:cs typeface="+mn-cs"/>
                        </a:rPr>
                        <a:t> (Hua </a:t>
                      </a:r>
                      <a:r>
                        <a:rPr lang="en-US" sz="2400" b="0" i="0" u="none" strike="noStrike" kern="1200" baseline="0" dirty="0" err="1" smtClean="0">
                          <a:solidFill>
                            <a:schemeClr val="tx1"/>
                          </a:solidFill>
                          <a:latin typeface="+mn-lt"/>
                          <a:ea typeface="+mn-ea"/>
                          <a:cs typeface="+mn-cs"/>
                        </a:rPr>
                        <a:t>Wa</a:t>
                      </a:r>
                      <a:r>
                        <a:rPr lang="en-US" sz="2400" b="0" i="0" u="none" strike="noStrike" kern="1200" baseline="0" dirty="0" smtClean="0">
                          <a:solidFill>
                            <a:schemeClr val="tx1"/>
                          </a:solidFill>
                          <a:latin typeface="+mn-lt"/>
                          <a:ea typeface="+mn-ea"/>
                          <a:cs typeface="+mn-cs"/>
                        </a:rPr>
                        <a:t>) Co in Si </a:t>
                      </a:r>
                      <a:r>
                        <a:rPr lang="en-US" sz="2400" b="0" i="0" u="none" strike="noStrike" kern="1200" baseline="0" dirty="0" err="1" smtClean="0">
                          <a:solidFill>
                            <a:schemeClr val="tx1"/>
                          </a:solidFill>
                          <a:latin typeface="+mn-lt"/>
                          <a:ea typeface="+mn-ea"/>
                          <a:cs typeface="+mn-cs"/>
                        </a:rPr>
                        <a:t>Maha</a:t>
                      </a:r>
                      <a:r>
                        <a:rPr lang="en-US" sz="2400" b="0" i="0" u="none" strike="noStrike" kern="1200" baseline="0" dirty="0" smtClean="0">
                          <a:solidFill>
                            <a:schemeClr val="tx1"/>
                          </a:solidFill>
                          <a:latin typeface="+mn-lt"/>
                          <a:ea typeface="+mn-ea"/>
                          <a:cs typeface="+mn-cs"/>
                        </a:rPr>
                        <a:t> Phot district and overpowered and tied up the two security guards.</a:t>
                      </a:r>
                    </a:p>
                    <a:p>
                      <a:endParaRPr lang="en-US" sz="2000" b="1" i="1" dirty="0" smtClean="0">
                        <a:latin typeface="+mn-lt"/>
                      </a:endParaRPr>
                    </a:p>
                    <a:p>
                      <a:pPr marL="0" indent="0" defTabSz="457200">
                        <a:lnSpc>
                          <a:spcPct val="120000"/>
                        </a:lnSpc>
                        <a:spcBef>
                          <a:spcPts val="0"/>
                        </a:spcBef>
                        <a:buSzTx/>
                        <a:buNone/>
                        <a:defRPr sz="2500">
                          <a:latin typeface="Helvetica"/>
                          <a:ea typeface="Helvetica"/>
                          <a:cs typeface="Helvetica"/>
                          <a:sym typeface="Helvetica"/>
                        </a:defRPr>
                      </a:pPr>
                      <a:r>
                        <a:rPr lang="en-US" sz="2000" i="1" dirty="0" smtClean="0">
                          <a:latin typeface="+mn-lt"/>
                        </a:rPr>
                        <a:t>Cr.</a:t>
                      </a:r>
                      <a:r>
                        <a:rPr lang="th-TH" sz="2000" i="1" baseline="0" dirty="0" smtClean="0">
                          <a:latin typeface="+mn-lt"/>
                        </a:rPr>
                        <a:t> </a:t>
                      </a:r>
                      <a:r>
                        <a:rPr lang="en-US" sz="2000" i="1" baseline="0" dirty="0" smtClean="0">
                          <a:latin typeface="+mn-lt"/>
                        </a:rPr>
                        <a:t>Bangkok post, </a:t>
                      </a:r>
                      <a:r>
                        <a:rPr lang="en-US" sz="2000" i="1" dirty="0" smtClean="0">
                          <a:latin typeface="+mn-lt"/>
                        </a:rPr>
                        <a:t> Oct 5, 2015</a:t>
                      </a:r>
                      <a:endParaRPr lang="en-US" sz="2000" i="1" dirty="0">
                        <a:latin typeface="+mn-lt"/>
                      </a:endParaRPr>
                    </a:p>
                  </a:txBody>
                  <a:tcPr>
                    <a:solidFill>
                      <a:srgbClr val="FFFFFF"/>
                    </a:solidFill>
                  </a:tcPr>
                </a:tc>
              </a:tr>
            </a:tbl>
          </a:graphicData>
        </a:graphic>
      </p:graphicFrame>
      <p:sp>
        <p:nvSpPr>
          <p:cNvPr id="3" name="TextBox 2"/>
          <p:cNvSpPr txBox="1"/>
          <p:nvPr/>
        </p:nvSpPr>
        <p:spPr>
          <a:xfrm>
            <a:off x="1355210" y="378903"/>
            <a:ext cx="9509760" cy="707886"/>
          </a:xfrm>
          <a:prstGeom prst="rect">
            <a:avLst/>
          </a:prstGeom>
          <a:noFill/>
        </p:spPr>
        <p:txBody>
          <a:bodyPr wrap="square" rtlCol="0">
            <a:spAutoFit/>
          </a:bodyPr>
          <a:lstStyle/>
          <a:p>
            <a:pPr algn="ctr"/>
            <a:r>
              <a:rPr lang="en-US" sz="4000" b="1" dirty="0" smtClean="0">
                <a:solidFill>
                  <a:schemeClr val="bg1"/>
                </a:solidFill>
              </a:rPr>
              <a:t>Deletion</a:t>
            </a:r>
            <a:endParaRPr lang="th-TH" sz="4000" b="1" dirty="0">
              <a:solidFill>
                <a:schemeClr val="bg1"/>
              </a:solidFill>
              <a:effectLst/>
            </a:endParaRPr>
          </a:p>
        </p:txBody>
      </p:sp>
    </p:spTree>
    <p:extLst>
      <p:ext uri="{BB962C8B-B14F-4D97-AF65-F5344CB8AC3E}">
        <p14:creationId xmlns:p14="http://schemas.microsoft.com/office/powerpoint/2010/main" val="335327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4681" y="1011674"/>
            <a:ext cx="5525310" cy="4630369"/>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Rectangle 1"/>
          <p:cNvSpPr/>
          <p:nvPr/>
        </p:nvSpPr>
        <p:spPr>
          <a:xfrm>
            <a:off x="3923225" y="2665138"/>
            <a:ext cx="4390946" cy="1323439"/>
          </a:xfrm>
          <a:prstGeom prst="rect">
            <a:avLst/>
          </a:prstGeom>
        </p:spPr>
        <p:txBody>
          <a:bodyPr wrap="none">
            <a:spAutoFit/>
          </a:bodyPr>
          <a:lstStyle/>
          <a:p>
            <a:r>
              <a:rPr lang="en-US" sz="8000" i="1" dirty="0" smtClean="0">
                <a:solidFill>
                  <a:schemeClr val="bg1"/>
                </a:solidFill>
                <a:ea typeface="Dotum" panose="020B0600000101010101" pitchFamily="34" charset="-127"/>
              </a:rPr>
              <a:t>ADDITION</a:t>
            </a:r>
            <a:endParaRPr lang="th-TH" sz="8000" i="1" dirty="0">
              <a:solidFill>
                <a:schemeClr val="bg1"/>
              </a:solidFill>
              <a:ea typeface="Dotum" panose="020B0600000101010101" pitchFamily="34" charset="-127"/>
            </a:endParaRPr>
          </a:p>
        </p:txBody>
      </p:sp>
    </p:spTree>
    <p:extLst>
      <p:ext uri="{BB962C8B-B14F-4D97-AF65-F5344CB8AC3E}">
        <p14:creationId xmlns:p14="http://schemas.microsoft.com/office/powerpoint/2010/main" val="1422402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5409" y="194245"/>
            <a:ext cx="6421951" cy="707886"/>
          </a:xfrm>
          <a:prstGeom prst="rect">
            <a:avLst/>
          </a:prstGeom>
        </p:spPr>
        <p:txBody>
          <a:bodyPr wrap="none">
            <a:spAutoFit/>
          </a:bodyPr>
          <a:lstStyle/>
          <a:p>
            <a:pPr>
              <a:defRPr/>
            </a:pPr>
            <a:r>
              <a:rPr lang="th-TH" sz="4000" b="1" dirty="0">
                <a:solidFill>
                  <a:schemeClr val="bg1"/>
                </a:solidFill>
              </a:rPr>
              <a:t>ล้วงเพชรสําเร็จแล้ว คีบจากรูทวารสาวจีน</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28" y="1671892"/>
            <a:ext cx="8972019" cy="4669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09" y="1025353"/>
            <a:ext cx="5532851" cy="3088103"/>
          </a:xfrm>
          <a:prstGeom prst="rect">
            <a:avLst/>
          </a:prstGeom>
        </p:spPr>
      </p:pic>
    </p:spTree>
    <p:extLst>
      <p:ext uri="{BB962C8B-B14F-4D97-AF65-F5344CB8AC3E}">
        <p14:creationId xmlns:p14="http://schemas.microsoft.com/office/powerpoint/2010/main" val="1778162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4925727"/>
              </p:ext>
            </p:extLst>
          </p:nvPr>
        </p:nvGraphicFramePr>
        <p:xfrm>
          <a:off x="1190444" y="1086789"/>
          <a:ext cx="10013060" cy="4609569"/>
        </p:xfrm>
        <a:graphic>
          <a:graphicData uri="http://schemas.openxmlformats.org/drawingml/2006/table">
            <a:tbl>
              <a:tblPr firstRow="1" bandRow="1"/>
              <a:tblGrid>
                <a:gridCol w="5006530"/>
                <a:gridCol w="5006530"/>
              </a:tblGrid>
              <a:tr h="445858">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4091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2800" b="1" i="0" kern="1200" dirty="0" smtClean="0">
                          <a:solidFill>
                            <a:schemeClr val="tx1"/>
                          </a:solidFill>
                          <a:effectLst/>
                          <a:latin typeface="+mn-lt"/>
                          <a:ea typeface="+mn-ea"/>
                          <a:cs typeface="+mn-cs"/>
                        </a:rPr>
                        <a:t>ล้วงเพชรสําเร็จแล้ว คีบจากรูทวารสาวจีน</a:t>
                      </a:r>
                    </a:p>
                    <a:p>
                      <a:endParaRPr lang="th-TH" sz="2400" b="0" i="0" kern="1200" dirty="0" smtClean="0">
                        <a:solidFill>
                          <a:schemeClr val="tx1"/>
                        </a:solidFill>
                        <a:effectLst/>
                        <a:latin typeface="+mn-lt"/>
                        <a:ea typeface="+mn-ea"/>
                        <a:cs typeface="+mn-cs"/>
                      </a:endParaRPr>
                    </a:p>
                    <a:p>
                      <a:r>
                        <a:rPr lang="th-TH" sz="2400" b="0" i="0" kern="1200" dirty="0" smtClean="0">
                          <a:solidFill>
                            <a:schemeClr val="tx1"/>
                          </a:solidFill>
                          <a:effectLst/>
                          <a:latin typeface="+mn-lt"/>
                          <a:ea typeface="+mn-ea"/>
                          <a:cs typeface="+mn-cs"/>
                        </a:rPr>
                        <a:t>ผู้ต้องหาชาวจีนร่วมกันฉกเพชรหนัก 6 กะรัต มูลค่า </a:t>
                      </a:r>
                      <a:r>
                        <a:rPr lang="th-TH" sz="2400" b="1" i="0" kern="1200" dirty="0" smtClean="0">
                          <a:solidFill>
                            <a:schemeClr val="accent1"/>
                          </a:solidFill>
                          <a:effectLst/>
                          <a:latin typeface="+mn-lt"/>
                          <a:ea typeface="+mn-ea"/>
                          <a:cs typeface="+mn-cs"/>
                        </a:rPr>
                        <a:t>10 ล้านบาท </a:t>
                      </a:r>
                      <a:r>
                        <a:rPr lang="th-TH" sz="2400" b="0" i="0" kern="1200" dirty="0" smtClean="0">
                          <a:solidFill>
                            <a:schemeClr val="tx1"/>
                          </a:solidFill>
                          <a:effectLst/>
                          <a:latin typeface="+mn-lt"/>
                          <a:ea typeface="+mn-ea"/>
                          <a:cs typeface="+mn-cs"/>
                        </a:rPr>
                        <a:t>ของบริษัท เอ็มทารูน จำกัด ที่ไปเปิดบูธในงานบางกอกเจมส์ แอนด์ จิวเวลรี่ แฟร์ ครั้งที่ 56 ที่อาคารชาเลนเจอร์ เมืองทองธานี อ.ปากเกร็ด จ.นนทบุรี</a:t>
                      </a:r>
                      <a:br>
                        <a:rPr lang="th-TH" sz="2400" b="0" i="0" kern="1200" dirty="0" smtClean="0">
                          <a:solidFill>
                            <a:schemeClr val="tx1"/>
                          </a:solidFill>
                          <a:effectLst/>
                          <a:latin typeface="+mn-lt"/>
                          <a:ea typeface="+mn-ea"/>
                          <a:cs typeface="+mn-cs"/>
                        </a:rPr>
                      </a:br>
                      <a:endParaRPr lang="en-US" sz="2400" b="0" i="1" kern="1200" dirty="0" smtClean="0">
                        <a:solidFill>
                          <a:schemeClr val="tx1"/>
                        </a:solidFill>
                        <a:effectLst/>
                        <a:latin typeface="Calibri" panose="020F0502020204030204" pitchFamily="34" charset="0"/>
                        <a:ea typeface="+mn-ea"/>
                        <a:cs typeface="Angsana New" panose="02020603050405020304" pitchFamily="18" charset="-34"/>
                        <a:sym typeface="Helvetica"/>
                      </a:endParaRPr>
                    </a:p>
                    <a:p>
                      <a:r>
                        <a:rPr lang="en-US" sz="2000" i="1" dirty="0" smtClean="0">
                          <a:latin typeface="Calibri" panose="020F0502020204030204" pitchFamily="34" charset="0"/>
                          <a:ea typeface="Helvetica"/>
                          <a:cs typeface="Angsana New" panose="02020603050405020304" pitchFamily="18" charset="-34"/>
                          <a:sym typeface="Helvetica"/>
                        </a:rPr>
                        <a:t>Cr.</a:t>
                      </a:r>
                      <a:r>
                        <a:rPr lang="en-US" sz="2000" i="1" baseline="0" dirty="0" smtClean="0">
                          <a:latin typeface="Calibri" panose="020F0502020204030204" pitchFamily="34" charset="0"/>
                          <a:ea typeface="Helvetica"/>
                          <a:cs typeface="Angsana New" panose="02020603050405020304" pitchFamily="18" charset="-34"/>
                          <a:sym typeface="Helvetica"/>
                        </a:rPr>
                        <a:t> </a:t>
                      </a:r>
                      <a:r>
                        <a:rPr lang="en-US" sz="2000" i="1" dirty="0" err="1" smtClean="0">
                          <a:latin typeface="Calibri" panose="020F0502020204030204" pitchFamily="34" charset="0"/>
                          <a:ea typeface="Helvetica"/>
                          <a:cs typeface="Angsana New" panose="02020603050405020304" pitchFamily="18" charset="-34"/>
                          <a:sym typeface="Helvetica"/>
                        </a:rPr>
                        <a:t>Thairath</a:t>
                      </a:r>
                      <a:r>
                        <a:rPr lang="en-US" sz="2000" i="1" dirty="0" smtClean="0">
                          <a:latin typeface="Calibri" panose="020F0502020204030204" pitchFamily="34" charset="0"/>
                          <a:ea typeface="Helvetica"/>
                          <a:cs typeface="Angsana New" panose="02020603050405020304" pitchFamily="18" charset="-34"/>
                          <a:sym typeface="Helvetica"/>
                        </a:rPr>
                        <a:t>, Sep 14</a:t>
                      </a:r>
                      <a:r>
                        <a:rPr lang="en-US" sz="2000" i="1" dirty="0" smtClean="0">
                          <a:latin typeface="Calibri" panose="020F0502020204030204" pitchFamily="34" charset="0"/>
                          <a:cs typeface="Angsana New" panose="02020603050405020304" pitchFamily="18" charset="-34"/>
                        </a:rPr>
                        <a:t>, 2015</a:t>
                      </a:r>
                    </a:p>
                    <a:p>
                      <a:pPr marL="0" indent="0" defTabSz="457200">
                        <a:lnSpc>
                          <a:spcPct val="120000"/>
                        </a:lnSpc>
                        <a:spcBef>
                          <a:spcPts val="0"/>
                        </a:spcBef>
                        <a:buSzTx/>
                        <a:buNone/>
                        <a:defRPr sz="2400">
                          <a:latin typeface="Helvetica"/>
                          <a:ea typeface="Helvetica"/>
                          <a:cs typeface="Helvetica"/>
                          <a:sym typeface="Helvetica"/>
                        </a:defRPr>
                      </a:pPr>
                      <a:endParaRPr lang="en-US" sz="2400" i="1" dirty="0" smtClean="0">
                        <a:latin typeface="+mn-lt"/>
                        <a:cs typeface="Cordia New" panose="020B0304020202020204" pitchFamily="34" charset="-34"/>
                      </a:endParaRP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effectLst/>
                          <a:latin typeface="+mn-lt"/>
                          <a:ea typeface="+mn-ea"/>
                          <a:cs typeface="+mn-cs"/>
                        </a:rPr>
                        <a:t>Stolen diamond </a:t>
                      </a:r>
                      <a:r>
                        <a:rPr lang="en-US" sz="2400" b="1" i="0" u="none" kern="1200" dirty="0" smtClean="0">
                          <a:solidFill>
                            <a:schemeClr val="tx1"/>
                          </a:solidFill>
                          <a:effectLst/>
                          <a:latin typeface="+mn-lt"/>
                          <a:ea typeface="+mn-ea"/>
                          <a:cs typeface="+mn-cs"/>
                        </a:rPr>
                        <a:t>surgically removed </a:t>
                      </a:r>
                      <a:r>
                        <a:rPr lang="en-US" sz="2400" b="1" i="0" kern="1200" dirty="0" smtClean="0">
                          <a:solidFill>
                            <a:schemeClr val="tx1"/>
                          </a:solidFill>
                          <a:effectLst/>
                          <a:latin typeface="+mn-lt"/>
                          <a:ea typeface="+mn-ea"/>
                          <a:cs typeface="+mn-cs"/>
                        </a:rPr>
                        <a:t>from woman's intestine in Bangkok</a:t>
                      </a:r>
                    </a:p>
                    <a:p>
                      <a:endParaRPr lang="en-US" sz="2400" b="0" i="0" kern="1200" dirty="0" smtClean="0">
                        <a:solidFill>
                          <a:schemeClr val="tx1"/>
                        </a:solidFill>
                        <a:effectLst/>
                        <a:latin typeface="+mn-lt"/>
                        <a:ea typeface="+mn-ea"/>
                        <a:cs typeface="+mn-cs"/>
                      </a:endParaRPr>
                    </a:p>
                    <a:p>
                      <a:r>
                        <a:rPr lang="en-US" sz="2400" b="0" i="0" kern="1200" dirty="0" smtClean="0">
                          <a:solidFill>
                            <a:schemeClr val="tx1"/>
                          </a:solidFill>
                          <a:effectLst/>
                          <a:latin typeface="+mn-lt"/>
                          <a:ea typeface="+mn-ea"/>
                          <a:cs typeface="+mn-cs"/>
                        </a:rPr>
                        <a:t>The bad news: It was a 10 million baht </a:t>
                      </a:r>
                      <a:r>
                        <a:rPr lang="en-US" sz="2400" b="1" i="0" kern="1200" dirty="0" smtClean="0">
                          <a:solidFill>
                            <a:schemeClr val="accent1"/>
                          </a:solidFill>
                          <a:effectLst/>
                          <a:latin typeface="+mn-lt"/>
                          <a:ea typeface="+mn-ea"/>
                          <a:cs typeface="+mn-cs"/>
                        </a:rPr>
                        <a:t>($278,000) </a:t>
                      </a:r>
                      <a:r>
                        <a:rPr lang="en-US" sz="2400" b="0" i="0" kern="1200" dirty="0" smtClean="0">
                          <a:solidFill>
                            <a:schemeClr val="tx1"/>
                          </a:solidFill>
                          <a:effectLst/>
                          <a:latin typeface="+mn-lt"/>
                          <a:ea typeface="+mn-ea"/>
                          <a:cs typeface="+mn-cs"/>
                        </a:rPr>
                        <a:t>diamond the woman was accused of stealing from a Bangkok </a:t>
                      </a:r>
                      <a:r>
                        <a:rPr lang="en-US" sz="2400" b="0" i="0" kern="1200" dirty="0" err="1" smtClean="0">
                          <a:solidFill>
                            <a:schemeClr val="tx1"/>
                          </a:solidFill>
                          <a:effectLst/>
                          <a:latin typeface="+mn-lt"/>
                          <a:ea typeface="+mn-ea"/>
                          <a:cs typeface="+mn-cs"/>
                        </a:rPr>
                        <a:t>jewellery</a:t>
                      </a:r>
                      <a:r>
                        <a:rPr lang="en-US" sz="2400" b="0" i="0" kern="1200" dirty="0" smtClean="0">
                          <a:solidFill>
                            <a:schemeClr val="tx1"/>
                          </a:solidFill>
                          <a:effectLst/>
                          <a:latin typeface="+mn-lt"/>
                          <a:ea typeface="+mn-ea"/>
                          <a:cs typeface="+mn-cs"/>
                        </a:rPr>
                        <a:t> fair, adding a piece of rock-hard evidence to the case against her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i="1" dirty="0" smtClean="0">
                        <a:latin typeface="Calibri" panose="020F0502020204030204" pitchFamily="34" charset="0"/>
                        <a:cs typeface="Angsana New" panose="02020603050405020304" pitchFamily="18" charset="-34"/>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i="1" dirty="0" err="1" smtClean="0">
                          <a:latin typeface="Calibri" panose="020F0502020204030204" pitchFamily="34" charset="0"/>
                          <a:cs typeface="Angsana New" panose="02020603050405020304" pitchFamily="18" charset="-34"/>
                        </a:rPr>
                        <a:t>Cr.BKK</a:t>
                      </a:r>
                      <a:r>
                        <a:rPr lang="en-US" sz="2000" i="1" dirty="0" smtClean="0">
                          <a:latin typeface="Calibri" panose="020F0502020204030204" pitchFamily="34" charset="0"/>
                          <a:cs typeface="Angsana New" panose="02020603050405020304" pitchFamily="18" charset="-34"/>
                        </a:rPr>
                        <a:t> Post,</a:t>
                      </a:r>
                      <a:r>
                        <a:rPr lang="en-US" sz="2000" i="1" baseline="0" dirty="0" smtClean="0">
                          <a:latin typeface="Calibri" panose="020F0502020204030204" pitchFamily="34" charset="0"/>
                          <a:cs typeface="Angsana New" panose="02020603050405020304" pitchFamily="18" charset="-34"/>
                        </a:rPr>
                        <a:t> </a:t>
                      </a:r>
                      <a:r>
                        <a:rPr lang="en-US" sz="2000" i="1" dirty="0" smtClean="0">
                          <a:latin typeface="Calibri" panose="020F0502020204030204" pitchFamily="34" charset="0"/>
                          <a:cs typeface="Angsana New" panose="02020603050405020304" pitchFamily="18" charset="-34"/>
                        </a:rPr>
                        <a:t>Oct 11, 2015 </a:t>
                      </a:r>
                      <a:endParaRPr lang="en-US" sz="2000" i="1" dirty="0" smtClean="0">
                        <a:latin typeface="Calibri" panose="020F0502020204030204" pitchFamily="34" charset="0"/>
                        <a:ea typeface="Times"/>
                        <a:cs typeface="Angsana New" panose="02020603050405020304" pitchFamily="18" charset="-34"/>
                        <a:sym typeface="Times"/>
                      </a:endParaRPr>
                    </a:p>
                    <a:p>
                      <a:endParaRPr lang="en-US" sz="2400" b="0" i="0" kern="1200" dirty="0">
                        <a:solidFill>
                          <a:schemeClr val="tx1"/>
                        </a:solidFill>
                        <a:effectLst/>
                        <a:latin typeface="+mn-lt"/>
                        <a:ea typeface="+mn-ea"/>
                        <a:cs typeface="+mn-cs"/>
                      </a:endParaRPr>
                    </a:p>
                  </a:txBody>
                  <a:tcPr>
                    <a:solidFill>
                      <a:srgbClr val="FFFFFF"/>
                    </a:solidFill>
                  </a:tcPr>
                </a:tc>
              </a:tr>
            </a:tbl>
          </a:graphicData>
        </a:graphic>
      </p:graphicFrame>
      <p:sp>
        <p:nvSpPr>
          <p:cNvPr id="3" name="TextBox 2"/>
          <p:cNvSpPr txBox="1"/>
          <p:nvPr/>
        </p:nvSpPr>
        <p:spPr>
          <a:xfrm>
            <a:off x="1355210" y="378903"/>
            <a:ext cx="9509760" cy="707886"/>
          </a:xfrm>
          <a:prstGeom prst="rect">
            <a:avLst/>
          </a:prstGeom>
          <a:noFill/>
        </p:spPr>
        <p:txBody>
          <a:bodyPr wrap="square" rtlCol="0">
            <a:spAutoFit/>
          </a:bodyPr>
          <a:lstStyle/>
          <a:p>
            <a:pPr algn="ctr"/>
            <a:r>
              <a:rPr lang="en-US" sz="4000" b="1" dirty="0" smtClean="0">
                <a:solidFill>
                  <a:schemeClr val="bg1"/>
                </a:solidFill>
              </a:rPr>
              <a:t>Addition</a:t>
            </a:r>
            <a:endParaRPr lang="th-TH" sz="4000" b="1" dirty="0">
              <a:solidFill>
                <a:schemeClr val="bg1"/>
              </a:solidFill>
              <a:effectLst/>
            </a:endParaRPr>
          </a:p>
        </p:txBody>
      </p:sp>
    </p:spTree>
    <p:extLst>
      <p:ext uri="{BB962C8B-B14F-4D97-AF65-F5344CB8AC3E}">
        <p14:creationId xmlns:p14="http://schemas.microsoft.com/office/powerpoint/2010/main" val="1621512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641" y="311450"/>
            <a:ext cx="7660251" cy="42778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813" y="3105508"/>
            <a:ext cx="6136108" cy="34505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4" y="552989"/>
            <a:ext cx="6727105" cy="4036263"/>
          </a:xfrm>
          <a:prstGeom prst="rect">
            <a:avLst/>
          </a:prstGeom>
        </p:spPr>
      </p:pic>
      <p:sp>
        <p:nvSpPr>
          <p:cNvPr id="5" name="Rectangle 4"/>
          <p:cNvSpPr/>
          <p:nvPr/>
        </p:nvSpPr>
        <p:spPr>
          <a:xfrm>
            <a:off x="419894" y="4650047"/>
            <a:ext cx="5230919" cy="1323439"/>
          </a:xfrm>
          <a:prstGeom prst="rect">
            <a:avLst/>
          </a:prstGeom>
        </p:spPr>
        <p:txBody>
          <a:bodyPr wrap="none">
            <a:spAutoFit/>
          </a:bodyPr>
          <a:lstStyle/>
          <a:p>
            <a:pPr marL="0" lvl="2" defTabSz="584200">
              <a:defRPr/>
            </a:pPr>
            <a:r>
              <a:rPr lang="th-TH" sz="4000" b="1" dirty="0">
                <a:solidFill>
                  <a:schemeClr val="bg1"/>
                </a:solidFill>
              </a:rPr>
              <a:t>ด่วน! วางระเบิดแยกราชประสงค์ </a:t>
            </a:r>
            <a:r>
              <a:rPr lang="th-TH" sz="4000" b="1" dirty="0" smtClean="0">
                <a:solidFill>
                  <a:schemeClr val="bg1"/>
                </a:solidFill>
              </a:rPr>
              <a:t/>
            </a:r>
            <a:br>
              <a:rPr lang="th-TH" sz="4000" b="1" dirty="0" smtClean="0">
                <a:solidFill>
                  <a:schemeClr val="bg1"/>
                </a:solidFill>
              </a:rPr>
            </a:br>
            <a:r>
              <a:rPr lang="th-TH" sz="4000" b="1" dirty="0" smtClean="0">
                <a:solidFill>
                  <a:schemeClr val="bg1"/>
                </a:solidFill>
              </a:rPr>
              <a:t>เจ็บ</a:t>
            </a:r>
            <a:r>
              <a:rPr lang="th-TH" sz="4000" b="1" dirty="0">
                <a:solidFill>
                  <a:schemeClr val="bg1"/>
                </a:solidFill>
              </a:rPr>
              <a:t>กว่า 70 ตายเพียบ</a:t>
            </a:r>
            <a:endParaRPr lang="th-TH" sz="4000" dirty="0">
              <a:solidFill>
                <a:schemeClr val="bg1"/>
              </a:solidFill>
              <a:latin typeface="Cordia New" panose="020B0304020202020204" pitchFamily="34" charset="-34"/>
            </a:endParaRPr>
          </a:p>
        </p:txBody>
      </p:sp>
    </p:spTree>
    <p:extLst>
      <p:ext uri="{BB962C8B-B14F-4D97-AF65-F5344CB8AC3E}">
        <p14:creationId xmlns:p14="http://schemas.microsoft.com/office/powerpoint/2010/main" val="1786437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5126050"/>
              </p:ext>
            </p:extLst>
          </p:nvPr>
        </p:nvGraphicFramePr>
        <p:xfrm>
          <a:off x="362309" y="896868"/>
          <a:ext cx="11421374" cy="5728078"/>
        </p:xfrm>
        <a:graphic>
          <a:graphicData uri="http://schemas.openxmlformats.org/drawingml/2006/table">
            <a:tbl>
              <a:tblPr firstRow="1" bandRow="1"/>
              <a:tblGrid>
                <a:gridCol w="5710687"/>
                <a:gridCol w="5710687"/>
              </a:tblGrid>
              <a:tr h="626413">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5101665">
                <a:tc>
                  <a:txBody>
                    <a:bodyPr/>
                    <a:lstStyle/>
                    <a:p>
                      <a:r>
                        <a:rPr lang="th-TH" sz="2800" b="1" i="0" kern="1200" dirty="0" smtClean="0">
                          <a:solidFill>
                            <a:schemeClr val="tx1"/>
                          </a:solidFill>
                          <a:effectLst/>
                          <a:latin typeface="+mn-lt"/>
                          <a:ea typeface="+mn-ea"/>
                          <a:cs typeface="+mn-cs"/>
                        </a:rPr>
                        <a:t>บึ้ม!ราชประสงค์</a:t>
                      </a:r>
                      <a:r>
                        <a:rPr lang="en-US" sz="2800" b="0" i="0" kern="1200" baseline="0" dirty="0" smtClean="0">
                          <a:solidFill>
                            <a:schemeClr val="tx1"/>
                          </a:solidFill>
                          <a:effectLst/>
                          <a:latin typeface="+mn-lt"/>
                          <a:ea typeface="+mn-ea"/>
                          <a:cs typeface="+mn-cs"/>
                        </a:rPr>
                        <a:t> </a:t>
                      </a:r>
                      <a:r>
                        <a:rPr lang="en-US" sz="2800" b="1" i="0" kern="1200" dirty="0" smtClean="0">
                          <a:solidFill>
                            <a:schemeClr val="tx1"/>
                          </a:solidFill>
                          <a:effectLst/>
                          <a:latin typeface="+mn-lt"/>
                          <a:ea typeface="+mn-ea"/>
                          <a:cs typeface="+mn-cs"/>
                        </a:rPr>
                        <a:t>TNT</a:t>
                      </a:r>
                      <a:r>
                        <a:rPr lang="th-TH" sz="2800" b="1" i="0" kern="1200" dirty="0" smtClean="0">
                          <a:solidFill>
                            <a:schemeClr val="tx1"/>
                          </a:solidFill>
                          <a:effectLst/>
                          <a:latin typeface="+mn-lt"/>
                          <a:ea typeface="+mn-ea"/>
                          <a:cs typeface="+mn-cs"/>
                        </a:rPr>
                        <a:t>บอมบ์ศาลพระพรหม/ตายเบื้องต้น16เจ็บเกลื่อน</a:t>
                      </a:r>
                      <a:endParaRPr lang="th-TH" sz="2800" b="0" i="0" kern="1200" dirty="0" smtClean="0">
                        <a:solidFill>
                          <a:schemeClr val="tx1"/>
                        </a:solidFill>
                        <a:effectLst/>
                        <a:latin typeface="+mn-lt"/>
                        <a:ea typeface="+mn-ea"/>
                        <a:cs typeface="+mn-cs"/>
                      </a:endParaRP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3200" b="0" i="0" kern="1200" dirty="0" smtClean="0">
                        <a:solidFill>
                          <a:schemeClr val="tx1"/>
                        </a:solidFill>
                        <a:effectLst/>
                        <a:latin typeface="+mn-lt"/>
                        <a:ea typeface="+mn-ea"/>
                        <a:cs typeface="+mn-cs"/>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th-TH" sz="3200" b="0" i="0" kern="1200" dirty="0" smtClean="0">
                          <a:solidFill>
                            <a:schemeClr val="tx1"/>
                          </a:solidFill>
                          <a:effectLst/>
                          <a:latin typeface="+mn-lt"/>
                          <a:ea typeface="+mn-ea"/>
                          <a:cs typeface="+mn-cs"/>
                        </a:rPr>
                        <a:t>พล.ต.อ.สมยศ เปิดเผยว่า เหตุระเบิดดังกล่าว เป็นระเบิดทีเอ็นทีแสวงเครื่อง น้ำหนัก </a:t>
                      </a:r>
                      <a:r>
                        <a:rPr lang="th-TH" sz="3200" b="1" i="0" kern="1200" dirty="0" smtClean="0">
                          <a:solidFill>
                            <a:schemeClr val="accent1"/>
                          </a:solidFill>
                          <a:effectLst/>
                          <a:latin typeface="+mn-lt"/>
                          <a:ea typeface="+mn-ea"/>
                          <a:cs typeface="+mn-cs"/>
                        </a:rPr>
                        <a:t>3 กิโลกรัม</a:t>
                      </a:r>
                      <a:r>
                        <a:rPr lang="th-TH" sz="3200" b="0" i="0" kern="1200" dirty="0" smtClean="0">
                          <a:solidFill>
                            <a:schemeClr val="accent1"/>
                          </a:solidFill>
                          <a:effectLst/>
                          <a:latin typeface="+mn-lt"/>
                          <a:ea typeface="+mn-ea"/>
                          <a:cs typeface="+mn-cs"/>
                        </a:rPr>
                        <a:t> </a:t>
                      </a:r>
                      <a:r>
                        <a:rPr lang="th-TH" sz="3200" b="0" i="0" kern="1200" dirty="0" smtClean="0">
                          <a:solidFill>
                            <a:schemeClr val="tx1"/>
                          </a:solidFill>
                          <a:effectLst/>
                          <a:latin typeface="+mn-lt"/>
                          <a:ea typeface="+mn-ea"/>
                          <a:cs typeface="+mn-cs"/>
                        </a:rPr>
                        <a:t>รัศมีทำลาย 100 เมตร มีผู้นำมาวางไว้ที่บริเวณประตูรั้ว</a:t>
                      </a:r>
                      <a:r>
                        <a:rPr lang="th-TH" sz="3200" b="1" i="0" kern="1200" dirty="0" smtClean="0">
                          <a:solidFill>
                            <a:schemeClr val="accent1"/>
                          </a:solidFill>
                          <a:effectLst/>
                          <a:latin typeface="+mn-lt"/>
                          <a:ea typeface="+mn-ea"/>
                          <a:cs typeface="+mn-cs"/>
                        </a:rPr>
                        <a:t>ศาลพระพรหม</a:t>
                      </a: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3600" b="1" i="1" dirty="0" smtClean="0">
                        <a:solidFill>
                          <a:srgbClr val="0070C0"/>
                        </a:solidFill>
                        <a:latin typeface="Cordia New" panose="020B0304020202020204" pitchFamily="34" charset="-34"/>
                        <a:ea typeface="Helvetica"/>
                        <a:cs typeface="Cordia New" panose="020B0304020202020204" pitchFamily="34" charset="-34"/>
                        <a:sym typeface="Helvetica"/>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i="1" dirty="0" smtClean="0">
                          <a:latin typeface="+mn-lt"/>
                          <a:ea typeface="Helvetica"/>
                          <a:cs typeface="Cordia New" panose="020B0304020202020204" pitchFamily="34" charset="-34"/>
                          <a:sym typeface="Helvetica"/>
                        </a:rPr>
                        <a:t>Cr.</a:t>
                      </a:r>
                      <a:r>
                        <a:rPr lang="en-US" sz="2400" i="1" baseline="0" dirty="0" smtClean="0">
                          <a:latin typeface="+mn-lt"/>
                          <a:ea typeface="Helvetica"/>
                          <a:cs typeface="Cordia New" panose="020B0304020202020204" pitchFamily="34" charset="-34"/>
                          <a:sym typeface="Helvetica"/>
                        </a:rPr>
                        <a:t> </a:t>
                      </a:r>
                      <a:r>
                        <a:rPr lang="en-US" sz="2400" i="1" baseline="0" dirty="0" err="1" smtClean="0">
                          <a:latin typeface="+mn-lt"/>
                          <a:ea typeface="Helvetica"/>
                          <a:cs typeface="Cordia New" panose="020B0304020202020204" pitchFamily="34" charset="-34"/>
                          <a:sym typeface="Helvetica"/>
                        </a:rPr>
                        <a:t>Naewna</a:t>
                      </a:r>
                      <a:r>
                        <a:rPr lang="en-US" sz="2400" i="1" dirty="0" smtClean="0">
                          <a:latin typeface="+mn-lt"/>
                          <a:ea typeface="Helvetica"/>
                          <a:cs typeface="Cordia New" panose="020B0304020202020204" pitchFamily="34" charset="-34"/>
                          <a:sym typeface="Helvetica"/>
                        </a:rPr>
                        <a:t>, Aug </a:t>
                      </a:r>
                      <a:r>
                        <a:rPr lang="en-US" sz="2400" i="1" dirty="0" smtClean="0">
                          <a:latin typeface="+mn-lt"/>
                          <a:cs typeface="Cordia New" panose="020B0304020202020204" pitchFamily="34" charset="-34"/>
                        </a:rPr>
                        <a:t>18, 2015</a:t>
                      </a: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800" b="1" i="1" dirty="0" smtClean="0">
                        <a:solidFill>
                          <a:srgbClr val="0070C0"/>
                        </a:solidFill>
                        <a:latin typeface="Cordia New" panose="020B0304020202020204" pitchFamily="34" charset="-34"/>
                        <a:ea typeface="Helvetica"/>
                        <a:cs typeface="Cordia New" panose="020B0304020202020204" pitchFamily="34" charset="-34"/>
                        <a:sym typeface="Helvetica"/>
                      </a:endParaRPr>
                    </a:p>
                  </a:txBody>
                  <a:tcPr>
                    <a:solidFill>
                      <a:srgbClr val="FFFFFF"/>
                    </a:solidFill>
                  </a:tcPr>
                </a:tc>
                <a:tc>
                  <a:txBody>
                    <a:bodyPr/>
                    <a:lstStyle/>
                    <a:p>
                      <a:r>
                        <a:rPr lang="en-US" sz="2800" b="1" i="0" u="none" strike="noStrike" kern="1200" baseline="0" dirty="0" smtClean="0">
                          <a:solidFill>
                            <a:schemeClr val="tx1"/>
                          </a:solidFill>
                          <a:latin typeface="+mn-lt"/>
                          <a:ea typeface="+mn-ea"/>
                          <a:cs typeface="+mn-cs"/>
                        </a:rPr>
                        <a:t>The Latest on Bangkok: Shrine bomb crater paved with cement</a:t>
                      </a:r>
                      <a:endParaRPr lang="en-US" sz="5400" i="0" dirty="0" smtClean="0">
                        <a:latin typeface="+mn-lt"/>
                        <a:cs typeface="Cordia New" panose="020B0304020202020204" pitchFamily="34"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400" i="0" dirty="0" smtClean="0">
                        <a:latin typeface="+mn-lt"/>
                        <a:cs typeface="Cordia New" panose="020B0304020202020204" pitchFamily="34"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i="0" dirty="0" smtClean="0">
                          <a:latin typeface="+mn-lt"/>
                          <a:cs typeface="Cordia New" panose="020B0304020202020204" pitchFamily="34" charset="-34"/>
                        </a:rPr>
                        <a:t>The original metal fence surrounding the statue</a:t>
                      </a:r>
                      <a:r>
                        <a:rPr lang="en-US" sz="2400" i="0" baseline="0" dirty="0" smtClean="0">
                          <a:latin typeface="+mn-lt"/>
                          <a:cs typeface="Cordia New" panose="020B0304020202020204" pitchFamily="34" charset="-34"/>
                        </a:rPr>
                        <a:t> </a:t>
                      </a:r>
                      <a:r>
                        <a:rPr lang="en-US" sz="2400" i="0" dirty="0" smtClean="0">
                          <a:latin typeface="+mn-lt"/>
                          <a:cs typeface="Cordia New" panose="020B0304020202020204" pitchFamily="34" charset="-34"/>
                        </a:rPr>
                        <a:t>of </a:t>
                      </a:r>
                      <a:r>
                        <a:rPr lang="en-US" sz="2400" i="0" dirty="0" err="1" smtClean="0">
                          <a:latin typeface="+mn-lt"/>
                          <a:cs typeface="Cordia New" panose="020B0304020202020204" pitchFamily="34" charset="-34"/>
                        </a:rPr>
                        <a:t>Phra</a:t>
                      </a:r>
                      <a:r>
                        <a:rPr lang="en-US" sz="2400" i="0" dirty="0" smtClean="0">
                          <a:latin typeface="+mn-lt"/>
                          <a:cs typeface="Cordia New" panose="020B0304020202020204" pitchFamily="34" charset="-34"/>
                        </a:rPr>
                        <a:t> </a:t>
                      </a:r>
                      <a:r>
                        <a:rPr lang="en-US" sz="2400" i="0" dirty="0" err="1" smtClean="0">
                          <a:latin typeface="+mn-lt"/>
                          <a:cs typeface="Cordia New" panose="020B0304020202020204" pitchFamily="34" charset="-34"/>
                        </a:rPr>
                        <a:t>Phrom</a:t>
                      </a:r>
                      <a:r>
                        <a:rPr lang="en-US" sz="2400" i="0" dirty="0" smtClean="0">
                          <a:latin typeface="+mn-lt"/>
                          <a:cs typeface="Cordia New" panose="020B0304020202020204" pitchFamily="34" charset="-34"/>
                        </a:rPr>
                        <a:t>, </a:t>
                      </a:r>
                      <a:r>
                        <a:rPr lang="en-US" sz="2400" b="1" i="0" dirty="0" smtClean="0">
                          <a:solidFill>
                            <a:schemeClr val="accent1"/>
                          </a:solidFill>
                          <a:latin typeface="+mn-lt"/>
                          <a:cs typeface="Cordia New" panose="020B0304020202020204" pitchFamily="34" charset="-34"/>
                        </a:rPr>
                        <a:t>the Thai</a:t>
                      </a:r>
                      <a:r>
                        <a:rPr lang="en-US" sz="2400" b="1" i="0" baseline="0" dirty="0" smtClean="0">
                          <a:solidFill>
                            <a:schemeClr val="accent1"/>
                          </a:solidFill>
                          <a:latin typeface="+mn-lt"/>
                          <a:cs typeface="Cordia New" panose="020B0304020202020204" pitchFamily="34" charset="-34"/>
                        </a:rPr>
                        <a:t> </a:t>
                      </a:r>
                      <a:r>
                        <a:rPr lang="en-US" sz="2400" b="1" i="0" dirty="0" smtClean="0">
                          <a:solidFill>
                            <a:schemeClr val="accent1"/>
                          </a:solidFill>
                          <a:latin typeface="+mn-lt"/>
                          <a:cs typeface="Cordia New" panose="020B0304020202020204" pitchFamily="34" charset="-34"/>
                        </a:rPr>
                        <a:t>representation of</a:t>
                      </a:r>
                      <a:r>
                        <a:rPr lang="en-US" sz="2400" b="1" i="0" baseline="0" dirty="0" smtClean="0">
                          <a:solidFill>
                            <a:schemeClr val="accent1"/>
                          </a:solidFill>
                          <a:latin typeface="+mn-lt"/>
                          <a:cs typeface="Cordia New" panose="020B0304020202020204" pitchFamily="34" charset="-34"/>
                        </a:rPr>
                        <a:t> </a:t>
                      </a:r>
                      <a:r>
                        <a:rPr lang="en-US" sz="2400" b="1" i="0" dirty="0" smtClean="0">
                          <a:solidFill>
                            <a:schemeClr val="accent1"/>
                          </a:solidFill>
                          <a:latin typeface="+mn-lt"/>
                          <a:cs typeface="Cordia New" panose="020B0304020202020204" pitchFamily="34" charset="-34"/>
                        </a:rPr>
                        <a:t>Hindu god Brahma</a:t>
                      </a:r>
                      <a:r>
                        <a:rPr lang="en-US" sz="2400" i="0" dirty="0" smtClean="0">
                          <a:latin typeface="+mn-lt"/>
                          <a:cs typeface="Cordia New" panose="020B0304020202020204" pitchFamily="34" charset="-34"/>
                        </a:rPr>
                        <a:t>, is still dented from the</a:t>
                      </a:r>
                      <a:r>
                        <a:rPr lang="en-US" sz="2400" i="0" baseline="0" dirty="0" smtClean="0">
                          <a:latin typeface="+mn-lt"/>
                          <a:cs typeface="Cordia New" panose="020B0304020202020204" pitchFamily="34" charset="-34"/>
                        </a:rPr>
                        <a:t> </a:t>
                      </a:r>
                      <a:r>
                        <a:rPr lang="en-US" sz="2400" i="0" dirty="0" smtClean="0">
                          <a:latin typeface="+mn-lt"/>
                          <a:cs typeface="Cordia New" panose="020B0304020202020204" pitchFamily="34" charset="-34"/>
                        </a:rPr>
                        <a:t>impact of the bomb blast. Police say the</a:t>
                      </a:r>
                      <a:r>
                        <a:rPr lang="en-US" sz="2400" i="0" baseline="0" dirty="0" smtClean="0">
                          <a:latin typeface="+mn-lt"/>
                          <a:cs typeface="Cordia New" panose="020B0304020202020204" pitchFamily="34" charset="-34"/>
                        </a:rPr>
                        <a:t> </a:t>
                      </a:r>
                      <a:r>
                        <a:rPr lang="en-US" sz="2400" i="0" dirty="0" smtClean="0">
                          <a:latin typeface="+mn-lt"/>
                          <a:cs typeface="Cordia New" panose="020B0304020202020204" pitchFamily="34" charset="-34"/>
                        </a:rPr>
                        <a:t>explosive device was contained in a pipe and</a:t>
                      </a:r>
                      <a:r>
                        <a:rPr lang="en-US" sz="2400" i="0" baseline="0" dirty="0" smtClean="0">
                          <a:latin typeface="+mn-lt"/>
                          <a:cs typeface="Cordia New" panose="020B0304020202020204" pitchFamily="34" charset="-34"/>
                        </a:rPr>
                        <a:t> </a:t>
                      </a:r>
                      <a:r>
                        <a:rPr lang="en-US" sz="2400" i="0" dirty="0" smtClean="0">
                          <a:latin typeface="+mn-lt"/>
                          <a:cs typeface="Cordia New" panose="020B0304020202020204" pitchFamily="34" charset="-34"/>
                        </a:rPr>
                        <a:t>weighed 3 kilograms </a:t>
                      </a:r>
                      <a:r>
                        <a:rPr lang="en-US" sz="2400" i="0" dirty="0" smtClean="0">
                          <a:solidFill>
                            <a:schemeClr val="accent1"/>
                          </a:solidFill>
                          <a:latin typeface="+mn-lt"/>
                          <a:cs typeface="Cordia New" panose="020B0304020202020204" pitchFamily="34" charset="-34"/>
                        </a:rPr>
                        <a:t>(</a:t>
                      </a:r>
                      <a:r>
                        <a:rPr lang="en-US" sz="2400" b="1" i="0" dirty="0" smtClean="0">
                          <a:solidFill>
                            <a:schemeClr val="accent1"/>
                          </a:solidFill>
                          <a:latin typeface="+mn-lt"/>
                          <a:cs typeface="Cordia New" panose="020B0304020202020204" pitchFamily="34" charset="-34"/>
                        </a:rPr>
                        <a:t>more than 6 pounds</a:t>
                      </a:r>
                      <a:r>
                        <a:rPr lang="en-US" sz="2400" i="0" dirty="0" smtClean="0">
                          <a:solidFill>
                            <a:schemeClr val="accent1"/>
                          </a:solidFill>
                          <a:latin typeface="+mn-lt"/>
                          <a:cs typeface="Cordia New" panose="020B0304020202020204" pitchFamily="34" charset="-34"/>
                        </a:rPr>
                        <a:t>)</a:t>
                      </a: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400" i="0" dirty="0" smtClean="0">
                        <a:latin typeface="+mn-lt"/>
                        <a:cs typeface="Cordia New" panose="020B0304020202020204" pitchFamily="34"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i="1" dirty="0" smtClean="0">
                          <a:latin typeface="+mn-lt"/>
                          <a:cs typeface="Cordia New" panose="020B0304020202020204" pitchFamily="34" charset="-34"/>
                        </a:rPr>
                        <a:t>Cr. </a:t>
                      </a:r>
                      <a:r>
                        <a:rPr lang="en-US" sz="2400" dirty="0" smtClean="0">
                          <a:latin typeface="+mn-lt"/>
                          <a:cs typeface="Cordia New" panose="020B0304020202020204" pitchFamily="34" charset="-34"/>
                        </a:rPr>
                        <a:t>AP, BKK, Aug 19, 2015</a:t>
                      </a:r>
                      <a:endParaRPr lang="th-TH" sz="2400" dirty="0">
                        <a:latin typeface="+mn-lt"/>
                        <a:cs typeface="Cordia New" panose="020B0304020202020204" pitchFamily="34" charset="-34"/>
                      </a:endParaRPr>
                    </a:p>
                  </a:txBody>
                  <a:tcPr>
                    <a:solidFill>
                      <a:srgbClr val="FFFFFF"/>
                    </a:solidFill>
                  </a:tcPr>
                </a:tc>
              </a:tr>
            </a:tbl>
          </a:graphicData>
        </a:graphic>
      </p:graphicFrame>
      <p:sp>
        <p:nvSpPr>
          <p:cNvPr id="5" name="TextBox 4"/>
          <p:cNvSpPr txBox="1"/>
          <p:nvPr/>
        </p:nvSpPr>
        <p:spPr>
          <a:xfrm>
            <a:off x="1234440" y="171869"/>
            <a:ext cx="9509760" cy="707886"/>
          </a:xfrm>
          <a:prstGeom prst="rect">
            <a:avLst/>
          </a:prstGeom>
          <a:noFill/>
        </p:spPr>
        <p:txBody>
          <a:bodyPr wrap="square" rtlCol="0">
            <a:spAutoFit/>
          </a:bodyPr>
          <a:lstStyle/>
          <a:p>
            <a:pPr algn="ctr"/>
            <a:r>
              <a:rPr lang="en-US" sz="4000" b="1" dirty="0" smtClean="0">
                <a:solidFill>
                  <a:schemeClr val="bg1"/>
                </a:solidFill>
              </a:rPr>
              <a:t>Addition</a:t>
            </a:r>
            <a:endParaRPr lang="th-TH" sz="4000" b="1" dirty="0">
              <a:solidFill>
                <a:schemeClr val="bg1"/>
              </a:solidFill>
              <a:effectLst/>
            </a:endParaRPr>
          </a:p>
        </p:txBody>
      </p:sp>
    </p:spTree>
    <p:extLst>
      <p:ext uri="{BB962C8B-B14F-4D97-AF65-F5344CB8AC3E}">
        <p14:creationId xmlns:p14="http://schemas.microsoft.com/office/powerpoint/2010/main" val="59402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5541195"/>
              </p:ext>
            </p:extLst>
          </p:nvPr>
        </p:nvGraphicFramePr>
        <p:xfrm>
          <a:off x="1176821" y="763641"/>
          <a:ext cx="8885208" cy="5693207"/>
        </p:xfrm>
        <a:graphic>
          <a:graphicData uri="http://schemas.openxmlformats.org/drawingml/2006/table">
            <a:tbl>
              <a:tblPr firstRow="1" bandRow="1"/>
              <a:tblGrid>
                <a:gridCol w="4442604"/>
                <a:gridCol w="4442604"/>
              </a:tblGrid>
              <a:tr h="639971">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5053236">
                <a:tc>
                  <a:txBody>
                    <a:bodyPr/>
                    <a:lstStyle/>
                    <a:p>
                      <a:pPr marL="0" marR="0" lvl="2" indent="0" algn="l" defTabSz="584200" rtl="0" eaLnBrk="1" fontAlgn="auto" latinLnBrk="0" hangingPunct="1">
                        <a:lnSpc>
                          <a:spcPct val="100000"/>
                        </a:lnSpc>
                        <a:spcBef>
                          <a:spcPts val="0"/>
                        </a:spcBef>
                        <a:spcAft>
                          <a:spcPts val="0"/>
                        </a:spcAft>
                        <a:buClrTx/>
                        <a:buSzTx/>
                        <a:buFontTx/>
                        <a:buNone/>
                        <a:tabLst/>
                        <a:defRPr/>
                      </a:pPr>
                      <a:r>
                        <a:rPr lang="th-TH" sz="2800" b="1" i="0" kern="1200" dirty="0" smtClean="0">
                          <a:solidFill>
                            <a:schemeClr val="tx1"/>
                          </a:solidFill>
                          <a:effectLst/>
                          <a:latin typeface="+mn-lt"/>
                          <a:ea typeface="+mn-ea"/>
                          <a:cs typeface="+mn-cs"/>
                        </a:rPr>
                        <a:t>ด่วน! วางระเบิดแยกราชประสงค์ เจ็บกว่า 70 ตายเพียบ</a:t>
                      </a:r>
                      <a:endParaRPr lang="th-TH" sz="2800" b="1" dirty="0" smtClean="0">
                        <a:latin typeface="Cordia New" panose="020B0304020202020204" pitchFamily="34" charset="-34"/>
                        <a:cs typeface="Cordia New" panose="020B0304020202020204" pitchFamily="34"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th-TH" sz="2400" dirty="0" smtClean="0">
                          <a:latin typeface="Cordia New" panose="020B0304020202020204" pitchFamily="34" charset="-34"/>
                          <a:cs typeface="Cordia New" panose="020B0304020202020204" pitchFamily="34" charset="-34"/>
                        </a:rPr>
                        <a:t>ขอให้พี่น้องประชาชน</a:t>
                      </a:r>
                      <a:r>
                        <a:rPr lang="th-TH" sz="2400" b="1" dirty="0" smtClean="0">
                          <a:solidFill>
                            <a:srgbClr val="0070C0"/>
                          </a:solidFill>
                          <a:latin typeface="Cordia New" panose="020B0304020202020204" pitchFamily="34" charset="-34"/>
                          <a:cs typeface="Cordia New" panose="020B0304020202020204" pitchFamily="34" charset="-34"/>
                        </a:rPr>
                        <a:t>อย่าตื่นตระหนกกับการพยายามสร้างสถานการณ์และข่าวลือเพื่อสร้างความสับสนในประเทศ </a:t>
                      </a:r>
                      <a:endParaRPr lang="en-US" sz="2400" b="1" dirty="0" smtClean="0">
                        <a:solidFill>
                          <a:srgbClr val="0070C0"/>
                        </a:solidFill>
                        <a:latin typeface="Cordia New" panose="020B0304020202020204" pitchFamily="34" charset="-34"/>
                        <a:cs typeface="Cordia New" panose="020B0304020202020204" pitchFamily="34"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1800" i="1" dirty="0" smtClean="0">
                        <a:latin typeface="+mn-lt"/>
                        <a:ea typeface="Helvetica"/>
                        <a:cs typeface="Cordia New" panose="020B0304020202020204" pitchFamily="34" charset="-34"/>
                        <a:sym typeface="Helvetica"/>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1800" i="1" dirty="0" smtClean="0">
                          <a:latin typeface="+mn-lt"/>
                          <a:ea typeface="Helvetica"/>
                          <a:cs typeface="Cordia New" panose="020B0304020202020204" pitchFamily="34" charset="-34"/>
                          <a:sym typeface="Helvetica"/>
                        </a:rPr>
                        <a:t>Cr.</a:t>
                      </a:r>
                      <a:r>
                        <a:rPr lang="en-US" sz="1800" i="1" baseline="0" dirty="0" smtClean="0">
                          <a:latin typeface="+mn-lt"/>
                          <a:ea typeface="Helvetica"/>
                          <a:cs typeface="Cordia New" panose="020B0304020202020204" pitchFamily="34" charset="-34"/>
                          <a:sym typeface="Helvetica"/>
                        </a:rPr>
                        <a:t> </a:t>
                      </a:r>
                      <a:r>
                        <a:rPr lang="en-US" sz="1800" i="1" dirty="0" err="1" smtClean="0">
                          <a:latin typeface="+mn-lt"/>
                          <a:ea typeface="Helvetica"/>
                          <a:cs typeface="Cordia New" panose="020B0304020202020204" pitchFamily="34" charset="-34"/>
                          <a:sym typeface="Helvetica"/>
                        </a:rPr>
                        <a:t>Thairath</a:t>
                      </a:r>
                      <a:r>
                        <a:rPr lang="en-US" sz="1800" i="1" dirty="0" smtClean="0">
                          <a:latin typeface="+mn-lt"/>
                          <a:ea typeface="Helvetica"/>
                          <a:cs typeface="Cordia New" panose="020B0304020202020204" pitchFamily="34" charset="-34"/>
                          <a:sym typeface="Helvetica"/>
                        </a:rPr>
                        <a:t>, Aug </a:t>
                      </a:r>
                      <a:r>
                        <a:rPr lang="en-US" sz="1800" i="1" dirty="0" smtClean="0">
                          <a:latin typeface="+mn-lt"/>
                          <a:cs typeface="Cordia New" panose="020B0304020202020204" pitchFamily="34" charset="-34"/>
                        </a:rPr>
                        <a:t>17, 2015</a:t>
                      </a:r>
                    </a:p>
                    <a:p>
                      <a:pPr marL="0" marR="0" lvl="2" indent="0" algn="l" defTabSz="584200" rtl="0" eaLnBrk="1" fontAlgn="auto" latinLnBrk="0" hangingPunct="1">
                        <a:lnSpc>
                          <a:spcPct val="100000"/>
                        </a:lnSpc>
                        <a:spcBef>
                          <a:spcPts val="0"/>
                        </a:spcBef>
                        <a:spcAft>
                          <a:spcPts val="0"/>
                        </a:spcAft>
                        <a:buClrTx/>
                        <a:buSzTx/>
                        <a:buFontTx/>
                        <a:buNone/>
                        <a:tabLst/>
                        <a:defRPr/>
                      </a:pPr>
                      <a:endParaRPr lang="en-US" sz="2800" b="1" i="1" dirty="0" smtClean="0">
                        <a:solidFill>
                          <a:srgbClr val="0070C0"/>
                        </a:solidFill>
                        <a:latin typeface="Cordia New" panose="020B0304020202020204" pitchFamily="34" charset="-34"/>
                        <a:ea typeface="Helvetica"/>
                        <a:cs typeface="Cordia New" panose="020B0304020202020204" pitchFamily="34" charset="-34"/>
                        <a:sym typeface="Helvetica"/>
                      </a:endParaRPr>
                    </a:p>
                  </a:txBody>
                  <a:tcPr>
                    <a:solidFill>
                      <a:srgbClr val="FFFFFF"/>
                    </a:solidFill>
                  </a:tcPr>
                </a:tc>
                <a:tc>
                  <a:txBody>
                    <a:bodyPr/>
                    <a:lstStyle/>
                    <a:p>
                      <a:pPr marL="0" marR="0" lvl="2" indent="0" algn="l" defTabSz="584200" rtl="0" eaLnBrk="1" fontAlgn="auto" latinLnBrk="0" hangingPunct="1">
                        <a:lnSpc>
                          <a:spcPct val="100000"/>
                        </a:lnSpc>
                        <a:spcBef>
                          <a:spcPts val="0"/>
                        </a:spcBef>
                        <a:spcAft>
                          <a:spcPts val="0"/>
                        </a:spcAft>
                        <a:buClrTx/>
                        <a:buSzTx/>
                        <a:buFontTx/>
                        <a:buNone/>
                        <a:tabLst/>
                        <a:defRPr/>
                      </a:pPr>
                      <a:r>
                        <a:rPr lang="en-US" sz="2400" dirty="0" smtClean="0"/>
                        <a:t>He urged the nation to be united and </a:t>
                      </a:r>
                      <a:r>
                        <a:rPr lang="en-US" sz="2400" b="1" dirty="0" smtClean="0">
                          <a:solidFill>
                            <a:srgbClr val="0070C0"/>
                          </a:solidFill>
                        </a:rPr>
                        <a:t>called on the media, traditional and social, to provide </a:t>
                      </a:r>
                      <a:r>
                        <a:rPr lang="en-US" sz="2400" b="1" u="sng" dirty="0" smtClean="0">
                          <a:solidFill>
                            <a:srgbClr val="0070C0"/>
                          </a:solidFill>
                        </a:rPr>
                        <a:t>constructive news </a:t>
                      </a:r>
                      <a:r>
                        <a:rPr lang="en-US" sz="2400" b="1" dirty="0" smtClean="0">
                          <a:solidFill>
                            <a:srgbClr val="0070C0"/>
                          </a:solidFill>
                        </a:rPr>
                        <a:t>rather than coverage or commentary that would be contentious or have a </a:t>
                      </a:r>
                      <a:r>
                        <a:rPr lang="en-US" sz="2400" b="1" u="sng" dirty="0" smtClean="0">
                          <a:solidFill>
                            <a:srgbClr val="0070C0"/>
                          </a:solidFill>
                        </a:rPr>
                        <a:t>misleading effect on the investigation. </a:t>
                      </a:r>
                      <a:r>
                        <a:rPr lang="en-US" sz="2400" dirty="0" err="1" smtClean="0"/>
                        <a:t>Prayuth</a:t>
                      </a:r>
                      <a:r>
                        <a:rPr lang="en-US" sz="2400" dirty="0" smtClean="0"/>
                        <a:t> also asked that citizens remain </a:t>
                      </a:r>
                      <a:r>
                        <a:rPr lang="en-US" sz="2400" b="1" u="sng" dirty="0" smtClean="0">
                          <a:solidFill>
                            <a:srgbClr val="0070C0"/>
                          </a:solidFill>
                        </a:rPr>
                        <a:t>vigilant</a:t>
                      </a:r>
                      <a:r>
                        <a:rPr lang="en-US" sz="2400" dirty="0" smtClean="0"/>
                        <a:t> to any irregular activities.</a:t>
                      </a:r>
                      <a:endParaRPr lang="en-US" sz="2400" i="1" dirty="0" smtClean="0"/>
                    </a:p>
                    <a:p>
                      <a:pPr marL="0" marR="0" lvl="2" indent="0" algn="l" defTabSz="584200" rtl="0" eaLnBrk="1" fontAlgn="auto" latinLnBrk="0" hangingPunct="1">
                        <a:lnSpc>
                          <a:spcPct val="100000"/>
                        </a:lnSpc>
                        <a:spcBef>
                          <a:spcPts val="0"/>
                        </a:spcBef>
                        <a:spcAft>
                          <a:spcPts val="0"/>
                        </a:spcAft>
                        <a:buClrTx/>
                        <a:buSzTx/>
                        <a:buFontTx/>
                        <a:buNone/>
                        <a:tabLst/>
                        <a:defRPr/>
                      </a:pPr>
                      <a:endParaRPr lang="th-TH" sz="2400" dirty="0" smtClean="0">
                        <a:latin typeface="+mn-lt"/>
                        <a:cs typeface="Cordia New" panose="020B0304020202020204" pitchFamily="34" charset="-34"/>
                      </a:endParaRPr>
                    </a:p>
                    <a:p>
                      <a:pPr marL="0" marR="0" lvl="2" indent="0" algn="l" defTabSz="584200" rtl="0" eaLnBrk="1" fontAlgn="auto" latinLnBrk="0" hangingPunct="1">
                        <a:lnSpc>
                          <a:spcPct val="100000"/>
                        </a:lnSpc>
                        <a:spcBef>
                          <a:spcPts val="0"/>
                        </a:spcBef>
                        <a:spcAft>
                          <a:spcPts val="0"/>
                        </a:spcAft>
                        <a:buClrTx/>
                        <a:buSzTx/>
                        <a:buFontTx/>
                        <a:buNone/>
                        <a:tabLst/>
                        <a:defRPr/>
                      </a:pPr>
                      <a:r>
                        <a:rPr lang="en-US" sz="2400" dirty="0" smtClean="0"/>
                        <a:t>Cr. </a:t>
                      </a:r>
                      <a:r>
                        <a:rPr lang="en-US" sz="2400" i="0" dirty="0" smtClean="0"/>
                        <a:t>AP, Grant Peck, BKK, Aug 19, 2015</a:t>
                      </a:r>
                    </a:p>
                  </a:txBody>
                  <a:tcPr>
                    <a:solidFill>
                      <a:srgbClr val="FFFFFF"/>
                    </a:solidFill>
                  </a:tcPr>
                </a:tc>
              </a:tr>
            </a:tbl>
          </a:graphicData>
        </a:graphic>
      </p:graphicFrame>
      <p:sp>
        <p:nvSpPr>
          <p:cNvPr id="5" name="TextBox 4"/>
          <p:cNvSpPr txBox="1"/>
          <p:nvPr/>
        </p:nvSpPr>
        <p:spPr>
          <a:xfrm>
            <a:off x="1234440" y="171869"/>
            <a:ext cx="9509760" cy="707886"/>
          </a:xfrm>
          <a:prstGeom prst="rect">
            <a:avLst/>
          </a:prstGeom>
          <a:noFill/>
        </p:spPr>
        <p:txBody>
          <a:bodyPr wrap="square" rtlCol="0">
            <a:spAutoFit/>
          </a:bodyPr>
          <a:lstStyle/>
          <a:p>
            <a:pPr algn="ctr"/>
            <a:r>
              <a:rPr lang="en-US" sz="4000" b="1" dirty="0" smtClean="0">
                <a:solidFill>
                  <a:schemeClr val="bg1"/>
                </a:solidFill>
              </a:rPr>
              <a:t>Addition</a:t>
            </a:r>
            <a:endParaRPr lang="th-TH" sz="4000" b="1" dirty="0">
              <a:solidFill>
                <a:schemeClr val="bg1"/>
              </a:solidFill>
              <a:effectLst/>
            </a:endParaRPr>
          </a:p>
        </p:txBody>
      </p:sp>
      <p:pic>
        <p:nvPicPr>
          <p:cNvPr id="6" name="image13.jpg" descr="http://pe1.isanook.com/ns/0/ud/369/1849362/dfgrtghj.jpg"/>
          <p:cNvPicPr>
            <a:picLocks noChangeAspect="1"/>
          </p:cNvPicPr>
          <p:nvPr/>
        </p:nvPicPr>
        <p:blipFill>
          <a:blip r:embed="rId3">
            <a:extLst/>
          </a:blip>
          <a:stretch>
            <a:fillRect/>
          </a:stretch>
        </p:blipFill>
        <p:spPr>
          <a:xfrm>
            <a:off x="138423" y="4042619"/>
            <a:ext cx="4501980" cy="2701189"/>
          </a:xfrm>
          <a:prstGeom prst="rect">
            <a:avLst/>
          </a:prstGeom>
          <a:ln w="12700">
            <a:miter lim="400000"/>
          </a:ln>
        </p:spPr>
      </p:pic>
      <p:sp>
        <p:nvSpPr>
          <p:cNvPr id="7" name="Shape 183"/>
          <p:cNvSpPr/>
          <p:nvPr/>
        </p:nvSpPr>
        <p:spPr>
          <a:xfrm>
            <a:off x="10062029" y="4182251"/>
            <a:ext cx="370703" cy="12109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1135"/>
                  <a:pt x="10800" y="2535"/>
                </a:cubicBezTo>
                <a:lnTo>
                  <a:pt x="10800" y="8265"/>
                </a:lnTo>
                <a:cubicBezTo>
                  <a:pt x="10800" y="9665"/>
                  <a:pt x="15635" y="10800"/>
                  <a:pt x="21600" y="10800"/>
                </a:cubicBezTo>
                <a:cubicBezTo>
                  <a:pt x="15635" y="10800"/>
                  <a:pt x="10800" y="11935"/>
                  <a:pt x="10800" y="13335"/>
                </a:cubicBezTo>
                <a:lnTo>
                  <a:pt x="10800" y="19065"/>
                </a:lnTo>
                <a:cubicBezTo>
                  <a:pt x="10800" y="20465"/>
                  <a:pt x="5965" y="21600"/>
                  <a:pt x="0" y="21600"/>
                </a:cubicBezTo>
              </a:path>
            </a:pathLst>
          </a:custGeom>
          <a:ln w="25400">
            <a:solidFill>
              <a:schemeClr val="bg1"/>
            </a:solidFill>
            <a:miter lim="400000"/>
          </a:ln>
        </p:spPr>
        <p:txBody>
          <a:bodyPr lIns="50800" tIns="50800" rIns="50800" bIns="50800"/>
          <a:lstStyle/>
          <a:p>
            <a:pPr algn="l" defTabSz="914400">
              <a:defRPr sz="1800"/>
            </a:pPr>
            <a:endParaRPr>
              <a:solidFill>
                <a:schemeClr val="bg1"/>
              </a:solidFill>
            </a:endParaRPr>
          </a:p>
        </p:txBody>
      </p:sp>
      <p:sp>
        <p:nvSpPr>
          <p:cNvPr id="8" name="Shape 184"/>
          <p:cNvSpPr/>
          <p:nvPr/>
        </p:nvSpPr>
        <p:spPr>
          <a:xfrm>
            <a:off x="10556215" y="3931202"/>
            <a:ext cx="1374528"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800"/>
            </a:lvl1pPr>
          </a:lstStyle>
          <a:p>
            <a:r>
              <a:rPr sz="2000" dirty="0">
                <a:solidFill>
                  <a:schemeClr val="bg1"/>
                </a:solidFill>
              </a:rPr>
              <a:t>Add more sense of being “careful” to consume media</a:t>
            </a:r>
          </a:p>
        </p:txBody>
      </p:sp>
    </p:spTree>
    <p:extLst>
      <p:ext uri="{BB962C8B-B14F-4D97-AF65-F5344CB8AC3E}">
        <p14:creationId xmlns:p14="http://schemas.microsoft.com/office/powerpoint/2010/main" val="148333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39" y="914400"/>
            <a:ext cx="5808675" cy="5641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346" y="2731530"/>
            <a:ext cx="5963696" cy="3824545"/>
          </a:xfrm>
          <a:prstGeom prst="rect">
            <a:avLst/>
          </a:prstGeom>
        </p:spPr>
      </p:pic>
      <p:sp>
        <p:nvSpPr>
          <p:cNvPr id="4" name="Rectangle 3"/>
          <p:cNvSpPr/>
          <p:nvPr/>
        </p:nvSpPr>
        <p:spPr>
          <a:xfrm>
            <a:off x="5505601" y="338353"/>
            <a:ext cx="6502402" cy="2288732"/>
          </a:xfrm>
          <a:prstGeom prst="rect">
            <a:avLst/>
          </a:prstGeom>
        </p:spPr>
        <p:txBody>
          <a:bodyPr wrap="square">
            <a:spAutoFit/>
          </a:bodyPr>
          <a:lstStyle/>
          <a:p>
            <a:r>
              <a:rPr lang="th-TH" sz="4800" b="1" dirty="0">
                <a:solidFill>
                  <a:schemeClr val="bg1"/>
                </a:solidFill>
                <a:latin typeface="Tahoma" panose="020B0604030504040204" pitchFamily="34" charset="0"/>
              </a:rPr>
              <a:t>"น้องไอนส์" ในสภาวะแช่แข็ง จากความรักพ่อแม่ หวังเทคโนโลยีการแพทย์อนาคตชุบชีวิตลูก</a:t>
            </a:r>
            <a:endParaRPr lang="th-TH" sz="4800" b="1" i="0" u="none" strike="noStrike" dirty="0">
              <a:solidFill>
                <a:schemeClr val="bg1"/>
              </a:solidFill>
              <a:effectLst/>
              <a:latin typeface="Tahoma" panose="020B0604030504040204" pitchFamily="34" charset="0"/>
            </a:endParaRPr>
          </a:p>
        </p:txBody>
      </p:sp>
    </p:spTree>
    <p:extLst>
      <p:ext uri="{BB962C8B-B14F-4D97-AF65-F5344CB8AC3E}">
        <p14:creationId xmlns:p14="http://schemas.microsoft.com/office/powerpoint/2010/main" val="450760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310992"/>
              </p:ext>
            </p:extLst>
          </p:nvPr>
        </p:nvGraphicFramePr>
        <p:xfrm>
          <a:off x="1190444" y="1259684"/>
          <a:ext cx="10013060" cy="5042599"/>
        </p:xfrm>
        <a:graphic>
          <a:graphicData uri="http://schemas.openxmlformats.org/drawingml/2006/table">
            <a:tbl>
              <a:tblPr firstRow="1" bandRow="1"/>
              <a:tblGrid>
                <a:gridCol w="5006530"/>
                <a:gridCol w="5006530"/>
              </a:tblGrid>
              <a:tr h="445858">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4091409">
                <a:tc>
                  <a:txBody>
                    <a:bodyPr/>
                    <a:lstStyle/>
                    <a:p>
                      <a:pPr marL="0" indent="0" defTabSz="457200">
                        <a:lnSpc>
                          <a:spcPct val="120000"/>
                        </a:lnSpc>
                        <a:spcBef>
                          <a:spcPts val="0"/>
                        </a:spcBef>
                        <a:buSzTx/>
                        <a:buNone/>
                        <a:defRPr sz="2400">
                          <a:latin typeface="Helvetica"/>
                          <a:ea typeface="Helvetica"/>
                          <a:cs typeface="Helvetica"/>
                          <a:sym typeface="Helvetica"/>
                        </a:defRPr>
                      </a:pPr>
                      <a:r>
                        <a:rPr lang="th-TH" sz="2800" dirty="0" smtClean="0">
                          <a:cs typeface="+mn-cs"/>
                        </a:rPr>
                        <a:t>...ก่อนไอนส์จะเกิด</a:t>
                      </a:r>
                      <a:r>
                        <a:rPr lang="th-TH" sz="2800" b="0" dirty="0" smtClean="0">
                          <a:solidFill>
                            <a:schemeClr val="tx1"/>
                          </a:solidFill>
                          <a:cs typeface="+mn-cs"/>
                        </a:rPr>
                        <a:t>คุณแม่ของไอนส์ได้รับการผ่าตัดมดลูกออก</a:t>
                      </a:r>
                      <a:r>
                        <a:rPr lang="th-TH" sz="2800" b="1" u="sng" dirty="0" smtClean="0">
                          <a:solidFill>
                            <a:schemeClr val="accent1"/>
                          </a:solidFill>
                          <a:cs typeface="+mn-cs"/>
                        </a:rPr>
                        <a:t>เพื่อรักษา</a:t>
                      </a:r>
                      <a:r>
                        <a:rPr lang="th-TH" sz="2800" b="1" u="sng" dirty="0" smtClean="0">
                          <a:solidFill>
                            <a:schemeClr val="accent1"/>
                          </a:solidFill>
                          <a:cs typeface="+mn-cs"/>
                        </a:rPr>
                        <a:t>ชีวิตจากการตกเลือดในการคลอดลูกชายคนแรก</a:t>
                      </a:r>
                      <a:r>
                        <a:rPr lang="th-TH" sz="2800" dirty="0" smtClean="0">
                          <a:cs typeface="+mn-cs"/>
                        </a:rPr>
                        <a:t>ทำให้ครอบครัวไม่สามารถมีบุตรได้อีก12ปีต่อมา</a:t>
                      </a:r>
                      <a:r>
                        <a:rPr lang="th-TH" sz="2800" b="1" dirty="0" smtClean="0">
                          <a:solidFill>
                            <a:schemeClr val="accent1"/>
                          </a:solidFill>
                          <a:cs typeface="+mn-cs"/>
                        </a:rPr>
                        <a:t>ไอนส์จึงเกิดขึ้นมาด้วย</a:t>
                      </a:r>
                      <a:r>
                        <a:rPr lang="th-TH" sz="2800" b="1" u="sng" dirty="0" smtClean="0">
                          <a:solidFill>
                            <a:schemeClr val="accent1"/>
                          </a:solidFill>
                          <a:cs typeface="+mn-cs"/>
                        </a:rPr>
                        <a:t>เทคโนโลยีเจริญพันธุ์โดยการใช้ไข่และสเปิร์มจากพ่อแม่ที่แท้จริงปลูกถ่ายลงในมดลูกของแม่อุ้มบุญ</a:t>
                      </a:r>
                      <a:r>
                        <a:rPr lang="th-TH" sz="2800" dirty="0" smtClean="0">
                          <a:solidFill>
                            <a:schemeClr val="accent1"/>
                          </a:solidFill>
                          <a:cs typeface="+mn-cs"/>
                        </a:rPr>
                        <a:t>... </a:t>
                      </a:r>
                      <a:endParaRPr lang="en-US" sz="2800" dirty="0" smtClean="0">
                        <a:solidFill>
                          <a:schemeClr val="accent1"/>
                        </a:solidFill>
                        <a:cs typeface="+mn-cs"/>
                      </a:endParaRPr>
                    </a:p>
                    <a:p>
                      <a:pPr marL="0" indent="0" defTabSz="457200">
                        <a:lnSpc>
                          <a:spcPct val="120000"/>
                        </a:lnSpc>
                        <a:spcBef>
                          <a:spcPts val="0"/>
                        </a:spcBef>
                        <a:buSzTx/>
                        <a:buNone/>
                        <a:defRPr sz="2400">
                          <a:latin typeface="Helvetica"/>
                          <a:ea typeface="Helvetica"/>
                          <a:cs typeface="Helvetica"/>
                          <a:sym typeface="Helvetica"/>
                        </a:defRPr>
                      </a:pPr>
                      <a:endParaRPr lang="en-US" sz="2400" i="1" dirty="0" smtClean="0">
                        <a:latin typeface="+mn-lt"/>
                        <a:cs typeface="Cordia New" panose="020B0304020202020204" pitchFamily="34" charset="-34"/>
                      </a:endParaRPr>
                    </a:p>
                    <a:p>
                      <a:pPr marL="0" indent="0" defTabSz="457200">
                        <a:lnSpc>
                          <a:spcPct val="120000"/>
                        </a:lnSpc>
                        <a:spcBef>
                          <a:spcPts val="0"/>
                        </a:spcBef>
                        <a:buSzTx/>
                        <a:buNone/>
                        <a:defRPr sz="2400">
                          <a:latin typeface="Helvetica"/>
                          <a:ea typeface="Helvetica"/>
                          <a:cs typeface="Helvetica"/>
                          <a:sym typeface="Helvetica"/>
                        </a:defRPr>
                      </a:pPr>
                      <a:r>
                        <a:rPr lang="en-US" sz="2400" i="1" dirty="0" smtClean="0">
                          <a:latin typeface="+mn-lt"/>
                          <a:cs typeface="Cordia New" panose="020B0304020202020204" pitchFamily="34" charset="-34"/>
                        </a:rPr>
                        <a:t>Cr.</a:t>
                      </a:r>
                      <a:r>
                        <a:rPr lang="en-US" sz="2400" i="1" baseline="0" dirty="0" smtClean="0">
                          <a:latin typeface="+mn-lt"/>
                          <a:cs typeface="Cordia New" panose="020B0304020202020204" pitchFamily="34" charset="-34"/>
                        </a:rPr>
                        <a:t> </a:t>
                      </a:r>
                      <a:r>
                        <a:rPr lang="en-US" sz="2400" i="1" dirty="0" err="1" smtClean="0">
                          <a:latin typeface="+mn-lt"/>
                          <a:cs typeface="Cordia New" panose="020B0304020202020204" pitchFamily="34" charset="-34"/>
                        </a:rPr>
                        <a:t>Matichon</a:t>
                      </a:r>
                      <a:r>
                        <a:rPr lang="en-US" sz="2400" i="1" dirty="0" smtClean="0">
                          <a:latin typeface="+mn-lt"/>
                          <a:cs typeface="Cordia New" panose="020B0304020202020204" pitchFamily="34" charset="-34"/>
                        </a:rPr>
                        <a:t>, Apr 19, 2015</a:t>
                      </a:r>
                    </a:p>
                  </a:txBody>
                  <a:tcPr>
                    <a:solidFill>
                      <a:srgbClr val="FFFFFF"/>
                    </a:solidFill>
                  </a:tcPr>
                </a:tc>
                <a:tc>
                  <a:txBody>
                    <a:bodyPr/>
                    <a:lstStyle/>
                    <a:p>
                      <a:pPr marL="0" indent="0" defTabSz="457200">
                        <a:lnSpc>
                          <a:spcPct val="120000"/>
                        </a:lnSpc>
                        <a:spcBef>
                          <a:spcPts val="0"/>
                        </a:spcBef>
                        <a:buSzTx/>
                        <a:buNone/>
                        <a:defRPr sz="2400">
                          <a:latin typeface="Helvetica"/>
                          <a:ea typeface="Helvetica"/>
                          <a:cs typeface="Helvetica"/>
                          <a:sym typeface="Helvetica"/>
                        </a:defRPr>
                      </a:pPr>
                      <a:r>
                        <a:rPr lang="en-US" b="1" dirty="0" err="1" smtClean="0">
                          <a:solidFill>
                            <a:schemeClr val="accent1"/>
                          </a:solidFill>
                          <a:latin typeface="+mn-lt"/>
                        </a:rPr>
                        <a:t>Nareerat</a:t>
                      </a:r>
                      <a:r>
                        <a:rPr lang="en-US" b="1" dirty="0" smtClean="0">
                          <a:solidFill>
                            <a:schemeClr val="accent1"/>
                          </a:solidFill>
                          <a:latin typeface="+mn-lt"/>
                        </a:rPr>
                        <a:t> had to have her uterus removed after the first birth</a:t>
                      </a:r>
                      <a:r>
                        <a:rPr lang="en-US" dirty="0" smtClean="0">
                          <a:solidFill>
                            <a:schemeClr val="accent1"/>
                          </a:solidFill>
                          <a:latin typeface="+mn-lt"/>
                        </a:rPr>
                        <a:t>, </a:t>
                      </a:r>
                      <a:r>
                        <a:rPr lang="en-US" dirty="0" smtClean="0">
                          <a:solidFill>
                            <a:schemeClr val="tx1"/>
                          </a:solidFill>
                          <a:latin typeface="+mn-lt"/>
                        </a:rPr>
                        <a:t>so</a:t>
                      </a:r>
                      <a:r>
                        <a:rPr lang="en-US" dirty="0" smtClean="0">
                          <a:solidFill>
                            <a:schemeClr val="accent1"/>
                          </a:solidFill>
                          <a:latin typeface="+mn-lt"/>
                        </a:rPr>
                        <a:t> </a:t>
                      </a:r>
                      <a:r>
                        <a:rPr lang="en-US" b="1" dirty="0" err="1" smtClean="0">
                          <a:solidFill>
                            <a:schemeClr val="accent1"/>
                          </a:solidFill>
                          <a:latin typeface="+mn-lt"/>
                        </a:rPr>
                        <a:t>Einz</a:t>
                      </a:r>
                      <a:r>
                        <a:rPr lang="en-US" b="1" dirty="0" smtClean="0">
                          <a:solidFill>
                            <a:schemeClr val="accent1"/>
                          </a:solidFill>
                          <a:latin typeface="+mn-lt"/>
                        </a:rPr>
                        <a:t> and her younger brother and sister were conceived through </a:t>
                      </a:r>
                      <a:r>
                        <a:rPr lang="en-US" b="1" u="sng" dirty="0" smtClean="0">
                          <a:solidFill>
                            <a:schemeClr val="accent1"/>
                          </a:solidFill>
                          <a:latin typeface="+mn-lt"/>
                        </a:rPr>
                        <a:t>IVF</a:t>
                      </a:r>
                      <a:r>
                        <a:rPr lang="en-US" dirty="0" smtClean="0">
                          <a:solidFill>
                            <a:schemeClr val="accent1"/>
                          </a:solidFill>
                          <a:latin typeface="+mn-lt"/>
                        </a:rPr>
                        <a:t>. </a:t>
                      </a:r>
                      <a:r>
                        <a:rPr lang="en-US" dirty="0" smtClean="0">
                          <a:latin typeface="+mn-lt"/>
                        </a:rPr>
                        <a:t>Technology, they say, played a central role at the very start of her life, and could well help restore it.</a:t>
                      </a:r>
                    </a:p>
                    <a:p>
                      <a:pPr marL="0" indent="0" defTabSz="457200">
                        <a:lnSpc>
                          <a:spcPct val="120000"/>
                        </a:lnSpc>
                        <a:spcBef>
                          <a:spcPts val="0"/>
                        </a:spcBef>
                        <a:buSzTx/>
                        <a:buNone/>
                        <a:defRPr sz="2400">
                          <a:latin typeface="Helvetica"/>
                          <a:ea typeface="Helvetica"/>
                          <a:cs typeface="Helvetica"/>
                          <a:sym typeface="Helvetica"/>
                        </a:defRPr>
                      </a:pPr>
                      <a:endParaRPr lang="en-US" dirty="0" smtClean="0">
                        <a:latin typeface="+mn-lt"/>
                      </a:endParaRPr>
                    </a:p>
                    <a:p>
                      <a:pPr marL="0" indent="0" defTabSz="457200">
                        <a:lnSpc>
                          <a:spcPct val="120000"/>
                        </a:lnSpc>
                        <a:spcBef>
                          <a:spcPts val="0"/>
                        </a:spcBef>
                        <a:buSzTx/>
                        <a:buNone/>
                        <a:defRPr sz="2400">
                          <a:latin typeface="Helvetica"/>
                          <a:ea typeface="Helvetica"/>
                          <a:cs typeface="Helvetica"/>
                          <a:sym typeface="Helvetica"/>
                        </a:defRPr>
                      </a:pPr>
                      <a:endParaRPr lang="en-US" i="1" dirty="0" smtClean="0">
                        <a:latin typeface="+mn-lt"/>
                      </a:endParaRPr>
                    </a:p>
                    <a:p>
                      <a:pPr marL="0" indent="0" defTabSz="457200">
                        <a:lnSpc>
                          <a:spcPct val="120000"/>
                        </a:lnSpc>
                        <a:spcBef>
                          <a:spcPts val="0"/>
                        </a:spcBef>
                        <a:buSzTx/>
                        <a:buNone/>
                        <a:defRPr sz="2400">
                          <a:latin typeface="Helvetica"/>
                          <a:ea typeface="Helvetica"/>
                          <a:cs typeface="Helvetica"/>
                          <a:sym typeface="Helvetica"/>
                        </a:defRPr>
                      </a:pPr>
                      <a:r>
                        <a:rPr lang="en-US" i="1" dirty="0" smtClean="0">
                          <a:latin typeface="+mn-lt"/>
                        </a:rPr>
                        <a:t>Cr.</a:t>
                      </a:r>
                      <a:r>
                        <a:rPr lang="en-US" i="1" baseline="0" dirty="0" smtClean="0">
                          <a:latin typeface="+mn-lt"/>
                        </a:rPr>
                        <a:t> </a:t>
                      </a:r>
                      <a:r>
                        <a:rPr lang="en-US" i="1" dirty="0" smtClean="0">
                          <a:latin typeface="+mn-lt"/>
                        </a:rPr>
                        <a:t>BBC, Oct 15, 2015</a:t>
                      </a:r>
                      <a:endParaRPr lang="en-US" i="1" dirty="0">
                        <a:latin typeface="+mn-lt"/>
                      </a:endParaRPr>
                    </a:p>
                  </a:txBody>
                  <a:tcPr>
                    <a:solidFill>
                      <a:srgbClr val="FFFFFF"/>
                    </a:solidFill>
                  </a:tcPr>
                </a:tc>
              </a:tr>
            </a:tbl>
          </a:graphicData>
        </a:graphic>
      </p:graphicFrame>
      <p:sp>
        <p:nvSpPr>
          <p:cNvPr id="3" name="TextBox 2"/>
          <p:cNvSpPr txBox="1"/>
          <p:nvPr/>
        </p:nvSpPr>
        <p:spPr>
          <a:xfrm>
            <a:off x="1355210" y="378903"/>
            <a:ext cx="9509760" cy="707886"/>
          </a:xfrm>
          <a:prstGeom prst="rect">
            <a:avLst/>
          </a:prstGeom>
          <a:noFill/>
        </p:spPr>
        <p:txBody>
          <a:bodyPr wrap="square" rtlCol="0">
            <a:spAutoFit/>
          </a:bodyPr>
          <a:lstStyle/>
          <a:p>
            <a:pPr algn="ctr"/>
            <a:r>
              <a:rPr lang="en-US" sz="4000" b="1" dirty="0" smtClean="0">
                <a:solidFill>
                  <a:schemeClr val="bg1"/>
                </a:solidFill>
              </a:rPr>
              <a:t>Addition</a:t>
            </a:r>
            <a:endParaRPr lang="th-TH" sz="4000" b="1" dirty="0">
              <a:solidFill>
                <a:schemeClr val="bg1"/>
              </a:solidFill>
              <a:effectLst/>
            </a:endParaRPr>
          </a:p>
        </p:txBody>
      </p:sp>
    </p:spTree>
    <p:extLst>
      <p:ext uri="{BB962C8B-B14F-4D97-AF65-F5344CB8AC3E}">
        <p14:creationId xmlns:p14="http://schemas.microsoft.com/office/powerpoint/2010/main" val="2827437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4.jpg" descr="Bangkok, Thailand bar"/>
          <p:cNvPicPr>
            <a:picLocks noChangeAspect="1"/>
          </p:cNvPicPr>
          <p:nvPr/>
        </p:nvPicPr>
        <p:blipFill>
          <a:blip r:embed="rId2">
            <a:extLst/>
          </a:blip>
          <a:stretch>
            <a:fillRect/>
          </a:stretch>
        </p:blipFill>
        <p:spPr>
          <a:xfrm>
            <a:off x="740229" y="2017380"/>
            <a:ext cx="6720114" cy="4477049"/>
          </a:xfrm>
          <a:prstGeom prst="rect">
            <a:avLst/>
          </a:prstGeom>
          <a:ln w="12700">
            <a:miter lim="400000"/>
          </a:ln>
        </p:spPr>
      </p:pic>
      <p:sp>
        <p:nvSpPr>
          <p:cNvPr id="3" name="Rectangle 2"/>
          <p:cNvSpPr/>
          <p:nvPr/>
        </p:nvSpPr>
        <p:spPr>
          <a:xfrm>
            <a:off x="899886" y="423300"/>
            <a:ext cx="6096000" cy="2123658"/>
          </a:xfrm>
          <a:prstGeom prst="rect">
            <a:avLst/>
          </a:prstGeom>
        </p:spPr>
        <p:txBody>
          <a:bodyPr>
            <a:spAutoFit/>
          </a:bodyPr>
          <a:lstStyle/>
          <a:p>
            <a:r>
              <a:rPr lang="th-TH" sz="4400" b="1" dirty="0">
                <a:solidFill>
                  <a:schemeClr val="bg1"/>
                </a:solidFill>
                <a:latin typeface="Helvetica Neue"/>
              </a:rPr>
              <a:t>ไฟเขียวห้ามขายเหล้า 300 เมตร รอบ</a:t>
            </a:r>
            <a:r>
              <a:rPr lang="th-TH" sz="4400" b="1" dirty="0" smtClean="0">
                <a:solidFill>
                  <a:schemeClr val="bg1"/>
                </a:solidFill>
                <a:latin typeface="Helvetica Neue"/>
              </a:rPr>
              <a:t>สถานศึกษา</a:t>
            </a:r>
            <a:r>
              <a:rPr lang="th-TH" sz="4400" dirty="0">
                <a:solidFill>
                  <a:schemeClr val="bg1"/>
                </a:solidFill>
              </a:rPr>
              <a:t/>
            </a:r>
            <a:br>
              <a:rPr lang="th-TH" sz="4400" dirty="0">
                <a:solidFill>
                  <a:schemeClr val="bg1"/>
                </a:solidFill>
              </a:rPr>
            </a:br>
            <a:endParaRPr lang="th-TH"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228" y="423300"/>
            <a:ext cx="4928001" cy="3461921"/>
          </a:xfrm>
          <a:prstGeom prst="rect">
            <a:avLst/>
          </a:prstGeom>
        </p:spPr>
      </p:pic>
    </p:spTree>
    <p:extLst>
      <p:ext uri="{BB962C8B-B14F-4D97-AF65-F5344CB8AC3E}">
        <p14:creationId xmlns:p14="http://schemas.microsoft.com/office/powerpoint/2010/main" val="162225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9515" y="171869"/>
            <a:ext cx="4903076" cy="707886"/>
          </a:xfrm>
          <a:prstGeom prst="rect">
            <a:avLst/>
          </a:prstGeom>
          <a:noFill/>
        </p:spPr>
        <p:txBody>
          <a:bodyPr wrap="square" rtlCol="0">
            <a:spAutoFit/>
          </a:bodyPr>
          <a:lstStyle/>
          <a:p>
            <a:r>
              <a:rPr lang="en-US" sz="4000" b="1" dirty="0" smtClean="0">
                <a:solidFill>
                  <a:schemeClr val="bg1"/>
                </a:solidFill>
                <a:effectLst/>
              </a:rPr>
              <a:t>Subject of a sentence</a:t>
            </a:r>
            <a:endParaRPr lang="th-TH" sz="4000" b="1" dirty="0">
              <a:solidFill>
                <a:schemeClr val="bg1"/>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221614875"/>
              </p:ext>
            </p:extLst>
          </p:nvPr>
        </p:nvGraphicFramePr>
        <p:xfrm>
          <a:off x="1020141" y="879755"/>
          <a:ext cx="10021670" cy="5759989"/>
        </p:xfrm>
        <a:graphic>
          <a:graphicData uri="http://schemas.openxmlformats.org/drawingml/2006/table">
            <a:tbl>
              <a:tblPr firstRow="1" bandRow="1"/>
              <a:tblGrid>
                <a:gridCol w="5010835"/>
                <a:gridCol w="5010835"/>
              </a:tblGrid>
              <a:tr h="515093">
                <a:tc>
                  <a:txBody>
                    <a:bodyPr/>
                    <a:lstStyle/>
                    <a:p>
                      <a:pPr algn="ctr"/>
                      <a:r>
                        <a:rPr lang="en-US" sz="2800" b="1" dirty="0" smtClean="0">
                          <a:solidFill>
                            <a:schemeClr val="bg1"/>
                          </a:solidFill>
                        </a:rPr>
                        <a:t>TH</a:t>
                      </a:r>
                      <a:endParaRPr lang="th-TH" sz="2800" b="1" dirty="0">
                        <a:solidFill>
                          <a:schemeClr val="bg1"/>
                        </a:solidFill>
                      </a:endParaRPr>
                    </a:p>
                  </a:txBody>
                  <a:tcPr>
                    <a:solidFill>
                      <a:schemeClr val="tx1">
                        <a:lumMod val="50000"/>
                        <a:lumOff val="50000"/>
                      </a:schemeClr>
                    </a:solidFill>
                  </a:tcPr>
                </a:tc>
                <a:tc>
                  <a:txBody>
                    <a:bodyPr/>
                    <a:lstStyle/>
                    <a:p>
                      <a:pPr algn="ctr"/>
                      <a:r>
                        <a:rPr lang="en-US" sz="2800" b="1" dirty="0" smtClean="0">
                          <a:solidFill>
                            <a:schemeClr val="bg1"/>
                          </a:solidFill>
                        </a:rPr>
                        <a:t>EN</a:t>
                      </a:r>
                      <a:endParaRPr lang="th-TH" sz="2800" b="1" dirty="0">
                        <a:solidFill>
                          <a:schemeClr val="bg1"/>
                        </a:solidFill>
                      </a:endParaRPr>
                    </a:p>
                  </a:txBody>
                  <a:tcPr>
                    <a:solidFill>
                      <a:schemeClr val="tx1">
                        <a:lumMod val="50000"/>
                        <a:lumOff val="50000"/>
                      </a:schemeClr>
                    </a:solidFill>
                  </a:tcPr>
                </a:tc>
              </a:tr>
              <a:tr h="5241829">
                <a:tc>
                  <a:txBody>
                    <a:bodyPr/>
                    <a:lstStyle/>
                    <a:p>
                      <a:r>
                        <a:rPr lang="th-TH" sz="3200" b="1" dirty="0" smtClean="0"/>
                        <a:t>เมียนายพลวิวาทสาวท้องยอมสำนึกผิดเข้าเจรจา พร้อมขอโทษ</a:t>
                      </a:r>
                      <a:r>
                        <a:rPr lang="th-TH" sz="3200" dirty="0" smtClean="0"/>
                        <a:t/>
                      </a:r>
                      <a:br>
                        <a:rPr lang="th-TH" sz="3200" dirty="0" smtClean="0"/>
                      </a:br>
                      <a:r>
                        <a:rPr lang="th-TH" sz="2800" dirty="0" smtClean="0"/>
                        <a:t>กรณีมีการเผยแพร่คลิปวีดิโอทะเลาะวิวาท ระหว่างภรรยาทหารเรือยศนายพล กับหญิงสาวตั้งครรภ์ 4 เดือน </a:t>
                      </a:r>
                      <a:r>
                        <a:rPr lang="th-TH" sz="2800" b="1" dirty="0" smtClean="0">
                          <a:solidFill>
                            <a:schemeClr val="accent1"/>
                          </a:solidFill>
                        </a:rPr>
                        <a:t>เนื่องจากลูกชายวัย 2 ขวบของหญิงสาวตั้งครรภ์ได้เปิดประตูรถยนต์ไปกระแทกกับรถยนต์คู่กรณี </a:t>
                      </a:r>
                      <a:r>
                        <a:rPr lang="th-TH" sz="2800" dirty="0" smtClean="0"/>
                        <a:t>ทำให้เป็นเหตุบานปลายจนถึงขั้นมีการทำร้ายร่างกายกันภายในลานจอดรถห้างสรรพสินค้า ย่านทองหล่อ</a:t>
                      </a:r>
                      <a:endParaRPr lang="en-US" sz="2800" dirty="0" smtClean="0"/>
                    </a:p>
                    <a:p>
                      <a:endParaRPr lang="th-TH"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1" dirty="0" smtClean="0"/>
                        <a:t>Cr: </a:t>
                      </a:r>
                      <a:r>
                        <a:rPr lang="en-US" sz="2400" b="0" i="1" dirty="0" err="1" smtClean="0"/>
                        <a:t>Matichon</a:t>
                      </a:r>
                      <a:r>
                        <a:rPr lang="en-US" sz="2400" b="0" i="1" dirty="0" smtClean="0"/>
                        <a:t>,</a:t>
                      </a:r>
                      <a:r>
                        <a:rPr lang="en-US" sz="2400" b="0" i="1" baseline="0" dirty="0" smtClean="0"/>
                        <a:t> Oct 16, 2015</a:t>
                      </a:r>
                      <a:endParaRPr lang="th-TH" sz="2400" b="1" i="1" dirty="0" smtClean="0"/>
                    </a:p>
                  </a:txBody>
                  <a:tcPr>
                    <a:solidFill>
                      <a:srgbClr val="FFFFFF"/>
                    </a:solidFill>
                  </a:tcPr>
                </a:tc>
                <a:tc>
                  <a:txBody>
                    <a:bodyPr/>
                    <a:lstStyle/>
                    <a:p>
                      <a:r>
                        <a:rPr lang="en-US" sz="2800" b="1" dirty="0" smtClean="0"/>
                        <a:t>Admiral's wife, pregnant woman reconcile after brawl</a:t>
                      </a:r>
                      <a:endParaRPr lang="th-TH" sz="2800" dirty="0" smtClean="0"/>
                    </a:p>
                    <a:p>
                      <a:r>
                        <a:rPr lang="en-US" sz="2400" b="1" u="none" dirty="0" smtClean="0">
                          <a:solidFill>
                            <a:schemeClr val="accent1"/>
                          </a:solidFill>
                        </a:rPr>
                        <a:t>It was reported </a:t>
                      </a:r>
                      <a:r>
                        <a:rPr lang="en-US" sz="2400" dirty="0" smtClean="0"/>
                        <a:t>earlier that when </a:t>
                      </a:r>
                      <a:r>
                        <a:rPr lang="en-US" sz="2400" dirty="0" err="1" smtClean="0"/>
                        <a:t>Ms</a:t>
                      </a:r>
                      <a:r>
                        <a:rPr lang="en-US" sz="2400" dirty="0" smtClean="0"/>
                        <a:t> </a:t>
                      </a:r>
                      <a:r>
                        <a:rPr lang="en-US" sz="2400" dirty="0" err="1" smtClean="0"/>
                        <a:t>Malinee's</a:t>
                      </a:r>
                      <a:r>
                        <a:rPr lang="en-US" sz="2400" dirty="0" smtClean="0"/>
                        <a:t> two-year-old son opened her Toyota car's door it hit against the vehicle parked next to it, a brand-new Mercedes owned by </a:t>
                      </a:r>
                      <a:r>
                        <a:rPr lang="en-US" sz="2400" dirty="0" err="1" smtClean="0"/>
                        <a:t>Mrs</a:t>
                      </a:r>
                      <a:r>
                        <a:rPr lang="en-US" sz="2400" dirty="0" smtClean="0"/>
                        <a:t> Arisa, who works as a bank manager. An argument erupted between the two women and developed into a brawl.</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1" dirty="0" smtClean="0"/>
                        <a:t>Cr: Bangkok</a:t>
                      </a:r>
                      <a:r>
                        <a:rPr lang="en-US" sz="2400" b="0" i="1" baseline="0" dirty="0" smtClean="0"/>
                        <a:t> post, Oct 16, 2015</a:t>
                      </a:r>
                      <a:endParaRPr lang="th-TH" sz="2400" b="1" i="1" dirty="0" smtClean="0"/>
                    </a:p>
                  </a:txBody>
                  <a:tcPr>
                    <a:solidFill>
                      <a:srgbClr val="FFFFFF"/>
                    </a:solidFill>
                  </a:tcPr>
                </a:tc>
              </a:tr>
            </a:tbl>
          </a:graphicData>
        </a:graphic>
      </p:graphicFrame>
    </p:spTree>
    <p:extLst>
      <p:ext uri="{BB962C8B-B14F-4D97-AF65-F5344CB8AC3E}">
        <p14:creationId xmlns:p14="http://schemas.microsoft.com/office/powerpoint/2010/main" val="3500573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nvSpPr>
        <p:spPr>
          <a:xfrm>
            <a:off x="6313714" y="5740742"/>
            <a:ext cx="5225143" cy="1001428"/>
          </a:xfrm>
          <a:prstGeom prst="rect">
            <a:avLst/>
          </a:prstGeom>
          <a:ln w="12700">
            <a:miter lim="400000"/>
          </a:ln>
          <a:extLst>
            <a:ext uri="{C572A759-6A51-4108-AA02-DFA0A04FC94B}">
              <ma14:wrappingTextBoxFlag xmlns="" xmlns:ma14="http://schemas.microsoft.com/office/mac/drawingml/2011/main" val="1"/>
            </a:ext>
          </a:extLst>
        </p:spPr>
        <p:txBody>
          <a:bodyPr wrap="square" lIns="32146" rIns="32146">
            <a:spAutoFit/>
          </a:bodyPr>
          <a:lstStyle/>
          <a:p>
            <a:pPr algn="l">
              <a:defRPr sz="2800">
                <a:latin typeface="Calibri"/>
                <a:ea typeface="Calibri"/>
                <a:cs typeface="Calibri"/>
                <a:sym typeface="Calibri"/>
              </a:defRPr>
            </a:pPr>
            <a:r>
              <a:rPr sz="1969" dirty="0" smtClean="0">
                <a:solidFill>
                  <a:schemeClr val="bg1"/>
                </a:solidFill>
              </a:rPr>
              <a:t>Add </a:t>
            </a:r>
            <a:r>
              <a:rPr sz="1969" dirty="0">
                <a:solidFill>
                  <a:schemeClr val="bg1"/>
                </a:solidFill>
              </a:rPr>
              <a:t>more information</a:t>
            </a:r>
          </a:p>
          <a:p>
            <a:pPr algn="l">
              <a:defRPr sz="2800">
                <a:latin typeface="Calibri"/>
                <a:ea typeface="Calibri"/>
                <a:cs typeface="Calibri"/>
                <a:sym typeface="Calibri"/>
              </a:defRPr>
            </a:pPr>
            <a:r>
              <a:rPr sz="1969" dirty="0">
                <a:solidFill>
                  <a:schemeClr val="bg1"/>
                </a:solidFill>
                <a:latin typeface="Wingdings 2"/>
                <a:ea typeface="Wingdings 2"/>
                <a:cs typeface="Wingdings 2"/>
                <a:sym typeface="Wingdings 2"/>
              </a:rPr>
              <a:t></a:t>
            </a:r>
            <a:r>
              <a:rPr sz="1969" dirty="0">
                <a:solidFill>
                  <a:schemeClr val="bg1"/>
                </a:solidFill>
              </a:rPr>
              <a:t> (EN) “meter” is not familiarized with another culture </a:t>
            </a:r>
            <a:r>
              <a:rPr sz="1969" dirty="0">
                <a:solidFill>
                  <a:schemeClr val="bg1"/>
                </a:solidFill>
                <a:latin typeface="Wingdings"/>
                <a:ea typeface="Wingdings"/>
                <a:cs typeface="Wingdings"/>
                <a:sym typeface="Wingdings"/>
              </a:rPr>
              <a:t> </a:t>
            </a:r>
            <a:r>
              <a:rPr sz="1969" dirty="0">
                <a:solidFill>
                  <a:schemeClr val="bg1"/>
                </a:solidFill>
              </a:rPr>
              <a:t>add more elaboration “feet”</a:t>
            </a:r>
          </a:p>
        </p:txBody>
      </p:sp>
      <p:graphicFrame>
        <p:nvGraphicFramePr>
          <p:cNvPr id="6" name="Table 5"/>
          <p:cNvGraphicFramePr>
            <a:graphicFrameLocks noGrp="1"/>
          </p:cNvGraphicFramePr>
          <p:nvPr>
            <p:extLst>
              <p:ext uri="{D42A27DB-BD31-4B8C-83A1-F6EECF244321}">
                <p14:modId xmlns:p14="http://schemas.microsoft.com/office/powerpoint/2010/main" val="2352506894"/>
              </p:ext>
            </p:extLst>
          </p:nvPr>
        </p:nvGraphicFramePr>
        <p:xfrm>
          <a:off x="1190444" y="1259684"/>
          <a:ext cx="10013060" cy="4475877"/>
        </p:xfrm>
        <a:graphic>
          <a:graphicData uri="http://schemas.openxmlformats.org/drawingml/2006/table">
            <a:tbl>
              <a:tblPr firstRow="1" bandRow="1"/>
              <a:tblGrid>
                <a:gridCol w="5006530"/>
                <a:gridCol w="5006530"/>
              </a:tblGrid>
              <a:tr h="501228">
                <a:tc>
                  <a:txBody>
                    <a:bodyPr/>
                    <a:lstStyle/>
                    <a:p>
                      <a:pPr algn="ctr"/>
                      <a:r>
                        <a:rPr lang="en-US" sz="2800" b="1" dirty="0" smtClean="0">
                          <a:solidFill>
                            <a:schemeClr val="bg1"/>
                          </a:solidFill>
                          <a:latin typeface="+mn-lt"/>
                          <a:cs typeface="Cordia New" panose="020B0304020202020204" pitchFamily="34" charset="-34"/>
                        </a:rPr>
                        <a:t>TH</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c>
                  <a:txBody>
                    <a:bodyPr/>
                    <a:lstStyle/>
                    <a:p>
                      <a:pPr algn="ctr"/>
                      <a:r>
                        <a:rPr lang="en-US" sz="2800" b="1" dirty="0" smtClean="0">
                          <a:solidFill>
                            <a:schemeClr val="bg1"/>
                          </a:solidFill>
                          <a:latin typeface="+mn-lt"/>
                          <a:cs typeface="Cordia New" panose="020B0304020202020204" pitchFamily="34" charset="-34"/>
                        </a:rPr>
                        <a:t>EN</a:t>
                      </a:r>
                      <a:endParaRPr lang="th-TH" sz="2800" b="1" dirty="0">
                        <a:solidFill>
                          <a:schemeClr val="bg1"/>
                        </a:solidFill>
                        <a:latin typeface="+mn-lt"/>
                        <a:cs typeface="Cordia New" panose="020B0304020202020204" pitchFamily="34" charset="-34"/>
                      </a:endParaRPr>
                    </a:p>
                  </a:txBody>
                  <a:tcPr>
                    <a:solidFill>
                      <a:schemeClr val="tx1">
                        <a:lumMod val="50000"/>
                        <a:lumOff val="50000"/>
                      </a:schemeClr>
                    </a:solidFill>
                  </a:tcPr>
                </a:tc>
              </a:tr>
              <a:tr h="3957717">
                <a:tc>
                  <a:txBody>
                    <a:bodyPr/>
                    <a:lstStyle/>
                    <a:p>
                      <a:pPr marL="0" marR="0" lvl="2" indent="0" algn="l" defTabSz="457200" rtl="0" eaLnBrk="1" fontAlgn="auto" latinLnBrk="0" hangingPunct="1">
                        <a:lnSpc>
                          <a:spcPct val="120000"/>
                        </a:lnSpc>
                        <a:spcBef>
                          <a:spcPts val="0"/>
                        </a:spcBef>
                        <a:spcAft>
                          <a:spcPts val="0"/>
                        </a:spcAft>
                        <a:buClrTx/>
                        <a:buSzTx/>
                        <a:buFontTx/>
                        <a:buNone/>
                        <a:tabLst/>
                        <a:defRPr sz="2400">
                          <a:latin typeface="Helvetica"/>
                          <a:ea typeface="Helvetica"/>
                          <a:cs typeface="Helvetica"/>
                          <a:sym typeface="Helvetica"/>
                        </a:defRPr>
                      </a:pPr>
                      <a:r>
                        <a:rPr lang="th-TH" sz="2400" b="1" dirty="0" smtClean="0">
                          <a:solidFill>
                            <a:schemeClr val="tx1"/>
                          </a:solidFill>
                          <a:latin typeface="Helvetica Neue"/>
                          <a:cs typeface="+mn-cs"/>
                        </a:rPr>
                        <a:t>ไฟเขียวห้ามขายเหล้า 300 เมตร รอบสถานศึกษา</a:t>
                      </a:r>
                      <a:endParaRPr lang="th-TH" sz="2400" b="1" dirty="0" smtClean="0">
                        <a:solidFill>
                          <a:schemeClr val="tx1"/>
                        </a:solidFill>
                        <a:latin typeface="Angsana New" panose="02020603050405020304" pitchFamily="18" charset="-34"/>
                        <a:cs typeface="+mn-cs"/>
                      </a:endParaRPr>
                    </a:p>
                    <a:p>
                      <a:pPr marL="0" marR="0" lvl="2" indent="0" algn="l" defTabSz="457200" rtl="0" eaLnBrk="1" fontAlgn="auto" latinLnBrk="0" hangingPunct="1">
                        <a:lnSpc>
                          <a:spcPct val="120000"/>
                        </a:lnSpc>
                        <a:spcBef>
                          <a:spcPts val="0"/>
                        </a:spcBef>
                        <a:spcAft>
                          <a:spcPts val="0"/>
                        </a:spcAft>
                        <a:buClrTx/>
                        <a:buSzTx/>
                        <a:buFontTx/>
                        <a:buNone/>
                        <a:tabLst/>
                        <a:defRPr sz="2400">
                          <a:latin typeface="Helvetica"/>
                          <a:ea typeface="Helvetica"/>
                          <a:cs typeface="Helvetica"/>
                          <a:sym typeface="Helvetica"/>
                        </a:defRPr>
                      </a:pPr>
                      <a:endParaRPr lang="th-TH" sz="2400" dirty="0" smtClean="0">
                        <a:latin typeface="Angsana New" panose="02020603050405020304" pitchFamily="18" charset="-34"/>
                        <a:cs typeface="Angsana New" panose="02020603050405020304" pitchFamily="18" charset="-34"/>
                      </a:endParaRPr>
                    </a:p>
                    <a:p>
                      <a:pPr marL="0" marR="0" lvl="2" indent="0" algn="l" defTabSz="457200" rtl="0" eaLnBrk="1" fontAlgn="auto" latinLnBrk="0" hangingPunct="1">
                        <a:lnSpc>
                          <a:spcPct val="120000"/>
                        </a:lnSpc>
                        <a:spcBef>
                          <a:spcPts val="0"/>
                        </a:spcBef>
                        <a:spcAft>
                          <a:spcPts val="0"/>
                        </a:spcAft>
                        <a:buClrTx/>
                        <a:buSzTx/>
                        <a:buFontTx/>
                        <a:buNone/>
                        <a:tabLst/>
                        <a:defRPr sz="2400">
                          <a:latin typeface="Helvetica"/>
                          <a:ea typeface="Helvetica"/>
                          <a:cs typeface="Helvetica"/>
                          <a:sym typeface="Helvetica"/>
                        </a:defRPr>
                      </a:pPr>
                      <a:r>
                        <a:rPr lang="th-TH" sz="2400" dirty="0" smtClean="0">
                          <a:latin typeface="Angsana New" panose="02020603050405020304" pitchFamily="18" charset="-34"/>
                          <a:cs typeface="Angsana New" panose="02020603050405020304" pitchFamily="18" charset="-34"/>
                        </a:rPr>
                        <a:t>เมื่อวันที่ 10 ก.ค.ที่ทำเนียบรัฐบาล นายยงยุทธ ยุทธวงศ์ รองนายกรัฐมนตรี แถลงภายหลังการประชุมคณะกรรมการเครื่องดื่มแอลกอฮอล์ ว่า ที่ประชุมมีมติ</a:t>
                      </a:r>
                      <a:r>
                        <a:rPr lang="th-TH" sz="2400" b="1" dirty="0" smtClean="0">
                          <a:solidFill>
                            <a:srgbClr val="0070C0"/>
                          </a:solidFill>
                          <a:latin typeface="Angsana New" panose="02020603050405020304" pitchFamily="18" charset="-34"/>
                          <a:cs typeface="Angsana New" panose="02020603050405020304" pitchFamily="18" charset="-34"/>
                        </a:rPr>
                        <a:t>ห้ามขายเครื่องดื่มแอลกอฮอล์รอบสถานศึกษา ระยะ 300 เมตร</a:t>
                      </a:r>
                    </a:p>
                    <a:p>
                      <a:pPr marL="0" marR="0" lvl="2" indent="0" algn="l" defTabSz="457200" rtl="0" eaLnBrk="1" fontAlgn="auto" latinLnBrk="0" hangingPunct="1">
                        <a:lnSpc>
                          <a:spcPct val="120000"/>
                        </a:lnSpc>
                        <a:spcBef>
                          <a:spcPts val="0"/>
                        </a:spcBef>
                        <a:spcAft>
                          <a:spcPts val="0"/>
                        </a:spcAft>
                        <a:buClrTx/>
                        <a:buSzTx/>
                        <a:buFontTx/>
                        <a:buNone/>
                        <a:tabLst/>
                        <a:defRPr sz="2400">
                          <a:latin typeface="Helvetica"/>
                          <a:ea typeface="Helvetica"/>
                          <a:cs typeface="Helvetica"/>
                          <a:sym typeface="Helvetica"/>
                        </a:defRPr>
                      </a:pPr>
                      <a:endParaRPr lang="th-TH" sz="4400" b="1" dirty="0" smtClean="0">
                        <a:solidFill>
                          <a:srgbClr val="0070C0"/>
                        </a:solidFill>
                        <a:latin typeface="Angsana New" panose="02020603050405020304" pitchFamily="18" charset="-34"/>
                        <a:cs typeface="Angsana New" panose="02020603050405020304" pitchFamily="18" charset="-34"/>
                      </a:endParaRPr>
                    </a:p>
                    <a:p>
                      <a:pPr marL="0" indent="0" defTabSz="457200">
                        <a:lnSpc>
                          <a:spcPct val="120000"/>
                        </a:lnSpc>
                        <a:spcBef>
                          <a:spcPts val="0"/>
                        </a:spcBef>
                        <a:buSzTx/>
                        <a:buNone/>
                        <a:defRPr sz="2400">
                          <a:latin typeface="Helvetica"/>
                          <a:ea typeface="Helvetica"/>
                          <a:cs typeface="Helvetica"/>
                          <a:sym typeface="Helvetica"/>
                        </a:defRPr>
                      </a:pPr>
                      <a:r>
                        <a:rPr lang="en-US" sz="2000" i="1" dirty="0" smtClean="0">
                          <a:latin typeface="+mn-lt"/>
                          <a:cs typeface="Cordia New" panose="020B0304020202020204" pitchFamily="34" charset="-34"/>
                        </a:rPr>
                        <a:t>Cr.</a:t>
                      </a:r>
                      <a:r>
                        <a:rPr lang="en-US" sz="2000" i="1" baseline="0" dirty="0" smtClean="0">
                          <a:latin typeface="+mn-lt"/>
                          <a:cs typeface="Cordia New" panose="020B0304020202020204" pitchFamily="34" charset="-34"/>
                        </a:rPr>
                        <a:t> </a:t>
                      </a:r>
                      <a:r>
                        <a:rPr lang="en-US" sz="2000" i="1" baseline="0" dirty="0" err="1" smtClean="0">
                          <a:latin typeface="+mn-lt"/>
                          <a:cs typeface="Cordia New" panose="020B0304020202020204" pitchFamily="34" charset="-34"/>
                        </a:rPr>
                        <a:t>Dailynews</a:t>
                      </a:r>
                      <a:r>
                        <a:rPr lang="en-US" sz="2000" i="1" baseline="0" dirty="0" smtClean="0">
                          <a:latin typeface="+mn-lt"/>
                          <a:cs typeface="Cordia New" panose="020B0304020202020204" pitchFamily="34" charset="-34"/>
                        </a:rPr>
                        <a:t>, Jul 10, 2015</a:t>
                      </a:r>
                      <a:endParaRPr lang="en-US" sz="2000" i="1" dirty="0" smtClean="0">
                        <a:latin typeface="+mn-lt"/>
                        <a:cs typeface="Cordia New" panose="020B0304020202020204" pitchFamily="34" charset="-34"/>
                      </a:endParaRPr>
                    </a:p>
                  </a:txBody>
                  <a:tcPr>
                    <a:solidFill>
                      <a:srgbClr val="FFFFFF"/>
                    </a:solidFill>
                  </a:tcPr>
                </a:tc>
                <a:tc>
                  <a:txBody>
                    <a:bodyPr/>
                    <a:lstStyle/>
                    <a:p>
                      <a:pPr marL="0" indent="0" defTabSz="457200">
                        <a:lnSpc>
                          <a:spcPct val="120000"/>
                        </a:lnSpc>
                        <a:spcBef>
                          <a:spcPts val="0"/>
                        </a:spcBef>
                        <a:buSzTx/>
                        <a:buNone/>
                        <a:defRPr sz="2400">
                          <a:latin typeface="Helvetica"/>
                          <a:ea typeface="Helvetica"/>
                          <a:cs typeface="Helvetica"/>
                          <a:sym typeface="Helvetica"/>
                        </a:defRPr>
                      </a:pPr>
                      <a:r>
                        <a:rPr lang="en-US" sz="2000" b="1" i="0" dirty="0" smtClean="0">
                          <a:solidFill>
                            <a:schemeClr val="accent1">
                              <a:lumMod val="75000"/>
                            </a:schemeClr>
                          </a:solidFill>
                          <a:latin typeface="+mn-lt"/>
                        </a:rPr>
                        <a:t>The new ban will prohibit the sales of alcoholic drinks within 300 meter, </a:t>
                      </a:r>
                      <a:r>
                        <a:rPr lang="en-US" sz="2000" b="1" i="0" u="sng" dirty="0" smtClean="0">
                          <a:solidFill>
                            <a:schemeClr val="accent1">
                              <a:lumMod val="75000"/>
                            </a:schemeClr>
                          </a:solidFill>
                          <a:latin typeface="+mn-lt"/>
                        </a:rPr>
                        <a:t>or about 984 feet</a:t>
                      </a:r>
                      <a:r>
                        <a:rPr lang="en-US" sz="2000" i="0" dirty="0" smtClean="0">
                          <a:latin typeface="+mn-lt"/>
                        </a:rPr>
                        <a:t>, of any school and applies to grocery stores and convenience stores, but not wholesale facilities, the Bangkok Post reported.</a:t>
                      </a:r>
                    </a:p>
                    <a:p>
                      <a:pPr marL="0" indent="0" defTabSz="457200">
                        <a:lnSpc>
                          <a:spcPct val="120000"/>
                        </a:lnSpc>
                        <a:spcBef>
                          <a:spcPts val="0"/>
                        </a:spcBef>
                        <a:buSzTx/>
                        <a:buNone/>
                        <a:defRPr sz="2400">
                          <a:latin typeface="Helvetica"/>
                          <a:ea typeface="Helvetica"/>
                          <a:cs typeface="Helvetica"/>
                          <a:sym typeface="Helvetica"/>
                        </a:defRPr>
                      </a:pPr>
                      <a:endParaRPr lang="en-US" i="1" dirty="0" smtClean="0">
                        <a:latin typeface="+mn-lt"/>
                      </a:endParaRPr>
                    </a:p>
                    <a:p>
                      <a:pPr marL="0" indent="0" defTabSz="457200">
                        <a:lnSpc>
                          <a:spcPct val="120000"/>
                        </a:lnSpc>
                        <a:spcBef>
                          <a:spcPts val="0"/>
                        </a:spcBef>
                        <a:buSzTx/>
                        <a:buNone/>
                        <a:defRPr sz="2400">
                          <a:latin typeface="Helvetica"/>
                          <a:ea typeface="Helvetica"/>
                          <a:cs typeface="Helvetica"/>
                          <a:sym typeface="Helvetica"/>
                        </a:defRPr>
                      </a:pPr>
                      <a:endParaRPr lang="en-US" sz="2000" i="1" dirty="0" smtClean="0">
                        <a:latin typeface="+mn-lt"/>
                      </a:endParaRPr>
                    </a:p>
                    <a:p>
                      <a:pPr marL="0" indent="0" defTabSz="457200">
                        <a:lnSpc>
                          <a:spcPct val="120000"/>
                        </a:lnSpc>
                        <a:spcBef>
                          <a:spcPts val="0"/>
                        </a:spcBef>
                        <a:buSzTx/>
                        <a:buNone/>
                        <a:defRPr sz="2400">
                          <a:latin typeface="Helvetica"/>
                          <a:ea typeface="Helvetica"/>
                          <a:cs typeface="Helvetica"/>
                          <a:sym typeface="Helvetica"/>
                        </a:defRPr>
                      </a:pPr>
                      <a:r>
                        <a:rPr lang="en-US" sz="2000" i="1" dirty="0" smtClean="0">
                          <a:latin typeface="+mn-lt"/>
                        </a:rPr>
                        <a:t>Cr. IBT (Int. Business Times), Jul 10, 2015 </a:t>
                      </a:r>
                      <a:r>
                        <a:rPr lang="en-US" sz="2000" i="1" dirty="0" err="1" smtClean="0">
                          <a:latin typeface="+mn-lt"/>
                        </a:rPr>
                        <a:t>wriiten</a:t>
                      </a:r>
                      <a:r>
                        <a:rPr lang="en-US" sz="2000" i="1" dirty="0" smtClean="0">
                          <a:latin typeface="+mn-lt"/>
                        </a:rPr>
                        <a:t> by Michelle </a:t>
                      </a:r>
                      <a:r>
                        <a:rPr lang="en-US" sz="2000" i="1" dirty="0" err="1" smtClean="0">
                          <a:latin typeface="+mn-lt"/>
                        </a:rPr>
                        <a:t>FlorCruiz</a:t>
                      </a:r>
                      <a:endParaRPr lang="en-US" sz="2000" i="1" dirty="0" smtClean="0">
                        <a:latin typeface="+mn-lt"/>
                      </a:endParaRPr>
                    </a:p>
                  </a:txBody>
                  <a:tcPr>
                    <a:solidFill>
                      <a:srgbClr val="FFFFFF"/>
                    </a:solidFill>
                  </a:tcPr>
                </a:tc>
              </a:tr>
            </a:tbl>
          </a:graphicData>
        </a:graphic>
      </p:graphicFrame>
      <p:sp>
        <p:nvSpPr>
          <p:cNvPr id="9" name="TextBox 8"/>
          <p:cNvSpPr txBox="1"/>
          <p:nvPr/>
        </p:nvSpPr>
        <p:spPr>
          <a:xfrm>
            <a:off x="1355210" y="378903"/>
            <a:ext cx="9509760" cy="707886"/>
          </a:xfrm>
          <a:prstGeom prst="rect">
            <a:avLst/>
          </a:prstGeom>
          <a:noFill/>
        </p:spPr>
        <p:txBody>
          <a:bodyPr wrap="square" rtlCol="0">
            <a:spAutoFit/>
          </a:bodyPr>
          <a:lstStyle/>
          <a:p>
            <a:pPr algn="ctr"/>
            <a:r>
              <a:rPr lang="en-US" sz="4000" b="1" dirty="0" smtClean="0">
                <a:solidFill>
                  <a:schemeClr val="bg1"/>
                </a:solidFill>
              </a:rPr>
              <a:t>Addition</a:t>
            </a:r>
            <a:endParaRPr lang="th-TH" sz="4000" b="1" dirty="0">
              <a:solidFill>
                <a:schemeClr val="bg1"/>
              </a:solidFill>
              <a:effectLst/>
            </a:endParaRPr>
          </a:p>
        </p:txBody>
      </p:sp>
    </p:spTree>
    <p:extLst>
      <p:ext uri="{BB962C8B-B14F-4D97-AF65-F5344CB8AC3E}">
        <p14:creationId xmlns:p14="http://schemas.microsoft.com/office/powerpoint/2010/main" val="331971581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p>
            <a:r>
              <a:rPr b="1" dirty="0">
                <a:solidFill>
                  <a:schemeClr val="bg1"/>
                </a:solidFill>
              </a:rPr>
              <a:t>Conclusion</a:t>
            </a:r>
          </a:p>
        </p:txBody>
      </p:sp>
      <p:sp>
        <p:nvSpPr>
          <p:cNvPr id="217" name="Shape 217"/>
          <p:cNvSpPr/>
          <p:nvPr/>
        </p:nvSpPr>
        <p:spPr>
          <a:xfrm>
            <a:off x="1014185" y="1690688"/>
            <a:ext cx="10163629" cy="4401205"/>
          </a:xfrm>
          <a:prstGeom prst="rect">
            <a:avLst/>
          </a:prstGeom>
          <a:ln w="12700">
            <a:miter lim="400000"/>
          </a:ln>
          <a:extLst>
            <a:ext uri="{C572A759-6A51-4108-AA02-DFA0A04FC94B}">
              <ma14:wrappingTextBoxFlag xmlns="" xmlns:ma14="http://schemas.microsoft.com/office/mac/drawingml/2011/main" val="1"/>
            </a:ext>
          </a:extLst>
        </p:spPr>
        <p:txBody>
          <a:bodyPr wrap="square" lIns="32146" rIns="32146">
            <a:spAutoFit/>
          </a:bodyPr>
          <a:lstStyle/>
          <a:p>
            <a:pPr marL="401822" indent="-401822">
              <a:buSzPct val="100000"/>
              <a:buChar char="-"/>
              <a:defRPr>
                <a:latin typeface="Calibri"/>
                <a:ea typeface="Calibri"/>
                <a:cs typeface="Calibri"/>
                <a:sym typeface="Calibri"/>
              </a:defRPr>
            </a:pPr>
            <a:r>
              <a:rPr dirty="0">
                <a:solidFill>
                  <a:schemeClr val="bg1"/>
                </a:solidFill>
              </a:rPr>
              <a:t>Overall Techniques &amp; strategies:</a:t>
            </a:r>
          </a:p>
          <a:p>
            <a:pPr>
              <a:defRPr>
                <a:latin typeface="Calibri"/>
                <a:ea typeface="Calibri"/>
                <a:cs typeface="Calibri"/>
                <a:sym typeface="Calibri"/>
              </a:defRPr>
            </a:pPr>
            <a:r>
              <a:rPr dirty="0">
                <a:solidFill>
                  <a:schemeClr val="bg1"/>
                </a:solidFill>
              </a:rPr>
              <a:t>		1. </a:t>
            </a:r>
            <a:r>
              <a:rPr lang="en-US" dirty="0">
                <a:solidFill>
                  <a:schemeClr val="bg1"/>
                </a:solidFill>
              </a:rPr>
              <a:t>word formation = subject, passive-active </a:t>
            </a:r>
            <a:r>
              <a:rPr lang="en-US" dirty="0" smtClean="0">
                <a:solidFill>
                  <a:schemeClr val="bg1"/>
                </a:solidFill>
              </a:rPr>
              <a:t>voice</a:t>
            </a:r>
            <a:r>
              <a:rPr dirty="0">
                <a:solidFill>
                  <a:schemeClr val="bg1"/>
                </a:solidFill>
              </a:rPr>
              <a:t>		</a:t>
            </a:r>
            <a:r>
              <a:rPr lang="th-TH" dirty="0" smtClean="0">
                <a:solidFill>
                  <a:schemeClr val="bg1"/>
                </a:solidFill>
              </a:rPr>
              <a:t>		</a:t>
            </a:r>
            <a:r>
              <a:rPr dirty="0" smtClean="0">
                <a:solidFill>
                  <a:schemeClr val="bg1"/>
                </a:solidFill>
              </a:rPr>
              <a:t>2</a:t>
            </a:r>
            <a:r>
              <a:rPr dirty="0">
                <a:solidFill>
                  <a:schemeClr val="bg1"/>
                </a:solidFill>
              </a:rPr>
              <a:t>. </a:t>
            </a:r>
            <a:r>
              <a:rPr lang="en-US" dirty="0">
                <a:solidFill>
                  <a:schemeClr val="bg1"/>
                </a:solidFill>
              </a:rPr>
              <a:t>transliteration</a:t>
            </a:r>
          </a:p>
          <a:p>
            <a:pPr algn="l">
              <a:defRPr>
                <a:latin typeface="Calibri"/>
                <a:ea typeface="Calibri"/>
                <a:cs typeface="Calibri"/>
                <a:sym typeface="Calibri"/>
              </a:defRPr>
            </a:pPr>
            <a:r>
              <a:rPr dirty="0">
                <a:solidFill>
                  <a:schemeClr val="bg1"/>
                </a:solidFill>
              </a:rPr>
              <a:t>		3. </a:t>
            </a:r>
            <a:r>
              <a:rPr dirty="0" smtClean="0">
                <a:solidFill>
                  <a:schemeClr val="bg1"/>
                </a:solidFill>
              </a:rPr>
              <a:t>generalization</a:t>
            </a:r>
            <a:endParaRPr dirty="0">
              <a:solidFill>
                <a:schemeClr val="bg1"/>
              </a:solidFill>
            </a:endParaRPr>
          </a:p>
          <a:p>
            <a:pPr>
              <a:defRPr>
                <a:latin typeface="Calibri"/>
                <a:ea typeface="Calibri"/>
                <a:cs typeface="Calibri"/>
                <a:sym typeface="Calibri"/>
              </a:defRPr>
            </a:pPr>
            <a:r>
              <a:rPr dirty="0">
                <a:solidFill>
                  <a:schemeClr val="bg1"/>
                </a:solidFill>
              </a:rPr>
              <a:t>		4. </a:t>
            </a:r>
            <a:r>
              <a:rPr lang="en-US" dirty="0">
                <a:solidFill>
                  <a:schemeClr val="bg1"/>
                </a:solidFill>
              </a:rPr>
              <a:t>deletion</a:t>
            </a:r>
          </a:p>
          <a:p>
            <a:pPr>
              <a:defRPr>
                <a:latin typeface="Calibri"/>
                <a:ea typeface="Calibri"/>
                <a:cs typeface="Calibri"/>
                <a:sym typeface="Calibri"/>
              </a:defRPr>
            </a:pPr>
            <a:r>
              <a:rPr dirty="0">
                <a:solidFill>
                  <a:schemeClr val="bg1"/>
                </a:solidFill>
              </a:rPr>
              <a:t>		5. </a:t>
            </a:r>
            <a:r>
              <a:rPr lang="en-US" dirty="0">
                <a:solidFill>
                  <a:schemeClr val="bg1"/>
                </a:solidFill>
              </a:rPr>
              <a:t>addition</a:t>
            </a:r>
          </a:p>
          <a:p>
            <a:pPr algn="l">
              <a:defRPr>
                <a:latin typeface="Calibri"/>
                <a:ea typeface="Calibri"/>
                <a:cs typeface="Calibri"/>
                <a:sym typeface="Calibri"/>
              </a:defRPr>
            </a:pPr>
            <a:r>
              <a:rPr dirty="0" smtClean="0">
                <a:solidFill>
                  <a:schemeClr val="bg1"/>
                </a:solidFill>
              </a:rPr>
              <a:t>Malone’s </a:t>
            </a:r>
            <a:r>
              <a:rPr dirty="0">
                <a:solidFill>
                  <a:schemeClr val="bg1"/>
                </a:solidFill>
              </a:rPr>
              <a:t>translation </a:t>
            </a:r>
            <a:r>
              <a:rPr dirty="0" smtClean="0">
                <a:solidFill>
                  <a:schemeClr val="bg1"/>
                </a:solidFill>
              </a:rPr>
              <a:t>techniques</a:t>
            </a:r>
            <a:r>
              <a:rPr lang="th-TH" dirty="0">
                <a:solidFill>
                  <a:schemeClr val="bg1"/>
                </a:solidFill>
              </a:rPr>
              <a:t> </a:t>
            </a:r>
            <a:r>
              <a:rPr dirty="0" smtClean="0">
                <a:solidFill>
                  <a:schemeClr val="bg1"/>
                </a:solidFill>
              </a:rPr>
              <a:t>(overlapping </a:t>
            </a:r>
            <a:r>
              <a:rPr dirty="0">
                <a:solidFill>
                  <a:schemeClr val="bg1"/>
                </a:solidFill>
              </a:rPr>
              <a:t>with overall </a:t>
            </a:r>
            <a:r>
              <a:rPr dirty="0" smtClean="0">
                <a:solidFill>
                  <a:schemeClr val="bg1"/>
                </a:solidFill>
              </a:rPr>
              <a:t>techniques)</a:t>
            </a:r>
            <a:r>
              <a:rPr lang="en-US" dirty="0" smtClean="0">
                <a:solidFill>
                  <a:schemeClr val="bg1"/>
                </a:solidFill>
              </a:rPr>
              <a:t>: </a:t>
            </a:r>
            <a:r>
              <a:rPr dirty="0" smtClean="0">
                <a:solidFill>
                  <a:schemeClr val="bg1"/>
                </a:solidFill>
              </a:rPr>
              <a:t>substitution</a:t>
            </a:r>
            <a:r>
              <a:rPr dirty="0">
                <a:solidFill>
                  <a:schemeClr val="bg1"/>
                </a:solidFill>
              </a:rPr>
              <a:t>, diffusion, condensation, reordering</a:t>
            </a:r>
          </a:p>
          <a:p>
            <a:pPr marL="401822" indent="-401822">
              <a:buSzPct val="100000"/>
              <a:buChar char="-"/>
              <a:defRPr>
                <a:latin typeface="Calibri"/>
                <a:ea typeface="Calibri"/>
                <a:cs typeface="Calibri"/>
                <a:sym typeface="Calibri"/>
              </a:defRPr>
            </a:pPr>
            <a:endParaRPr dirty="0">
              <a:solidFill>
                <a:schemeClr val="bg1"/>
              </a:solidFill>
            </a:endParaRPr>
          </a:p>
          <a:p>
            <a:pPr algn="l">
              <a:defRPr>
                <a:latin typeface="Calibri"/>
                <a:ea typeface="Calibri"/>
                <a:cs typeface="Calibri"/>
                <a:sym typeface="Calibri"/>
              </a:defRPr>
            </a:pPr>
            <a:r>
              <a:rPr dirty="0">
                <a:solidFill>
                  <a:schemeClr val="bg1"/>
                </a:solidFill>
              </a:rPr>
              <a:t>	</a:t>
            </a:r>
          </a:p>
        </p:txBody>
      </p:sp>
    </p:spTree>
    <p:extLst>
      <p:ext uri="{BB962C8B-B14F-4D97-AF65-F5344CB8AC3E}">
        <p14:creationId xmlns:p14="http://schemas.microsoft.com/office/powerpoint/2010/main" val="420612364"/>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7166" y="1011674"/>
            <a:ext cx="8463064" cy="4630369"/>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Rectangle 1"/>
          <p:cNvSpPr/>
          <p:nvPr/>
        </p:nvSpPr>
        <p:spPr>
          <a:xfrm>
            <a:off x="2790703" y="1757197"/>
            <a:ext cx="6655989" cy="3139321"/>
          </a:xfrm>
          <a:prstGeom prst="rect">
            <a:avLst/>
          </a:prstGeom>
        </p:spPr>
        <p:txBody>
          <a:bodyPr wrap="none">
            <a:spAutoFit/>
          </a:bodyPr>
          <a:lstStyle/>
          <a:p>
            <a:r>
              <a:rPr lang="en-US" sz="6600" i="1" dirty="0" smtClean="0">
                <a:solidFill>
                  <a:schemeClr val="bg1"/>
                </a:solidFill>
                <a:ea typeface="Dotum" panose="020B0600000101010101" pitchFamily="34" charset="-127"/>
              </a:rPr>
              <a:t>VERB FORM </a:t>
            </a:r>
            <a:br>
              <a:rPr lang="en-US" sz="6600" i="1" dirty="0" smtClean="0">
                <a:solidFill>
                  <a:schemeClr val="bg1"/>
                </a:solidFill>
                <a:ea typeface="Dotum" panose="020B0600000101010101" pitchFamily="34" charset="-127"/>
              </a:rPr>
            </a:br>
            <a:r>
              <a:rPr lang="en-US" sz="6600" i="1" dirty="0" smtClean="0">
                <a:solidFill>
                  <a:schemeClr val="bg1"/>
                </a:solidFill>
                <a:ea typeface="Dotum" panose="020B0600000101010101" pitchFamily="34" charset="-127"/>
              </a:rPr>
              <a:t>OF THE SENTENCE:</a:t>
            </a:r>
            <a:br>
              <a:rPr lang="en-US" sz="6600" i="1" dirty="0" smtClean="0">
                <a:solidFill>
                  <a:schemeClr val="bg1"/>
                </a:solidFill>
                <a:ea typeface="Dotum" panose="020B0600000101010101" pitchFamily="34" charset="-127"/>
              </a:rPr>
            </a:br>
            <a:r>
              <a:rPr lang="en-US" sz="6600" i="1" dirty="0" smtClean="0">
                <a:solidFill>
                  <a:schemeClr val="bg1"/>
                </a:solidFill>
                <a:ea typeface="Dotum" panose="020B0600000101010101" pitchFamily="34" charset="-127"/>
              </a:rPr>
              <a:t>ACTIVE &amp; PASSIVE</a:t>
            </a:r>
            <a:endParaRPr lang="th-TH" sz="6600" i="1" dirty="0">
              <a:solidFill>
                <a:schemeClr val="bg1"/>
              </a:solidFill>
              <a:ea typeface="Dotum" panose="020B0600000101010101" pitchFamily="34" charset="-127"/>
            </a:endParaRPr>
          </a:p>
        </p:txBody>
      </p:sp>
    </p:spTree>
    <p:extLst>
      <p:ext uri="{BB962C8B-B14F-4D97-AF65-F5344CB8AC3E}">
        <p14:creationId xmlns:p14="http://schemas.microsoft.com/office/powerpoint/2010/main" val="3699840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Shot 2558-10-28 at 2.19.11 AM.png"/>
          <p:cNvPicPr>
            <a:picLocks noChangeAspect="1"/>
          </p:cNvPicPr>
          <p:nvPr/>
        </p:nvPicPr>
        <p:blipFill>
          <a:blip r:embed="rId3">
            <a:extLst/>
          </a:blip>
          <a:stretch>
            <a:fillRect/>
          </a:stretch>
        </p:blipFill>
        <p:spPr>
          <a:xfrm>
            <a:off x="6212114" y="879755"/>
            <a:ext cx="5663584" cy="3801191"/>
          </a:xfrm>
          <a:prstGeom prst="rect">
            <a:avLst/>
          </a:prstGeom>
          <a:ln w="12700">
            <a:miter lim="400000"/>
          </a:ln>
        </p:spPr>
      </p:pic>
      <p:sp>
        <p:nvSpPr>
          <p:cNvPr id="6" name="Rectangle 5"/>
          <p:cNvSpPr/>
          <p:nvPr/>
        </p:nvSpPr>
        <p:spPr>
          <a:xfrm>
            <a:off x="426175" y="903167"/>
            <a:ext cx="7124266" cy="1569660"/>
          </a:xfrm>
          <a:prstGeom prst="rect">
            <a:avLst/>
          </a:prstGeom>
        </p:spPr>
        <p:txBody>
          <a:bodyPr wrap="square">
            <a:spAutoFit/>
          </a:bodyPr>
          <a:lstStyle/>
          <a:p>
            <a:pPr>
              <a:defRPr sz="2400" b="1">
                <a:latin typeface="+mn-lt"/>
                <a:ea typeface="+mn-ea"/>
                <a:cs typeface="+mn-cs"/>
                <a:sym typeface="Helvetica"/>
              </a:defRPr>
            </a:pPr>
            <a:r>
              <a:rPr lang="th-TH" sz="4800" dirty="0">
                <a:solidFill>
                  <a:schemeClr val="bg1"/>
                </a:solidFill>
                <a:latin typeface="Angsana New" panose="02020603050405020304" pitchFamily="18" charset="-34"/>
              </a:rPr>
              <a:t>ย้ายลิงแสมบางขุนเทียนคืนป่า </a:t>
            </a:r>
            <a:endParaRPr lang="th-TH" sz="4800" dirty="0" smtClean="0">
              <a:solidFill>
                <a:schemeClr val="bg1"/>
              </a:solidFill>
              <a:latin typeface="Angsana New" panose="02020603050405020304" pitchFamily="18" charset="-34"/>
            </a:endParaRPr>
          </a:p>
          <a:p>
            <a:pPr>
              <a:defRPr sz="2400" b="1">
                <a:latin typeface="+mn-lt"/>
                <a:ea typeface="+mn-ea"/>
                <a:cs typeface="+mn-cs"/>
                <a:sym typeface="Helvetica"/>
              </a:defRPr>
            </a:pPr>
            <a:r>
              <a:rPr lang="th-TH" sz="4800" dirty="0" smtClean="0">
                <a:solidFill>
                  <a:schemeClr val="bg1"/>
                </a:solidFill>
                <a:latin typeface="Angsana New" panose="02020603050405020304" pitchFamily="18" charset="-34"/>
              </a:rPr>
              <a:t>ลด</a:t>
            </a:r>
            <a:r>
              <a:rPr lang="th-TH" sz="4800" dirty="0">
                <a:solidFill>
                  <a:schemeClr val="bg1"/>
                </a:solidFill>
                <a:latin typeface="Angsana New" panose="02020603050405020304" pitchFamily="18" charset="-34"/>
              </a:rPr>
              <a:t>ปัญหาขัดแย้งคนและสัตว์</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75" y="2496239"/>
            <a:ext cx="7315200" cy="3810000"/>
          </a:xfrm>
          <a:prstGeom prst="rect">
            <a:avLst/>
          </a:prstGeom>
        </p:spPr>
      </p:pic>
    </p:spTree>
    <p:extLst>
      <p:ext uri="{BB962C8B-B14F-4D97-AF65-F5344CB8AC3E}">
        <p14:creationId xmlns:p14="http://schemas.microsoft.com/office/powerpoint/2010/main" val="216057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41980196"/>
              </p:ext>
            </p:extLst>
          </p:nvPr>
        </p:nvGraphicFramePr>
        <p:xfrm>
          <a:off x="203198" y="174171"/>
          <a:ext cx="11829144" cy="6394686"/>
        </p:xfrm>
        <a:graphic>
          <a:graphicData uri="http://schemas.openxmlformats.org/drawingml/2006/table">
            <a:tbl>
              <a:tblPr firstRow="1" bandRow="1"/>
              <a:tblGrid>
                <a:gridCol w="5914572"/>
                <a:gridCol w="5914572"/>
              </a:tblGrid>
              <a:tr h="377372">
                <a:tc>
                  <a:txBody>
                    <a:bodyPr/>
                    <a:lstStyle/>
                    <a:p>
                      <a:pPr algn="ctr"/>
                      <a:r>
                        <a:rPr lang="en-US" sz="2800" b="1" dirty="0" smtClean="0">
                          <a:solidFill>
                            <a:schemeClr val="bg1"/>
                          </a:solidFill>
                        </a:rPr>
                        <a:t>TH</a:t>
                      </a:r>
                      <a:endParaRPr lang="th-TH" sz="2800" b="1" dirty="0">
                        <a:solidFill>
                          <a:schemeClr val="bg1"/>
                        </a:solidFill>
                      </a:endParaRPr>
                    </a:p>
                  </a:txBody>
                  <a:tcPr>
                    <a:solidFill>
                      <a:schemeClr val="tx1">
                        <a:lumMod val="50000"/>
                        <a:lumOff val="50000"/>
                      </a:schemeClr>
                    </a:solidFill>
                  </a:tcPr>
                </a:tc>
                <a:tc>
                  <a:txBody>
                    <a:bodyPr/>
                    <a:lstStyle/>
                    <a:p>
                      <a:pPr algn="ctr"/>
                      <a:r>
                        <a:rPr lang="en-US" sz="2800" b="1" dirty="0" smtClean="0">
                          <a:solidFill>
                            <a:schemeClr val="bg1"/>
                          </a:solidFill>
                        </a:rPr>
                        <a:t>EN</a:t>
                      </a:r>
                      <a:endParaRPr lang="th-TH" sz="2800" b="1" dirty="0">
                        <a:solidFill>
                          <a:schemeClr val="bg1"/>
                        </a:solidFill>
                      </a:endParaRPr>
                    </a:p>
                  </a:txBody>
                  <a:tcPr>
                    <a:solidFill>
                      <a:schemeClr val="tx1">
                        <a:lumMod val="50000"/>
                        <a:lumOff val="50000"/>
                      </a:schemeClr>
                    </a:solidFill>
                  </a:tcPr>
                </a:tc>
              </a:tr>
              <a:tr h="5876526">
                <a:tc>
                  <a:txBody>
                    <a:bodyPr/>
                    <a:lstStyle/>
                    <a:p>
                      <a:pPr algn="l">
                        <a:defRPr sz="2400" b="1">
                          <a:latin typeface="+mn-lt"/>
                          <a:ea typeface="+mn-ea"/>
                          <a:cs typeface="+mn-cs"/>
                          <a:sym typeface="Helvetica"/>
                        </a:defRPr>
                      </a:pPr>
                      <a:r>
                        <a:rPr lang="th-TH" sz="2800" dirty="0" smtClean="0">
                          <a:latin typeface="Angsana New" panose="02020603050405020304" pitchFamily="18" charset="-34"/>
                          <a:cs typeface="+mn-cs"/>
                        </a:rPr>
                        <a:t>ย้ายลิงแสมบางขุนเทียนคืนป่า ลดปัญหาขัดแย้งคนและสัตว์</a:t>
                      </a:r>
                    </a:p>
                    <a:p>
                      <a:pPr algn="l" defTabSz="457200">
                        <a:defRPr sz="1500" b="1">
                          <a:solidFill>
                            <a:srgbClr val="323333"/>
                          </a:solidFill>
                          <a:latin typeface="+mj-lt"/>
                          <a:ea typeface="+mj-ea"/>
                          <a:cs typeface="+mj-cs"/>
                          <a:sym typeface="Helvetica Neue"/>
                        </a:defRPr>
                      </a:pPr>
                      <a:endParaRPr lang="en-US" sz="1600" b="0" kern="1200" dirty="0" smtClean="0">
                        <a:solidFill>
                          <a:srgbClr val="000000"/>
                        </a:solidFill>
                        <a:latin typeface="Angsana New" panose="02020603050405020304" pitchFamily="18" charset="-34"/>
                        <a:ea typeface="+mn-ea"/>
                        <a:cs typeface="+mn-cs"/>
                        <a:sym typeface="Helvetica Neue"/>
                      </a:endParaRPr>
                    </a:p>
                    <a:p>
                      <a:pPr algn="l" defTabSz="457200">
                        <a:defRPr sz="2000">
                          <a:solidFill>
                            <a:srgbClr val="323333"/>
                          </a:solidFill>
                          <a:latin typeface="+mj-lt"/>
                          <a:ea typeface="+mj-ea"/>
                          <a:cs typeface="+mj-cs"/>
                          <a:sym typeface="Helvetica Neue"/>
                        </a:defRPr>
                      </a:pPr>
                      <a:r>
                        <a:rPr lang="th-TH" sz="2400" kern="1200" dirty="0" smtClean="0">
                          <a:solidFill>
                            <a:srgbClr val="000000"/>
                          </a:solidFill>
                          <a:latin typeface="Angsana New" panose="02020603050405020304" pitchFamily="18" charset="-34"/>
                          <a:ea typeface="+mn-ea"/>
                          <a:cs typeface="+mn-cs"/>
                          <a:sym typeface="Helvetica Neue"/>
                        </a:rPr>
                        <a:t>การดักจับลิงแสมจำนวนหลายสิบตัวมีขึ้นหลังชาวชุมชนบางกระดี่ ประชาคมหมู่บ้าน เมื่อวันที่ 15 กันยายน ทั้งหมดยกมือเห็นด้วย ว่าควรย้ายลิงแสมออกจากพื้นที่</a:t>
                      </a:r>
                      <a:r>
                        <a:rPr lang="th-TH" sz="2400" b="1" kern="1200" dirty="0" smtClean="0">
                          <a:solidFill>
                            <a:schemeClr val="accent1">
                              <a:lumMod val="75000"/>
                            </a:schemeClr>
                          </a:solidFill>
                          <a:latin typeface="Angsana New" panose="02020603050405020304" pitchFamily="18" charset="-34"/>
                          <a:ea typeface="+mn-ea"/>
                          <a:cs typeface="+mn-cs"/>
                          <a:sym typeface="Helvetica Neue"/>
                        </a:rPr>
                        <a:t>เนื่องจากสร้างความเดือดร้อน ทำลายข้าวของเสียหาย</a:t>
                      </a:r>
                      <a:r>
                        <a:rPr lang="th-TH" sz="2400" kern="1200" dirty="0" smtClean="0">
                          <a:solidFill>
                            <a:srgbClr val="000000"/>
                          </a:solidFill>
                          <a:latin typeface="Angsana New" panose="02020603050405020304" pitchFamily="18" charset="-34"/>
                          <a:ea typeface="+mn-ea"/>
                          <a:cs typeface="+mn-cs"/>
                          <a:sym typeface="Helvetica Neue"/>
                        </a:rPr>
                        <a:t>ในช่วง 4-5 ปีที่ผ่านมา</a:t>
                      </a:r>
                    </a:p>
                    <a:p>
                      <a:pPr marL="0" marR="0" indent="0" algn="l" defTabSz="457200" rtl="0" eaLnBrk="1" fontAlgn="auto" latinLnBrk="0" hangingPunct="1">
                        <a:lnSpc>
                          <a:spcPct val="100000"/>
                        </a:lnSpc>
                        <a:spcBef>
                          <a:spcPts val="0"/>
                        </a:spcBef>
                        <a:spcAft>
                          <a:spcPts val="0"/>
                        </a:spcAft>
                        <a:buClrTx/>
                        <a:buSzTx/>
                        <a:buFontTx/>
                        <a:buNone/>
                        <a:tabLst/>
                        <a:defRPr sz="2000">
                          <a:solidFill>
                            <a:srgbClr val="323333"/>
                          </a:solidFill>
                          <a:latin typeface="+mj-lt"/>
                          <a:ea typeface="+mj-ea"/>
                          <a:cs typeface="+mj-cs"/>
                          <a:sym typeface="Helvetica Neue"/>
                        </a:defRPr>
                      </a:pPr>
                      <a:r>
                        <a:rPr lang="en-US" sz="2000" b="0" i="1" kern="1200" dirty="0" smtClean="0">
                          <a:solidFill>
                            <a:srgbClr val="000000"/>
                          </a:solidFill>
                          <a:latin typeface="+mn-lt"/>
                          <a:ea typeface="+mn-ea"/>
                          <a:cs typeface="+mn-cs"/>
                          <a:sym typeface="Helvetica Neue"/>
                        </a:rPr>
                        <a:t>Cr. Nation, Sep 21, 2015</a:t>
                      </a:r>
                    </a:p>
                    <a:p>
                      <a:pPr algn="l" defTabSz="457200">
                        <a:defRPr sz="2000">
                          <a:solidFill>
                            <a:srgbClr val="323333"/>
                          </a:solidFill>
                          <a:latin typeface="+mj-lt"/>
                          <a:ea typeface="+mj-ea"/>
                          <a:cs typeface="+mj-cs"/>
                          <a:sym typeface="Helvetica Neue"/>
                        </a:defRPr>
                      </a:pPr>
                      <a:endParaRPr lang="en-US" sz="2400" kern="1200" dirty="0" smtClean="0">
                        <a:solidFill>
                          <a:srgbClr val="000000"/>
                        </a:solidFill>
                        <a:latin typeface="Angsana New" panose="02020603050405020304" pitchFamily="18" charset="-34"/>
                        <a:ea typeface="+mn-ea"/>
                        <a:cs typeface="+mn-cs"/>
                        <a:sym typeface="Helvetica Neue"/>
                      </a:endParaRPr>
                    </a:p>
                    <a:p>
                      <a:pPr algn="l" defTabSz="457200">
                        <a:defRPr sz="2000">
                          <a:solidFill>
                            <a:srgbClr val="323333"/>
                          </a:solidFill>
                          <a:latin typeface="+mj-lt"/>
                          <a:ea typeface="+mj-ea"/>
                          <a:cs typeface="+mj-cs"/>
                          <a:sym typeface="Helvetica Neue"/>
                        </a:defRPr>
                      </a:pPr>
                      <a:r>
                        <a:rPr lang="th-TH" sz="2400" b="0" i="0" u="none" strike="noStrike" cap="none" spc="0" baseline="0" dirty="0" smtClean="0">
                          <a:ln>
                            <a:noFill/>
                          </a:ln>
                          <a:solidFill>
                            <a:srgbClr val="000000"/>
                          </a:solidFill>
                          <a:effectLst/>
                          <a:uFillTx/>
                          <a:latin typeface="Angsana New" panose="02020603050405020304" pitchFamily="18" charset="-34"/>
                          <a:ea typeface="Helvetica Light"/>
                          <a:cs typeface="+mn-cs"/>
                          <a:sym typeface="Helvetica Neue"/>
                        </a:rPr>
                        <a:t>จึงนำลิงทั้งหมดไปตรวจร่างกาย ตรวจโรคและเก็บตัวอย่างเลือด...ก่อน</a:t>
                      </a:r>
                      <a:r>
                        <a:rPr lang="th-TH" sz="2400" b="1" i="0" u="none" strike="noStrike" cap="none" spc="0" baseline="0" dirty="0" smtClean="0">
                          <a:ln>
                            <a:noFill/>
                          </a:ln>
                          <a:solidFill>
                            <a:schemeClr val="accent1">
                              <a:lumMod val="75000"/>
                            </a:schemeClr>
                          </a:solidFill>
                          <a:effectLst/>
                          <a:uFillTx/>
                          <a:latin typeface="Angsana New" panose="02020603050405020304" pitchFamily="18" charset="-34"/>
                          <a:ea typeface="Helvetica Light"/>
                          <a:cs typeface="+mn-cs"/>
                          <a:sym typeface="Helvetica Neue"/>
                        </a:rPr>
                        <a:t>เคลื่อนย้ายลิงแสมไปยังสถานีเพาะเลี้ยงป่าเขาสน จ.ราชบุรี และปล่อยคืนสู่ธรรมชาติ</a:t>
                      </a:r>
                      <a:r>
                        <a:rPr lang="th-TH" sz="2400" b="0" i="0" u="none" strike="noStrike" cap="none" spc="0" baseline="0" dirty="0" smtClean="0">
                          <a:ln>
                            <a:noFill/>
                          </a:ln>
                          <a:solidFill>
                            <a:srgbClr val="000000"/>
                          </a:solidFill>
                          <a:effectLst/>
                          <a:uFillTx/>
                          <a:latin typeface="Angsana New" panose="02020603050405020304" pitchFamily="18" charset="-34"/>
                          <a:ea typeface="Helvetica Light"/>
                          <a:cs typeface="+mn-cs"/>
                          <a:sym typeface="Helvetica Neue"/>
                        </a:rPr>
                        <a:t>ที่บริเวณเกาะคุณกระลา ถนนเทียนทะเล เขตบางขุนเทียน สำหรับลิงอันธพาลที่มีพฤติกรรมก้าวร้าวดุร้าย จะถูกนำไปไว้ที่สถานีเพาะเลี้ยงป่าเขาสน เพื่อปรับเปลี่ยนพฤติกรรมก่อนปล่อยคืนสู่ธรรมชาติ</a:t>
                      </a:r>
                    </a:p>
                    <a:p>
                      <a:pPr algn="l" defTabSz="457200">
                        <a:defRPr sz="2000">
                          <a:solidFill>
                            <a:srgbClr val="323333"/>
                          </a:solidFill>
                          <a:latin typeface="+mj-lt"/>
                          <a:ea typeface="+mj-ea"/>
                          <a:cs typeface="+mj-cs"/>
                          <a:sym typeface="Helvetica Neue"/>
                        </a:defRPr>
                      </a:pPr>
                      <a:r>
                        <a:rPr lang="en-US" sz="1800" b="0" i="1" u="none" strike="noStrike" kern="1200" cap="none" spc="0" baseline="0" dirty="0" smtClean="0">
                          <a:ln>
                            <a:noFill/>
                          </a:ln>
                          <a:solidFill>
                            <a:srgbClr val="000000"/>
                          </a:solidFill>
                          <a:effectLst/>
                          <a:uFillTx/>
                          <a:latin typeface="+mn-lt"/>
                          <a:ea typeface="+mn-ea"/>
                          <a:cs typeface="+mn-cs"/>
                          <a:sym typeface="Helvetica Neue"/>
                        </a:rPr>
                        <a:t>Cr. </a:t>
                      </a:r>
                      <a:r>
                        <a:rPr lang="en-US" sz="1800" b="0" i="1" u="none" strike="noStrike" kern="1200" cap="none" spc="0" baseline="0" dirty="0" err="1" smtClean="0">
                          <a:ln>
                            <a:noFill/>
                          </a:ln>
                          <a:solidFill>
                            <a:srgbClr val="000000"/>
                          </a:solidFill>
                          <a:effectLst/>
                          <a:uFillTx/>
                          <a:latin typeface="+mn-lt"/>
                          <a:ea typeface="+mn-ea"/>
                          <a:cs typeface="+mn-cs"/>
                          <a:sym typeface="Helvetica Neue"/>
                        </a:rPr>
                        <a:t>Dailynews</a:t>
                      </a:r>
                      <a:r>
                        <a:rPr lang="en-US" sz="1800" b="0" i="1" u="none" strike="noStrike" kern="1200" cap="none" spc="0" baseline="0" dirty="0" smtClean="0">
                          <a:ln>
                            <a:noFill/>
                          </a:ln>
                          <a:solidFill>
                            <a:srgbClr val="000000"/>
                          </a:solidFill>
                          <a:effectLst/>
                          <a:uFillTx/>
                          <a:latin typeface="+mn-lt"/>
                          <a:ea typeface="+mn-ea"/>
                          <a:cs typeface="+mn-cs"/>
                          <a:sym typeface="Helvetica Neue"/>
                        </a:rPr>
                        <a:t>, Sep 21, 2015</a:t>
                      </a:r>
                      <a:endParaRPr lang="en-US" sz="3600" b="0" i="1" kern="1200" dirty="0">
                        <a:solidFill>
                          <a:srgbClr val="000000"/>
                        </a:solidFill>
                        <a:latin typeface="+mn-lt"/>
                        <a:ea typeface="+mn-ea"/>
                        <a:cs typeface="+mn-cs"/>
                        <a:sym typeface="Helvetica Neue"/>
                      </a:endParaRPr>
                    </a:p>
                  </a:txBody>
                  <a:tcPr>
                    <a:solidFill>
                      <a:srgbClr val="FFFFFF"/>
                    </a:solidFill>
                  </a:tcPr>
                </a:tc>
                <a:tc>
                  <a:txBody>
                    <a:bodyPr/>
                    <a:lstStyle/>
                    <a:p>
                      <a:pPr algn="l">
                        <a:defRPr sz="2400" b="1">
                          <a:latin typeface="+mn-lt"/>
                          <a:ea typeface="+mn-ea"/>
                          <a:cs typeface="+mn-cs"/>
                          <a:sym typeface="Helvetica"/>
                        </a:defRPr>
                      </a:pPr>
                      <a:r>
                        <a:rPr lang="en-US" sz="2400" dirty="0" smtClean="0">
                          <a:latin typeface="+mn-lt"/>
                        </a:rPr>
                        <a:t>Thailand tackles its monkey problem</a:t>
                      </a:r>
                    </a:p>
                    <a:p>
                      <a:pPr algn="l">
                        <a:defRPr sz="2100"/>
                      </a:pPr>
                      <a:endParaRPr lang="en-US" sz="2000" dirty="0" smtClean="0">
                        <a:latin typeface="+mn-lt"/>
                      </a:endParaRPr>
                    </a:p>
                    <a:p>
                      <a:pPr algn="l">
                        <a:defRPr sz="2100"/>
                      </a:pPr>
                      <a:r>
                        <a:rPr lang="en-US" sz="2000" dirty="0" smtClean="0">
                          <a:latin typeface="+mn-lt"/>
                        </a:rPr>
                        <a:t>Thai wildlife officials rounded up 80 monkeys from a village on the outskirts of Bangkok on Monday to relocate them after complaints from villagers.</a:t>
                      </a:r>
                    </a:p>
                    <a:p>
                      <a:pPr algn="l">
                        <a:defRPr sz="2100"/>
                      </a:pPr>
                      <a:r>
                        <a:rPr lang="en-US" sz="2000" dirty="0" smtClean="0">
                          <a:latin typeface="+mn-lt"/>
                        </a:rPr>
                        <a:t>The director general of the Department of National Parks, Wildlife and Plant Conservation, </a:t>
                      </a:r>
                      <a:r>
                        <a:rPr lang="en-US" sz="2000" dirty="0" err="1" smtClean="0">
                          <a:latin typeface="+mn-lt"/>
                        </a:rPr>
                        <a:t>Nipol</a:t>
                      </a:r>
                      <a:r>
                        <a:rPr lang="en-US" sz="2000" dirty="0" smtClean="0">
                          <a:latin typeface="+mn-lt"/>
                        </a:rPr>
                        <a:t> </a:t>
                      </a:r>
                      <a:r>
                        <a:rPr lang="en-US" sz="2000" dirty="0" err="1" smtClean="0">
                          <a:latin typeface="+mn-lt"/>
                        </a:rPr>
                        <a:t>Chotiban</a:t>
                      </a:r>
                      <a:r>
                        <a:rPr lang="en-US" sz="2000" dirty="0" smtClean="0">
                          <a:latin typeface="+mn-lt"/>
                        </a:rPr>
                        <a:t>, </a:t>
                      </a:r>
                      <a:r>
                        <a:rPr lang="en-US" sz="2000" b="1" dirty="0" smtClean="0">
                          <a:solidFill>
                            <a:schemeClr val="accent1">
                              <a:lumMod val="75000"/>
                            </a:schemeClr>
                          </a:solidFill>
                          <a:latin typeface="+mn-lt"/>
                        </a:rPr>
                        <a:t>said the monkeys </a:t>
                      </a:r>
                      <a:r>
                        <a:rPr lang="en-US" sz="2000" b="1" u="sng" dirty="0" smtClean="0">
                          <a:solidFill>
                            <a:schemeClr val="accent1">
                              <a:lumMod val="75000"/>
                            </a:schemeClr>
                          </a:solidFill>
                          <a:latin typeface="+mn-lt"/>
                        </a:rPr>
                        <a:t>had been "entering </a:t>
                      </a:r>
                      <a:r>
                        <a:rPr lang="en-US" sz="2000" b="1" dirty="0" smtClean="0">
                          <a:solidFill>
                            <a:schemeClr val="accent1">
                              <a:lumMod val="75000"/>
                            </a:schemeClr>
                          </a:solidFill>
                          <a:latin typeface="+mn-lt"/>
                        </a:rPr>
                        <a:t>homes and rummaging through stuff and people's fridges.”</a:t>
                      </a:r>
                    </a:p>
                    <a:p>
                      <a:pPr algn="l">
                        <a:defRPr sz="2100"/>
                      </a:pPr>
                      <a:endParaRPr lang="en-US" sz="2000" b="1" dirty="0" smtClean="0">
                        <a:solidFill>
                          <a:schemeClr val="accent1">
                            <a:lumMod val="75000"/>
                          </a:schemeClr>
                        </a:solidFill>
                        <a:latin typeface="+mn-lt"/>
                      </a:endParaRPr>
                    </a:p>
                    <a:p>
                      <a:pPr algn="l">
                        <a:defRPr sz="2100"/>
                      </a:pPr>
                      <a:endParaRPr lang="en-US" sz="2000" b="1" dirty="0" smtClean="0">
                        <a:solidFill>
                          <a:schemeClr val="accent1">
                            <a:lumMod val="75000"/>
                          </a:schemeClr>
                        </a:solidFill>
                        <a:latin typeface="+mn-lt"/>
                      </a:endParaRPr>
                    </a:p>
                    <a:p>
                      <a:pPr algn="l">
                        <a:defRPr sz="2100"/>
                      </a:pPr>
                      <a:r>
                        <a:rPr lang="en-US" sz="2000" b="1" dirty="0" smtClean="0">
                          <a:solidFill>
                            <a:schemeClr val="accent1">
                              <a:lumMod val="75000"/>
                            </a:schemeClr>
                          </a:solidFill>
                          <a:latin typeface="+mn-lt"/>
                        </a:rPr>
                        <a:t>The long-tailed macaques </a:t>
                      </a:r>
                      <a:r>
                        <a:rPr lang="en-US" sz="2000" b="1" u="sng" dirty="0" smtClean="0">
                          <a:solidFill>
                            <a:schemeClr val="accent1">
                              <a:lumMod val="75000"/>
                            </a:schemeClr>
                          </a:solidFill>
                          <a:latin typeface="+mn-lt"/>
                        </a:rPr>
                        <a:t>are being moved</a:t>
                      </a:r>
                      <a:r>
                        <a:rPr lang="en-US" sz="2000" b="1" dirty="0" smtClean="0">
                          <a:solidFill>
                            <a:schemeClr val="accent1">
                              <a:lumMod val="75000"/>
                            </a:schemeClr>
                          </a:solidFill>
                          <a:latin typeface="+mn-lt"/>
                        </a:rPr>
                        <a:t> to wildlife conservation </a:t>
                      </a:r>
                      <a:r>
                        <a:rPr lang="en-US" sz="2000" b="1" dirty="0" err="1" smtClean="0">
                          <a:solidFill>
                            <a:schemeClr val="accent1">
                              <a:lumMod val="75000"/>
                            </a:schemeClr>
                          </a:solidFill>
                          <a:latin typeface="+mn-lt"/>
                        </a:rPr>
                        <a:t>centres</a:t>
                      </a:r>
                      <a:r>
                        <a:rPr lang="en-US" sz="2000" b="1" dirty="0" smtClean="0">
                          <a:solidFill>
                            <a:schemeClr val="accent1">
                              <a:lumMod val="75000"/>
                            </a:schemeClr>
                          </a:solidFill>
                          <a:latin typeface="+mn-lt"/>
                        </a:rPr>
                        <a:t> in Thailand's </a:t>
                      </a:r>
                      <a:r>
                        <a:rPr lang="en-US" sz="2000" b="1" dirty="0" err="1" smtClean="0">
                          <a:solidFill>
                            <a:schemeClr val="accent1">
                              <a:lumMod val="75000"/>
                            </a:schemeClr>
                          </a:solidFill>
                          <a:latin typeface="+mn-lt"/>
                        </a:rPr>
                        <a:t>Ratchaburi</a:t>
                      </a:r>
                      <a:r>
                        <a:rPr lang="en-US" sz="2000" b="1" dirty="0" smtClean="0">
                          <a:solidFill>
                            <a:schemeClr val="accent1">
                              <a:lumMod val="75000"/>
                            </a:schemeClr>
                          </a:solidFill>
                          <a:latin typeface="+mn-lt"/>
                        </a:rPr>
                        <a:t> province.</a:t>
                      </a:r>
                    </a:p>
                    <a:p>
                      <a:pPr algn="l">
                        <a:defRPr sz="2400" b="1">
                          <a:latin typeface="+mn-lt"/>
                          <a:ea typeface="+mn-ea"/>
                          <a:cs typeface="+mn-cs"/>
                          <a:sym typeface="Helvetica"/>
                        </a:defRPr>
                      </a:pPr>
                      <a:r>
                        <a:rPr lang="en-US" sz="2000" b="0" dirty="0" smtClean="0">
                          <a:latin typeface="+mn-lt"/>
                          <a:ea typeface="Helvetica Light"/>
                          <a:cs typeface="Helvetica Light"/>
                          <a:sym typeface="Helvetica Light"/>
                        </a:rPr>
                        <a:t>...</a:t>
                      </a:r>
                    </a:p>
                    <a:p>
                      <a:pPr algn="l">
                        <a:defRPr sz="2400" b="1">
                          <a:latin typeface="+mn-lt"/>
                          <a:ea typeface="+mn-ea"/>
                          <a:cs typeface="+mn-cs"/>
                          <a:sym typeface="Helvetica"/>
                        </a:defRPr>
                      </a:pPr>
                      <a:endParaRPr lang="en-US" sz="2000" b="0" dirty="0" smtClean="0">
                        <a:latin typeface="+mn-lt"/>
                        <a:ea typeface="Helvetica Light"/>
                        <a:cs typeface="Helvetica Light"/>
                        <a:sym typeface="Helvetica Light"/>
                      </a:endParaRPr>
                    </a:p>
                    <a:p>
                      <a:pPr algn="l">
                        <a:defRPr sz="2400" b="1">
                          <a:latin typeface="+mn-lt"/>
                          <a:ea typeface="+mn-ea"/>
                          <a:cs typeface="+mn-cs"/>
                          <a:sym typeface="Helvetica"/>
                        </a:defRPr>
                      </a:pPr>
                      <a:r>
                        <a:rPr lang="en-US" sz="2000" b="0" i="1" dirty="0" smtClean="0">
                          <a:latin typeface="+mn-lt"/>
                          <a:ea typeface="Helvetica Light"/>
                          <a:cs typeface="Helvetica Light"/>
                          <a:sym typeface="Helvetica Light"/>
                        </a:rPr>
                        <a:t>Cr. BBC, Sep 21, 2015</a:t>
                      </a:r>
                      <a:endParaRPr lang="en-US" sz="2000" b="0" i="1" dirty="0">
                        <a:latin typeface="+mn-lt"/>
                        <a:ea typeface="Helvetica Light"/>
                        <a:cs typeface="Helvetica Light"/>
                        <a:sym typeface="Helvetica Light"/>
                      </a:endParaRPr>
                    </a:p>
                  </a:txBody>
                  <a:tcPr>
                    <a:solidFill>
                      <a:srgbClr val="FFFFFF"/>
                    </a:solidFill>
                  </a:tcPr>
                </a:tc>
              </a:tr>
            </a:tbl>
          </a:graphicData>
        </a:graphic>
      </p:graphicFrame>
    </p:spTree>
    <p:extLst>
      <p:ext uri="{BB962C8B-B14F-4D97-AF65-F5344CB8AC3E}">
        <p14:creationId xmlns:p14="http://schemas.microsoft.com/office/powerpoint/2010/main" val="164282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39" y="2416682"/>
            <a:ext cx="7612380" cy="3996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242" y="3563302"/>
            <a:ext cx="3172767" cy="29151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50" y="382084"/>
            <a:ext cx="5238750" cy="2962275"/>
          </a:xfrm>
          <a:prstGeom prst="rect">
            <a:avLst/>
          </a:prstGeom>
        </p:spPr>
      </p:pic>
      <p:sp>
        <p:nvSpPr>
          <p:cNvPr id="2" name="Rectangle 1"/>
          <p:cNvSpPr/>
          <p:nvPr/>
        </p:nvSpPr>
        <p:spPr>
          <a:xfrm>
            <a:off x="504139" y="177448"/>
            <a:ext cx="5131533" cy="2308324"/>
          </a:xfrm>
          <a:prstGeom prst="rect">
            <a:avLst/>
          </a:prstGeom>
        </p:spPr>
        <p:txBody>
          <a:bodyPr wrap="none">
            <a:spAutoFit/>
          </a:bodyPr>
          <a:lstStyle/>
          <a:p>
            <a:pPr>
              <a:defRPr/>
            </a:pPr>
            <a:r>
              <a:rPr lang="th-TH" sz="4800" b="1" dirty="0">
                <a:solidFill>
                  <a:schemeClr val="bg1"/>
                </a:solidFill>
              </a:rPr>
              <a:t>ฮีโร่ตัวจริง! </a:t>
            </a:r>
            <a:r>
              <a:rPr lang="th-TH" sz="4800" b="1" dirty="0" smtClean="0">
                <a:solidFill>
                  <a:schemeClr val="bg1"/>
                </a:solidFill>
              </a:rPr>
              <a:t/>
            </a:r>
            <a:br>
              <a:rPr lang="th-TH" sz="4800" b="1" dirty="0" smtClean="0">
                <a:solidFill>
                  <a:schemeClr val="bg1"/>
                </a:solidFill>
              </a:rPr>
            </a:br>
            <a:r>
              <a:rPr lang="th-TH" sz="4800" b="1" dirty="0" smtClean="0">
                <a:solidFill>
                  <a:schemeClr val="bg1"/>
                </a:solidFill>
              </a:rPr>
              <a:t>หนุ่ม</a:t>
            </a:r>
            <a:r>
              <a:rPr lang="th-TH" sz="4800" b="1" dirty="0">
                <a:solidFill>
                  <a:schemeClr val="bg1"/>
                </a:solidFill>
              </a:rPr>
              <a:t>กระบี่ช่วยฝรั่งติด</a:t>
            </a:r>
            <a:r>
              <a:rPr lang="th-TH" sz="4800" b="1" dirty="0" smtClean="0">
                <a:solidFill>
                  <a:schemeClr val="bg1"/>
                </a:solidFill>
              </a:rPr>
              <a:t>โคลน</a:t>
            </a:r>
            <a:br>
              <a:rPr lang="th-TH" sz="4800" b="1" dirty="0" smtClean="0">
                <a:solidFill>
                  <a:schemeClr val="bg1"/>
                </a:solidFill>
              </a:rPr>
            </a:br>
            <a:r>
              <a:rPr lang="th-TH" sz="4800" b="1" dirty="0" smtClean="0">
                <a:solidFill>
                  <a:schemeClr val="bg1"/>
                </a:solidFill>
              </a:rPr>
              <a:t>ให้</a:t>
            </a:r>
            <a:r>
              <a:rPr lang="th-TH" sz="4800" b="1" dirty="0">
                <a:solidFill>
                  <a:schemeClr val="bg1"/>
                </a:solidFill>
              </a:rPr>
              <a:t>เหยียบหลังขึ้นฝั่ง</a:t>
            </a:r>
            <a:endParaRPr lang="en-US" sz="4800" b="1" dirty="0">
              <a:solidFill>
                <a:schemeClr val="bg1"/>
              </a:solidFill>
            </a:endParaRPr>
          </a:p>
        </p:txBody>
      </p:sp>
    </p:spTree>
    <p:extLst>
      <p:ext uri="{BB962C8B-B14F-4D97-AF65-F5344CB8AC3E}">
        <p14:creationId xmlns:p14="http://schemas.microsoft.com/office/powerpoint/2010/main" val="284211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40" y="171869"/>
            <a:ext cx="9509760" cy="707886"/>
          </a:xfrm>
          <a:prstGeom prst="rect">
            <a:avLst/>
          </a:prstGeom>
          <a:noFill/>
        </p:spPr>
        <p:txBody>
          <a:bodyPr wrap="square" rtlCol="0">
            <a:spAutoFit/>
          </a:bodyPr>
          <a:lstStyle/>
          <a:p>
            <a:pPr algn="ctr"/>
            <a:r>
              <a:rPr lang="en-US" sz="4000" b="1" dirty="0" smtClean="0">
                <a:solidFill>
                  <a:schemeClr val="bg1"/>
                </a:solidFill>
              </a:rPr>
              <a:t>active &amp; passive</a:t>
            </a:r>
            <a:endParaRPr lang="th-TH" sz="4000" b="1" dirty="0">
              <a:solidFill>
                <a:schemeClr val="bg1"/>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4215236838"/>
              </p:ext>
            </p:extLst>
          </p:nvPr>
        </p:nvGraphicFramePr>
        <p:xfrm>
          <a:off x="1244428" y="1035397"/>
          <a:ext cx="9493250" cy="5273051"/>
        </p:xfrm>
        <a:graphic>
          <a:graphicData uri="http://schemas.openxmlformats.org/drawingml/2006/table">
            <a:tbl>
              <a:tblPr firstRow="1" bandRow="1"/>
              <a:tblGrid>
                <a:gridCol w="4746625"/>
                <a:gridCol w="4746625"/>
              </a:tblGrid>
              <a:tr h="462663">
                <a:tc>
                  <a:txBody>
                    <a:bodyPr/>
                    <a:lstStyle/>
                    <a:p>
                      <a:pPr algn="ctr"/>
                      <a:r>
                        <a:rPr lang="en-US" sz="2800" b="1" dirty="0" smtClean="0">
                          <a:solidFill>
                            <a:schemeClr val="bg1"/>
                          </a:solidFill>
                        </a:rPr>
                        <a:t>TH</a:t>
                      </a:r>
                      <a:endParaRPr lang="th-TH" sz="2800" b="1" dirty="0">
                        <a:solidFill>
                          <a:schemeClr val="bg1"/>
                        </a:solidFill>
                      </a:endParaRPr>
                    </a:p>
                  </a:txBody>
                  <a:tcPr>
                    <a:solidFill>
                      <a:schemeClr val="tx1">
                        <a:lumMod val="50000"/>
                        <a:lumOff val="50000"/>
                      </a:schemeClr>
                    </a:solidFill>
                  </a:tcPr>
                </a:tc>
                <a:tc>
                  <a:txBody>
                    <a:bodyPr/>
                    <a:lstStyle/>
                    <a:p>
                      <a:pPr algn="ctr"/>
                      <a:r>
                        <a:rPr lang="en-US" sz="2800" b="1" dirty="0" smtClean="0">
                          <a:solidFill>
                            <a:schemeClr val="bg1"/>
                          </a:solidFill>
                        </a:rPr>
                        <a:t>EN</a:t>
                      </a:r>
                      <a:endParaRPr lang="th-TH" sz="2800" b="1" dirty="0">
                        <a:solidFill>
                          <a:schemeClr val="bg1"/>
                        </a:solidFill>
                      </a:endParaRPr>
                    </a:p>
                  </a:txBody>
                  <a:tcPr>
                    <a:solidFill>
                      <a:schemeClr val="tx1">
                        <a:lumMod val="50000"/>
                        <a:lumOff val="50000"/>
                      </a:schemeClr>
                    </a:solidFill>
                  </a:tcPr>
                </a:tc>
              </a:tr>
              <a:tr h="4754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3200" kern="1200" dirty="0" smtClean="0">
                          <a:effectLst/>
                          <a:latin typeface="+mn-lt"/>
                        </a:rPr>
                        <a:t>ฮีโร่ตัวจริง! หนุ่มกระบี่ช่วยฝรั่งติดโคลนให้เหยียบหลังขึ้นฝั่ง</a:t>
                      </a:r>
                      <a:endParaRPr lang="en-US" sz="3200" kern="120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200" dirty="0" smtClean="0">
                          <a:effectLst/>
                          <a:latin typeface="+mn-lt"/>
                        </a:rPr>
                        <a:t>Cr:</a:t>
                      </a:r>
                      <a:r>
                        <a:rPr lang="en-US" sz="2000" i="1" kern="1200" baseline="0" dirty="0" smtClean="0">
                          <a:effectLst/>
                          <a:latin typeface="+mn-lt"/>
                        </a:rPr>
                        <a:t> </a:t>
                      </a:r>
                      <a:r>
                        <a:rPr lang="en-US" sz="2000" i="1" kern="1200" dirty="0" smtClean="0">
                          <a:effectLst/>
                          <a:latin typeface="+mn-lt"/>
                        </a:rPr>
                        <a:t>posttoday.com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i="1" kern="120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th-TH" sz="3200" b="0" i="0" kern="1200" dirty="0" smtClean="0">
                          <a:solidFill>
                            <a:schemeClr val="dk1"/>
                          </a:solidFill>
                          <a:effectLst/>
                          <a:latin typeface="+mn-lt"/>
                          <a:ea typeface="+mn-ea"/>
                          <a:cs typeface="+mn-cs"/>
                        </a:rPr>
                        <a:t>หนุ่มกระบี่น้ำใจงามลุยโคลนนอนราบช่วยนักท่องเที่ยว</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200" dirty="0" smtClean="0">
                          <a:effectLst/>
                          <a:latin typeface="+mn-lt"/>
                        </a:rPr>
                        <a:t>Cr:</a:t>
                      </a:r>
                      <a:r>
                        <a:rPr lang="en-US" sz="2000" i="1" kern="1200" baseline="0" dirty="0" smtClean="0">
                          <a:effectLst/>
                          <a:latin typeface="+mn-lt"/>
                        </a:rPr>
                        <a:t> </a:t>
                      </a:r>
                      <a:r>
                        <a:rPr lang="en-US" sz="2000" i="1" kern="1200" dirty="0" smtClean="0">
                          <a:effectLst/>
                          <a:latin typeface="+mn-lt"/>
                        </a:rPr>
                        <a:t>news.sanook.com</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effectLst/>
                          <a:latin typeface="+mn-lt"/>
                        </a:rPr>
                        <a:t>'Hero' Thai construction worker Chat </a:t>
                      </a:r>
                      <a:r>
                        <a:rPr lang="en-US" sz="2800" kern="1200" dirty="0" err="1" smtClean="0">
                          <a:effectLst/>
                          <a:latin typeface="+mn-lt"/>
                        </a:rPr>
                        <a:t>Ubonchinda</a:t>
                      </a:r>
                      <a:r>
                        <a:rPr lang="en-US" sz="2800" kern="1200" dirty="0" smtClean="0">
                          <a:effectLst/>
                          <a:latin typeface="+mn-lt"/>
                        </a:rPr>
                        <a:t> </a:t>
                      </a:r>
                      <a:r>
                        <a:rPr lang="en-US" sz="2800" b="1" kern="1200" dirty="0" smtClean="0">
                          <a:solidFill>
                            <a:schemeClr val="accent1"/>
                          </a:solidFill>
                          <a:effectLst/>
                          <a:latin typeface="+mn-lt"/>
                        </a:rPr>
                        <a:t>rescues</a:t>
                      </a:r>
                      <a:r>
                        <a:rPr lang="en-US" sz="2800" kern="1200" dirty="0" smtClean="0">
                          <a:effectLst/>
                          <a:latin typeface="+mn-lt"/>
                        </a:rPr>
                        <a:t> bird-watching Norwegian tourists stuck in mud</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dirty="0" smtClean="0">
                          <a:effectLst/>
                          <a:latin typeface="+mn-lt"/>
                        </a:rPr>
                        <a:t>Cr: independent.co.uk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i="1" kern="120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effectLst/>
                          <a:latin typeface="+mn-lt"/>
                        </a:rPr>
                        <a:t>Bird-watching tourists </a:t>
                      </a:r>
                      <a:r>
                        <a:rPr lang="en-US" sz="2800" b="1" kern="1200" dirty="0" smtClean="0">
                          <a:solidFill>
                            <a:schemeClr val="accent1"/>
                          </a:solidFill>
                          <a:effectLst/>
                          <a:latin typeface="+mn-lt"/>
                        </a:rPr>
                        <a:t>rescued</a:t>
                      </a:r>
                      <a:r>
                        <a:rPr lang="en-US" sz="2800" kern="1200" dirty="0" smtClean="0">
                          <a:effectLst/>
                          <a:latin typeface="+mn-lt"/>
                        </a:rPr>
                        <a:t> from mud in Thailand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1" dirty="0" smtClean="0">
                          <a:solidFill>
                            <a:schemeClr val="tx1"/>
                          </a:solidFill>
                          <a:latin typeface="+mn-lt"/>
                        </a:rPr>
                        <a:t>Cr: telegraph.co.uk</a:t>
                      </a:r>
                      <a:endParaRPr lang="en-US" sz="2000" i="1" kern="1200" dirty="0" smtClean="0">
                        <a:effectLst/>
                        <a:latin typeface="+mn-lt"/>
                      </a:endParaRPr>
                    </a:p>
                  </a:txBody>
                  <a:tcPr>
                    <a:solidFill>
                      <a:srgbClr val="FFFFFF"/>
                    </a:solidFill>
                  </a:tcPr>
                </a:tc>
              </a:tr>
            </a:tbl>
          </a:graphicData>
        </a:graphic>
      </p:graphicFrame>
    </p:spTree>
    <p:extLst>
      <p:ext uri="{BB962C8B-B14F-4D97-AF65-F5344CB8AC3E}">
        <p14:creationId xmlns:p14="http://schemas.microsoft.com/office/powerpoint/2010/main" val="1126714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3165</Words>
  <Application>Microsoft Office PowerPoint</Application>
  <PresentationFormat>Widescreen</PresentationFormat>
  <Paragraphs>289</Paragraphs>
  <Slides>41</Slides>
  <Notes>23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41</vt:i4>
      </vt:variant>
    </vt:vector>
  </HeadingPairs>
  <TitlesOfParts>
    <vt:vector size="57" baseType="lpstr">
      <vt:lpstr>Dotum</vt:lpstr>
      <vt:lpstr>Angsana New</vt:lpstr>
      <vt:lpstr>Arial</vt:lpstr>
      <vt:lpstr>Calibri</vt:lpstr>
      <vt:lpstr>Calibri Light</vt:lpstr>
      <vt:lpstr>Cordia New</vt:lpstr>
      <vt:lpstr>Helvetica</vt:lpstr>
      <vt:lpstr>Helvetica Light</vt:lpstr>
      <vt:lpstr>Helvetica Neue</vt:lpstr>
      <vt:lpstr>Helvetica-Bold</vt:lpstr>
      <vt:lpstr>Tahoma</vt:lpstr>
      <vt:lpstr>Thonburi-Bold</vt:lpstr>
      <vt:lpstr>Times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Transliteration</dc:title>
  <dc:creator>THANYAPHORN SRIWICHAILAMPHAN</dc:creator>
  <cp:lastModifiedBy>Puii</cp:lastModifiedBy>
  <cp:revision>45</cp:revision>
  <dcterms:created xsi:type="dcterms:W3CDTF">2015-10-27T06:12:35Z</dcterms:created>
  <dcterms:modified xsi:type="dcterms:W3CDTF">2015-10-29T11:03:25Z</dcterms:modified>
</cp:coreProperties>
</file>