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3" r:id="rId6"/>
    <p:sldId id="260" r:id="rId7"/>
    <p:sldId id="261" r:id="rId8"/>
    <p:sldId id="262" r:id="rId9"/>
    <p:sldId id="264" r:id="rId10"/>
    <p:sldId id="265" r:id="rId11"/>
    <p:sldId id="266" r:id="rId12"/>
    <p:sldId id="268" r:id="rId13"/>
    <p:sldId id="273" r:id="rId14"/>
    <p:sldId id="274" r:id="rId15"/>
    <p:sldId id="271" r:id="rId16"/>
    <p:sldId id="272" r:id="rId17"/>
    <p:sldId id="275" r:id="rId18"/>
    <p:sldId id="276" r:id="rId19"/>
    <p:sldId id="277" r:id="rId20"/>
    <p:sldId id="278" r:id="rId21"/>
    <p:sldId id="279" r:id="rId22"/>
    <p:sldId id="280" r:id="rId23"/>
    <p:sldId id="281" r:id="rId24"/>
    <p:sldId id="282" r:id="rId25"/>
    <p:sldId id="283" r:id="rId26"/>
    <p:sldId id="284" r:id="rId27"/>
    <p:sldId id="285" r:id="rId28"/>
    <p:sldId id="286" r:id="rId29"/>
  </p:sldIdLst>
  <p:sldSz cx="9144000" cy="6858000" type="screen4x3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FF0066"/>
    <a:srgbClr val="FFD1A3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9265" autoAdjust="0"/>
    <p:restoredTop sz="93190" autoAdjust="0"/>
  </p:normalViewPr>
  <p:slideViewPr>
    <p:cSldViewPr>
      <p:cViewPr>
        <p:scale>
          <a:sx n="70" d="100"/>
          <a:sy n="70" d="100"/>
        </p:scale>
        <p:origin x="-714" y="-17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0B6A3D-E3B8-45EA-86B0-ED94CBBE8C87}" type="datetimeFigureOut">
              <a:rPr lang="th-TH" smtClean="0"/>
              <a:pPr/>
              <a:t>25/11/58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ED6F1-DE34-4528-BFAC-B319B76AAB59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0B6A3D-E3B8-45EA-86B0-ED94CBBE8C87}" type="datetimeFigureOut">
              <a:rPr lang="th-TH" smtClean="0"/>
              <a:pPr/>
              <a:t>25/11/58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ED6F1-DE34-4528-BFAC-B319B76AAB59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0B6A3D-E3B8-45EA-86B0-ED94CBBE8C87}" type="datetimeFigureOut">
              <a:rPr lang="th-TH" smtClean="0"/>
              <a:pPr/>
              <a:t>25/11/58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ED6F1-DE34-4528-BFAC-B319B76AAB59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0B6A3D-E3B8-45EA-86B0-ED94CBBE8C87}" type="datetimeFigureOut">
              <a:rPr lang="th-TH" smtClean="0"/>
              <a:pPr/>
              <a:t>25/11/58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ED6F1-DE34-4528-BFAC-B319B76AAB59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0B6A3D-E3B8-45EA-86B0-ED94CBBE8C87}" type="datetimeFigureOut">
              <a:rPr lang="th-TH" smtClean="0"/>
              <a:pPr/>
              <a:t>25/11/58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ED6F1-DE34-4528-BFAC-B319B76AAB59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0B6A3D-E3B8-45EA-86B0-ED94CBBE8C87}" type="datetimeFigureOut">
              <a:rPr lang="th-TH" smtClean="0"/>
              <a:pPr/>
              <a:t>25/11/58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ED6F1-DE34-4528-BFAC-B319B76AAB59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0B6A3D-E3B8-45EA-86B0-ED94CBBE8C87}" type="datetimeFigureOut">
              <a:rPr lang="th-TH" smtClean="0"/>
              <a:pPr/>
              <a:t>25/11/58</a:t>
            </a:fld>
            <a:endParaRPr lang="th-T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ED6F1-DE34-4528-BFAC-B319B76AAB59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0B6A3D-E3B8-45EA-86B0-ED94CBBE8C87}" type="datetimeFigureOut">
              <a:rPr lang="th-TH" smtClean="0"/>
              <a:pPr/>
              <a:t>25/11/58</a:t>
            </a:fld>
            <a:endParaRPr lang="th-T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ED6F1-DE34-4528-BFAC-B319B76AAB59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0B6A3D-E3B8-45EA-86B0-ED94CBBE8C87}" type="datetimeFigureOut">
              <a:rPr lang="th-TH" smtClean="0"/>
              <a:pPr/>
              <a:t>25/11/58</a:t>
            </a:fld>
            <a:endParaRPr lang="th-T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ED6F1-DE34-4528-BFAC-B319B76AAB59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0B6A3D-E3B8-45EA-86B0-ED94CBBE8C87}" type="datetimeFigureOut">
              <a:rPr lang="th-TH" smtClean="0"/>
              <a:pPr/>
              <a:t>25/11/58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ED6F1-DE34-4528-BFAC-B319B76AAB59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0B6A3D-E3B8-45EA-86B0-ED94CBBE8C87}" type="datetimeFigureOut">
              <a:rPr lang="th-TH" smtClean="0"/>
              <a:pPr/>
              <a:t>25/11/58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ED6F1-DE34-4528-BFAC-B319B76AAB59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D1A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0B6A3D-E3B8-45EA-86B0-ED94CBBE8C87}" type="datetimeFigureOut">
              <a:rPr lang="th-TH" smtClean="0"/>
              <a:pPr/>
              <a:t>25/11/58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7ED6F1-DE34-4528-BFAC-B319B76AAB59}" type="slidenum">
              <a:rPr lang="th-TH" smtClean="0"/>
              <a:pPr/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28596" y="928670"/>
            <a:ext cx="834125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Translating across </a:t>
            </a:r>
            <a:r>
              <a:rPr lang="en-US" sz="5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Cultures</a:t>
            </a:r>
            <a:endParaRPr lang="en-US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71472" y="2500306"/>
            <a:ext cx="8225906" cy="317009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lnSpc>
                <a:spcPct val="150000"/>
              </a:lnSpc>
            </a:pPr>
            <a:r>
              <a:rPr lang="en-US" sz="40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By</a:t>
            </a:r>
          </a:p>
          <a:p>
            <a:pPr algn="ctr">
              <a:lnSpc>
                <a:spcPct val="200000"/>
              </a:lnSpc>
            </a:pPr>
            <a:r>
              <a:rPr lang="en-US" sz="4000" b="1" cap="none" spc="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Nattaphat</a:t>
            </a:r>
            <a:r>
              <a:rPr lang="en-US" sz="40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n-US" sz="4000" b="1" cap="none" spc="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Chamnan-arsa</a:t>
            </a:r>
            <a:r>
              <a:rPr lang="en-US" sz="40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550110037</a:t>
            </a:r>
          </a:p>
          <a:p>
            <a:pPr algn="ctr">
              <a:lnSpc>
                <a:spcPct val="150000"/>
              </a:lnSpc>
            </a:pPr>
            <a:r>
              <a:rPr lang="en-US" sz="40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Ornrawee</a:t>
            </a:r>
            <a:r>
              <a:rPr lang="en-US" sz="4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n-US" sz="40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Choomjai</a:t>
            </a:r>
            <a:r>
              <a:rPr lang="en-US" sz="4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550110097</a:t>
            </a:r>
            <a:endParaRPr lang="en-US" sz="4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643438" y="115458"/>
            <a:ext cx="4000528" cy="70480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As for </a:t>
            </a:r>
            <a:r>
              <a:rPr lang="en-US" dirty="0" err="1" smtClean="0">
                <a:solidFill>
                  <a:srgbClr val="0070C0"/>
                </a:solidFill>
              </a:rPr>
              <a:t>Tongprasi</a:t>
            </a:r>
            <a:r>
              <a:rPr lang="en-US" dirty="0" smtClean="0"/>
              <a:t>, she dreamt that </a:t>
            </a:r>
            <a:r>
              <a:rPr lang="en-US" dirty="0" err="1" smtClean="0">
                <a:solidFill>
                  <a:srgbClr val="7030A0"/>
                </a:solidFill>
              </a:rPr>
              <a:t>Thao</a:t>
            </a:r>
            <a:r>
              <a:rPr lang="en-US" dirty="0" smtClean="0">
                <a:solidFill>
                  <a:srgbClr val="7030A0"/>
                </a:solidFill>
              </a:rPr>
              <a:t> </a:t>
            </a:r>
            <a:r>
              <a:rPr lang="en-US" dirty="0" err="1" smtClean="0">
                <a:solidFill>
                  <a:srgbClr val="7030A0"/>
                </a:solidFill>
              </a:rPr>
              <a:t>Sahassanaya</a:t>
            </a:r>
            <a:r>
              <a:rPr lang="en-US" dirty="0" smtClean="0">
                <a:solidFill>
                  <a:srgbClr val="7030A0"/>
                </a:solidFill>
              </a:rPr>
              <a:t> </a:t>
            </a:r>
            <a:r>
              <a:rPr lang="en-US" dirty="0" smtClean="0"/>
              <a:t>flew down to her with a big diamond ring in his hand. </a:t>
            </a:r>
            <a:r>
              <a:rPr lang="en-US" dirty="0" smtClean="0">
                <a:solidFill>
                  <a:srgbClr val="FF0066"/>
                </a:solidFill>
              </a:rPr>
              <a:t>When he was at her side, the deity handed her the ring</a:t>
            </a:r>
            <a:r>
              <a:rPr lang="en-US" dirty="0" smtClean="0"/>
              <a:t> which </a:t>
            </a:r>
            <a:r>
              <a:rPr lang="en-US" dirty="0" smtClean="0">
                <a:solidFill>
                  <a:srgbClr val="00B050"/>
                </a:solidFill>
              </a:rPr>
              <a:t>she received with joy.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The brilliant of the gem dazzled her</a:t>
            </a:r>
            <a:r>
              <a:rPr lang="en-US" dirty="0" smtClean="0"/>
              <a:t> and she awoke. </a:t>
            </a:r>
            <a:r>
              <a:rPr lang="en-US" dirty="0" smtClean="0">
                <a:solidFill>
                  <a:schemeClr val="accent6">
                    <a:lumMod val="50000"/>
                  </a:schemeClr>
                </a:solidFill>
              </a:rPr>
              <a:t>Forthwith she roused her sleeping husband, and recounted to him her dream.</a:t>
            </a:r>
          </a:p>
          <a:p>
            <a:pPr>
              <a:lnSpc>
                <a:spcPct val="150000"/>
              </a:lnSpc>
            </a:pPr>
            <a:r>
              <a:rPr lang="en-US" sz="2000" dirty="0" smtClean="0"/>
              <a:t>The story of </a:t>
            </a:r>
            <a:r>
              <a:rPr lang="en-US" sz="2000" dirty="0" err="1" smtClean="0"/>
              <a:t>Khun</a:t>
            </a:r>
            <a:r>
              <a:rPr lang="en-US" sz="2000" dirty="0" smtClean="0"/>
              <a:t> Chang </a:t>
            </a:r>
            <a:r>
              <a:rPr lang="en-US" sz="2000" dirty="0" err="1" smtClean="0"/>
              <a:t>Khun</a:t>
            </a:r>
            <a:endParaRPr lang="en-US" sz="2000" dirty="0" smtClean="0"/>
          </a:p>
          <a:p>
            <a:r>
              <a:rPr lang="en-US" sz="2000" dirty="0" err="1" smtClean="0"/>
              <a:t>Phan</a:t>
            </a:r>
            <a:r>
              <a:rPr lang="en-US" sz="2000" dirty="0" smtClean="0"/>
              <a:t>, P. 30</a:t>
            </a:r>
            <a:endParaRPr lang="en-US" sz="2000" dirty="0"/>
          </a:p>
        </p:txBody>
      </p:sp>
      <p:sp>
        <p:nvSpPr>
          <p:cNvPr id="3" name="TextBox 2"/>
          <p:cNvSpPr txBox="1"/>
          <p:nvPr/>
        </p:nvSpPr>
        <p:spPr>
          <a:xfrm>
            <a:off x="285720" y="285728"/>
            <a:ext cx="3786214" cy="67403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3600" dirty="0" smtClean="0"/>
              <a:t>ฝ่ายนาง</a:t>
            </a:r>
            <a:r>
              <a:rPr lang="th-TH" sz="3600" dirty="0" smtClean="0">
                <a:solidFill>
                  <a:srgbClr val="0070C0"/>
                </a:solidFill>
              </a:rPr>
              <a:t>ทองประศรี</a:t>
            </a:r>
            <a:r>
              <a:rPr lang="th-TH" sz="3600" dirty="0" smtClean="0"/>
              <a:t>เมียขุนไกร คืนวันหนึ่งฝันไปว่า </a:t>
            </a:r>
            <a:r>
              <a:rPr lang="th-TH" sz="3600" i="1" dirty="0" smtClean="0">
                <a:solidFill>
                  <a:srgbClr val="7030A0"/>
                </a:solidFill>
              </a:rPr>
              <a:t>พระอินทร์</a:t>
            </a:r>
            <a:r>
              <a:rPr lang="th-TH" sz="3600" i="1" dirty="0" smtClean="0"/>
              <a:t> </a:t>
            </a:r>
            <a:r>
              <a:rPr lang="th-TH" sz="3600" dirty="0" smtClean="0">
                <a:solidFill>
                  <a:srgbClr val="FF0066"/>
                </a:solidFill>
              </a:rPr>
              <a:t>ถือแหวนเพชรเม็ดใหญ่เหาะมาจากดาวดึงส์มายื่นให้</a:t>
            </a:r>
            <a:r>
              <a:rPr lang="th-TH" sz="3600" dirty="0" smtClean="0">
                <a:solidFill>
                  <a:srgbClr val="00B050"/>
                </a:solidFill>
              </a:rPr>
              <a:t>นางก็รับไว้ </a:t>
            </a:r>
            <a:r>
              <a:rPr lang="th-TH" sz="3600" dirty="0" smtClean="0"/>
              <a:t>ในฝันว่า</a:t>
            </a:r>
            <a:r>
              <a:rPr lang="th-TH" sz="3600" dirty="0" smtClean="0">
                <a:solidFill>
                  <a:srgbClr val="FF0000"/>
                </a:solidFill>
              </a:rPr>
              <a:t>แสงเพชรส่องแวบวาบปลาบตา</a:t>
            </a:r>
            <a:r>
              <a:rPr lang="th-TH" sz="3600" dirty="0" smtClean="0"/>
              <a:t>พอตกใจตื่นก็</a:t>
            </a:r>
            <a:r>
              <a:rPr lang="th-TH" sz="3600" dirty="0" smtClean="0">
                <a:solidFill>
                  <a:schemeClr val="accent6">
                    <a:lumMod val="50000"/>
                  </a:schemeClr>
                </a:solidFill>
              </a:rPr>
              <a:t>ปลุกตัวเล่าความฝันให้ฟัง</a:t>
            </a:r>
          </a:p>
          <a:p>
            <a:endParaRPr lang="th-TH" sz="3600" dirty="0"/>
          </a:p>
          <a:p>
            <a:endParaRPr lang="th-TH" sz="3600" dirty="0" smtClean="0"/>
          </a:p>
          <a:p>
            <a:endParaRPr lang="th-TH" sz="3600" dirty="0"/>
          </a:p>
          <a:p>
            <a:r>
              <a:rPr lang="th-TH" dirty="0" smtClean="0"/>
              <a:t>ขุนช้างขุนแผน หน้า </a:t>
            </a:r>
            <a:r>
              <a:rPr lang="en-US" sz="1800" dirty="0" smtClean="0"/>
              <a:t>2</a:t>
            </a:r>
            <a:endParaRPr lang="th-TH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643438" y="142852"/>
            <a:ext cx="4071966" cy="6494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dirty="0" err="1" smtClean="0">
                <a:solidFill>
                  <a:schemeClr val="accent6">
                    <a:lumMod val="50000"/>
                  </a:schemeClr>
                </a:solidFill>
              </a:rPr>
              <a:t>Khun</a:t>
            </a:r>
            <a:r>
              <a:rPr lang="en-US" sz="2600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US" sz="2600" dirty="0" err="1" smtClean="0">
                <a:solidFill>
                  <a:schemeClr val="accent6">
                    <a:lumMod val="50000"/>
                  </a:schemeClr>
                </a:solidFill>
              </a:rPr>
              <a:t>Krai</a:t>
            </a:r>
            <a:r>
              <a:rPr lang="en-US" sz="2600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US" sz="2600" dirty="0" smtClean="0">
                <a:solidFill>
                  <a:srgbClr val="7030A0"/>
                </a:solidFill>
              </a:rPr>
              <a:t>correctly interpreted</a:t>
            </a:r>
            <a:r>
              <a:rPr lang="en-US" sz="2600" dirty="0" smtClean="0"/>
              <a:t>  it as a good omen, for the wonderful ring was a great gift of the gods, and they would have a son </a:t>
            </a:r>
            <a:r>
              <a:rPr lang="en-US" sz="2600" dirty="0" smtClean="0">
                <a:solidFill>
                  <a:srgbClr val="FF0000"/>
                </a:solidFill>
              </a:rPr>
              <a:t>who should grow up into a redoubtable warrior, </a:t>
            </a:r>
            <a:r>
              <a:rPr lang="en-US" sz="2600" dirty="0" smtClean="0">
                <a:solidFill>
                  <a:srgbClr val="00B050"/>
                </a:solidFill>
              </a:rPr>
              <a:t>reaching the noble rank of </a:t>
            </a:r>
            <a:r>
              <a:rPr lang="en-US" sz="2600" dirty="0" err="1" smtClean="0">
                <a:solidFill>
                  <a:srgbClr val="00B050"/>
                </a:solidFill>
              </a:rPr>
              <a:t>Phya</a:t>
            </a:r>
            <a:r>
              <a:rPr lang="en-US" sz="2600" dirty="0" smtClean="0">
                <a:solidFill>
                  <a:srgbClr val="00B050"/>
                </a:solidFill>
              </a:rPr>
              <a:t> and becoming the </a:t>
            </a:r>
            <a:r>
              <a:rPr lang="en-US" sz="2600" dirty="0" err="1" smtClean="0">
                <a:solidFill>
                  <a:srgbClr val="00B050"/>
                </a:solidFill>
              </a:rPr>
              <a:t>favourite</a:t>
            </a:r>
            <a:r>
              <a:rPr lang="en-US" sz="2600" dirty="0" smtClean="0">
                <a:solidFill>
                  <a:srgbClr val="00B050"/>
                </a:solidFill>
              </a:rPr>
              <a:t> of the King. </a:t>
            </a:r>
            <a:r>
              <a:rPr lang="en-US" sz="2600" dirty="0" err="1" smtClean="0"/>
              <a:t>Tongprasi</a:t>
            </a:r>
            <a:r>
              <a:rPr lang="en-US" sz="2600" dirty="0" smtClean="0"/>
              <a:t> </a:t>
            </a:r>
            <a:r>
              <a:rPr lang="en-US" sz="2600" dirty="0" smtClean="0">
                <a:solidFill>
                  <a:srgbClr val="FF0066"/>
                </a:solidFill>
              </a:rPr>
              <a:t>accepted her husband’s prognostic blessing with hands upraised in respect. </a:t>
            </a:r>
            <a:r>
              <a:rPr lang="en-US" sz="2600" dirty="0" smtClean="0">
                <a:solidFill>
                  <a:srgbClr val="7030A0"/>
                </a:solidFill>
              </a:rPr>
              <a:t>Then both went back to sleep, filled with a sweet sense of happiness.</a:t>
            </a:r>
            <a:endParaRPr lang="th-TH" sz="2600" dirty="0">
              <a:solidFill>
                <a:srgbClr val="7030A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85720" y="126754"/>
            <a:ext cx="4071966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3200" dirty="0" smtClean="0">
                <a:solidFill>
                  <a:schemeClr val="accent6">
                    <a:lumMod val="50000"/>
                  </a:schemeClr>
                </a:solidFill>
              </a:rPr>
              <a:t>ขุนไกร</a:t>
            </a:r>
            <a:r>
              <a:rPr lang="th-TH" sz="3200" dirty="0" smtClean="0">
                <a:solidFill>
                  <a:srgbClr val="7030A0"/>
                </a:solidFill>
              </a:rPr>
              <a:t>ก็แก้ฝันว่า</a:t>
            </a:r>
            <a:r>
              <a:rPr lang="th-TH" sz="3200" dirty="0" smtClean="0"/>
              <a:t>ได้ธำมะรงค์วิเศษของพระอินทร์ถือว่าเป็นมงคลอันวิเศษ จะมีครรภ์และลูกนั้นจะเป็น</a:t>
            </a:r>
            <a:r>
              <a:rPr lang="th-TH" sz="3200" dirty="0" smtClean="0">
                <a:solidFill>
                  <a:srgbClr val="0070C0"/>
                </a:solidFill>
              </a:rPr>
              <a:t>ชายมีฤทธิ์ดังทหารพระนารายณ์ สามารถปราบได้ทั้งแดนไตร </a:t>
            </a:r>
            <a:r>
              <a:rPr lang="th-TH" sz="3200" dirty="0" smtClean="0"/>
              <a:t>อันแสงเพชรที่แวบวาบแปลบปลาบนั้น</a:t>
            </a:r>
            <a:r>
              <a:rPr lang="th-TH" sz="3200" dirty="0" smtClean="0">
                <a:solidFill>
                  <a:srgbClr val="FF0000"/>
                </a:solidFill>
              </a:rPr>
              <a:t>ภายหน้าจะได้เป็นทหารใหญ่มียศถาบรรดาศักดิ์ </a:t>
            </a:r>
            <a:r>
              <a:rPr lang="th-TH" sz="3200" dirty="0" smtClean="0"/>
              <a:t>นางทองประศรีก็</a:t>
            </a:r>
            <a:r>
              <a:rPr lang="th-TH" sz="3200" dirty="0" smtClean="0">
                <a:solidFill>
                  <a:srgbClr val="FF0066"/>
                </a:solidFill>
              </a:rPr>
              <a:t>ยกมือไหว้รับพรผัว</a:t>
            </a:r>
            <a:r>
              <a:rPr lang="th-TH" sz="3200" dirty="0" smtClean="0">
                <a:solidFill>
                  <a:srgbClr val="7030A0"/>
                </a:solidFill>
              </a:rPr>
              <a:t>แล้วสาธุขอให้สมพรปากเถิด</a:t>
            </a:r>
            <a:endParaRPr lang="th-TH" sz="3200" dirty="0">
              <a:solidFill>
                <a:srgbClr val="7030A0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643438" y="244961"/>
            <a:ext cx="4214272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Above and to  the left, a whip of buffalo hide was raised as high as  it would go, and </a:t>
            </a:r>
            <a:r>
              <a:rPr lang="en-US" sz="2400" dirty="0">
                <a:solidFill>
                  <a:srgbClr val="0070C0"/>
                </a:solidFill>
              </a:rPr>
              <a:t>at the count of  five</a:t>
            </a:r>
            <a:r>
              <a:rPr lang="en-US" sz="2400" dirty="0"/>
              <a:t>, came down</a:t>
            </a:r>
          </a:p>
          <a:p>
            <a:r>
              <a:rPr lang="en-US" sz="2400" dirty="0"/>
              <a:t>lashing the back of the </a:t>
            </a:r>
            <a:r>
              <a:rPr lang="en-US" sz="2400" dirty="0">
                <a:solidFill>
                  <a:schemeClr val="accent2">
                    <a:lumMod val="75000"/>
                  </a:schemeClr>
                </a:solidFill>
              </a:rPr>
              <a:t>culprit</a:t>
            </a:r>
            <a:r>
              <a:rPr lang="en-US" sz="2400" dirty="0"/>
              <a:t>. </a:t>
            </a:r>
            <a:r>
              <a:rPr lang="en-US" sz="2400" dirty="0">
                <a:solidFill>
                  <a:schemeClr val="accent3">
                    <a:lumMod val="50000"/>
                  </a:schemeClr>
                </a:solidFill>
              </a:rPr>
              <a:t>Thirty seconds later</a:t>
            </a:r>
            <a:r>
              <a:rPr lang="en-US" sz="2400" dirty="0"/>
              <a:t>, a similar whip was raised on the right side and came whooshing</a:t>
            </a:r>
          </a:p>
          <a:p>
            <a:r>
              <a:rPr lang="en-US" sz="2400" dirty="0"/>
              <a:t>down in the same way, and </a:t>
            </a:r>
            <a:r>
              <a:rPr lang="en-US" sz="2400" dirty="0">
                <a:solidFill>
                  <a:srgbClr val="7030A0"/>
                </a:solidFill>
              </a:rPr>
              <a:t>this went on at a steady rhythm</a:t>
            </a:r>
            <a:r>
              <a:rPr lang="en-US" sz="2400" dirty="0"/>
              <a:t>, from left to right, under the command of </a:t>
            </a:r>
            <a:r>
              <a:rPr lang="en-US" sz="2400" dirty="0">
                <a:solidFill>
                  <a:srgbClr val="FF0066"/>
                </a:solidFill>
              </a:rPr>
              <a:t>one man</a:t>
            </a:r>
            <a:r>
              <a:rPr lang="en-US" sz="2400" dirty="0"/>
              <a:t>, who</a:t>
            </a:r>
          </a:p>
          <a:p>
            <a:r>
              <a:rPr lang="en-US" sz="2400" dirty="0"/>
              <a:t>stood arms akimbo, shouting unremittingly: 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</a:rPr>
              <a:t>“Left... Right... Right </a:t>
            </a:r>
            <a:r>
              <a:rPr lang="en-US" sz="2400" dirty="0" err="1">
                <a:solidFill>
                  <a:schemeClr val="accent6">
                    <a:lumMod val="75000"/>
                  </a:schemeClr>
                </a:solidFill>
              </a:rPr>
              <a:t>hardah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</a:rPr>
              <a:t>... Left’s </a:t>
            </a:r>
            <a:r>
              <a:rPr lang="en-US" sz="2400" dirty="0" err="1">
                <a:solidFill>
                  <a:schemeClr val="accent6">
                    <a:lumMod val="75000"/>
                  </a:schemeClr>
                </a:solidFill>
              </a:rPr>
              <a:t>gooood</a:t>
            </a:r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</a:rPr>
              <a:t>!”</a:t>
            </a:r>
            <a:endParaRPr lang="th-TH" sz="24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57158" y="227831"/>
            <a:ext cx="4248472" cy="50013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900" dirty="0" smtClean="0"/>
              <a:t>เบื้องบนซ้ายมือ</a:t>
            </a:r>
            <a:r>
              <a:rPr lang="en-US" sz="2900" dirty="0" smtClean="0"/>
              <a:t>-</a:t>
            </a:r>
            <a:r>
              <a:rPr lang="th-TH" sz="2900" dirty="0" smtClean="0"/>
              <a:t>เชือกเกลียวหนังควาย ลอยสูงอยู่สุดเอื้อม </a:t>
            </a:r>
            <a:r>
              <a:rPr lang="th-TH" sz="2900" dirty="0" smtClean="0">
                <a:solidFill>
                  <a:srgbClr val="0070C0"/>
                </a:solidFill>
              </a:rPr>
              <a:t>ทิ้งจังหวะราวนับหนึ่งถึงห้า</a:t>
            </a:r>
            <a:r>
              <a:rPr lang="th-TH" sz="2900" dirty="0" smtClean="0"/>
              <a:t>จึงได้ฟาดลงพาดหลัง</a:t>
            </a:r>
            <a:r>
              <a:rPr lang="th-TH" sz="2900" dirty="0" smtClean="0">
                <a:solidFill>
                  <a:schemeClr val="accent2">
                    <a:lumMod val="75000"/>
                  </a:schemeClr>
                </a:solidFill>
              </a:rPr>
              <a:t>ผู้ต้องโทษ</a:t>
            </a:r>
            <a:r>
              <a:rPr lang="th-TH" sz="2900" dirty="0" smtClean="0"/>
              <a:t> </a:t>
            </a:r>
            <a:r>
              <a:rPr lang="th-TH" sz="2900" dirty="0" smtClean="0">
                <a:solidFill>
                  <a:schemeClr val="accent3">
                    <a:lumMod val="50000"/>
                  </a:schemeClr>
                </a:solidFill>
              </a:rPr>
              <a:t>เว้นระยะครึ่งนาที</a:t>
            </a:r>
            <a:r>
              <a:rPr lang="th-TH" sz="2900" dirty="0" smtClean="0"/>
              <a:t> เชือกหนังอย่างเดียวกันทางเบื้องขวา ก็ลอยขึ้นและฟาดฉับลงในขณะเดียวกัน </a:t>
            </a:r>
            <a:r>
              <a:rPr lang="th-TH" sz="2900" dirty="0" smtClean="0">
                <a:solidFill>
                  <a:srgbClr val="7030A0"/>
                </a:solidFill>
              </a:rPr>
              <a:t>เป็นการปฏิบัติที่สม่ำเสมอในจังหวะที่แน่นอนสลับกัน</a:t>
            </a:r>
            <a:r>
              <a:rPr lang="th-TH" sz="2900" dirty="0" smtClean="0"/>
              <a:t> ซ้ายทีขวาทีตามคำบงการของ</a:t>
            </a:r>
            <a:r>
              <a:rPr lang="th-TH" sz="2900" dirty="0" smtClean="0">
                <a:solidFill>
                  <a:srgbClr val="FF0066"/>
                </a:solidFill>
              </a:rPr>
              <a:t>ผู้เป็นประธาน</a:t>
            </a:r>
            <a:r>
              <a:rPr lang="th-TH" sz="2900" dirty="0" smtClean="0"/>
              <a:t> ซึ่งขณะนั้นยืนเท้าสะเอวร้องตะโกนไม่ขาดเสียงว่า</a:t>
            </a:r>
          </a:p>
          <a:p>
            <a:r>
              <a:rPr lang="th-TH" sz="2900" dirty="0"/>
              <a:t> </a:t>
            </a:r>
            <a:r>
              <a:rPr lang="th-TH" sz="2900" dirty="0" smtClean="0"/>
              <a:t>     </a:t>
            </a:r>
            <a:r>
              <a:rPr lang="th-TH" sz="2900" dirty="0" smtClean="0">
                <a:solidFill>
                  <a:schemeClr val="accent6">
                    <a:lumMod val="75000"/>
                  </a:schemeClr>
                </a:solidFill>
              </a:rPr>
              <a:t>“</a:t>
            </a:r>
            <a:r>
              <a:rPr lang="th-TH" sz="2900" dirty="0" err="1" smtClean="0">
                <a:solidFill>
                  <a:schemeClr val="accent6">
                    <a:lumMod val="75000"/>
                  </a:schemeClr>
                </a:solidFill>
              </a:rPr>
              <a:t>ซ่าย</a:t>
            </a:r>
            <a:r>
              <a:rPr lang="th-TH" sz="2900" dirty="0" smtClean="0">
                <a:solidFill>
                  <a:schemeClr val="accent6">
                    <a:lumMod val="75000"/>
                  </a:schemeClr>
                </a:solidFill>
              </a:rPr>
              <a:t>...ขวา...ขวา</a:t>
            </a:r>
            <a:r>
              <a:rPr lang="th-TH" sz="2900" dirty="0" err="1" smtClean="0">
                <a:solidFill>
                  <a:schemeClr val="accent6">
                    <a:lumMod val="75000"/>
                  </a:schemeClr>
                </a:solidFill>
              </a:rPr>
              <a:t>เย่าะแย่ะ</a:t>
            </a:r>
            <a:r>
              <a:rPr lang="th-TH" sz="2900" dirty="0" smtClean="0">
                <a:solidFill>
                  <a:schemeClr val="accent6">
                    <a:lumMod val="75000"/>
                  </a:schemeClr>
                </a:solidFill>
              </a:rPr>
              <a:t>...</a:t>
            </a:r>
            <a:r>
              <a:rPr lang="th-TH" sz="2900" dirty="0" err="1" smtClean="0">
                <a:solidFill>
                  <a:schemeClr val="accent6">
                    <a:lumMod val="75000"/>
                  </a:schemeClr>
                </a:solidFill>
              </a:rPr>
              <a:t>ซ่ายดี๋</a:t>
            </a:r>
            <a:r>
              <a:rPr lang="th-TH" sz="2900" dirty="0" smtClean="0">
                <a:solidFill>
                  <a:schemeClr val="accent6">
                    <a:lumMod val="75000"/>
                  </a:schemeClr>
                </a:solidFill>
              </a:rPr>
              <a:t>...</a:t>
            </a:r>
            <a:r>
              <a:rPr lang="en-US" sz="2900" dirty="0" smtClean="0">
                <a:solidFill>
                  <a:schemeClr val="accent6">
                    <a:lumMod val="75000"/>
                  </a:schemeClr>
                </a:solidFill>
              </a:rPr>
              <a:t>!</a:t>
            </a:r>
            <a:r>
              <a:rPr lang="th-TH" sz="2900" dirty="0" smtClean="0">
                <a:solidFill>
                  <a:schemeClr val="accent6">
                    <a:lumMod val="75000"/>
                  </a:schemeClr>
                </a:solidFill>
              </a:rPr>
              <a:t>”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571430" y="6125234"/>
            <a:ext cx="381642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 Elephant named </a:t>
            </a:r>
            <a:r>
              <a:rPr lang="en-US" sz="20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Maliwan</a:t>
            </a:r>
            <a:r>
              <a:rPr lang="en-US" sz="2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P. 1</a:t>
            </a:r>
            <a:endParaRPr lang="th-TH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57158" y="6021288"/>
            <a:ext cx="38164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พลายมลิวัลลิ์</a:t>
            </a:r>
            <a:r>
              <a:rPr lang="en-US" sz="2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th-TH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หน้า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th-TH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๑</a:t>
            </a:r>
            <a:endParaRPr lang="th-TH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2397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715446" y="260648"/>
            <a:ext cx="4104456" cy="54784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dirty="0"/>
              <a:t>He </a:t>
            </a:r>
            <a:r>
              <a:rPr lang="en-US" sz="2500" dirty="0" smtClean="0"/>
              <a:t>knew himself </a:t>
            </a:r>
            <a:r>
              <a:rPr lang="en-US" sz="2500" dirty="0"/>
              <a:t>and was aware that </a:t>
            </a:r>
            <a:r>
              <a:rPr lang="en-US" sz="2500" dirty="0" smtClean="0"/>
              <a:t>shunning alcohol </a:t>
            </a:r>
            <a:r>
              <a:rPr lang="en-US" sz="2500" dirty="0"/>
              <a:t>by </a:t>
            </a:r>
            <a:r>
              <a:rPr lang="en-US" sz="2500" dirty="0">
                <a:solidFill>
                  <a:srgbClr val="0070C0"/>
                </a:solidFill>
              </a:rPr>
              <a:t>going on a cruise aboard the </a:t>
            </a:r>
            <a:r>
              <a:rPr lang="en-US" sz="2500" i="1" dirty="0" err="1">
                <a:solidFill>
                  <a:srgbClr val="0070C0"/>
                </a:solidFill>
              </a:rPr>
              <a:t>Phanurangsee</a:t>
            </a:r>
            <a:r>
              <a:rPr lang="en-US" sz="2500" dirty="0"/>
              <a:t> had been a grave </a:t>
            </a:r>
            <a:r>
              <a:rPr lang="en-US" sz="2500" dirty="0" smtClean="0"/>
              <a:t>mistake and</a:t>
            </a:r>
            <a:r>
              <a:rPr lang="en-US" sz="2500" dirty="0"/>
              <a:t>, even worse, that his own obduracy would never again allow him to </a:t>
            </a:r>
            <a:r>
              <a:rPr lang="en-US" sz="2500" dirty="0">
                <a:solidFill>
                  <a:srgbClr val="7030A0"/>
                </a:solidFill>
              </a:rPr>
              <a:t>try and accommodate</a:t>
            </a:r>
            <a:r>
              <a:rPr lang="en-US" sz="2500" dirty="0"/>
              <a:t> the pleas of </a:t>
            </a:r>
            <a:r>
              <a:rPr lang="en-US" sz="2500" dirty="0" err="1" smtClean="0"/>
              <a:t>Orraphin</a:t>
            </a:r>
            <a:r>
              <a:rPr lang="en-US" sz="2500" dirty="0" smtClean="0"/>
              <a:t> and </a:t>
            </a:r>
            <a:r>
              <a:rPr lang="en-US" sz="2500" dirty="0">
                <a:solidFill>
                  <a:srgbClr val="C00000"/>
                </a:solidFill>
              </a:rPr>
              <a:t>other members of the family</a:t>
            </a:r>
            <a:r>
              <a:rPr lang="en-US" sz="2500" dirty="0"/>
              <a:t>, because he hated to be such dismal failure in circumstances </a:t>
            </a:r>
            <a:r>
              <a:rPr lang="en-US" sz="2500" dirty="0">
                <a:solidFill>
                  <a:schemeClr val="accent3">
                    <a:lumMod val="50000"/>
                  </a:schemeClr>
                </a:solidFill>
              </a:rPr>
              <a:t>that would make him </a:t>
            </a:r>
            <a:r>
              <a:rPr lang="en-US" sz="2500" dirty="0" smtClean="0">
                <a:solidFill>
                  <a:schemeClr val="accent3">
                    <a:lumMod val="50000"/>
                  </a:schemeClr>
                </a:solidFill>
              </a:rPr>
              <a:t>an object </a:t>
            </a:r>
            <a:r>
              <a:rPr lang="en-US" sz="2500" dirty="0">
                <a:solidFill>
                  <a:schemeClr val="accent3">
                    <a:lumMod val="50000"/>
                  </a:schemeClr>
                </a:solidFill>
              </a:rPr>
              <a:t>of </a:t>
            </a:r>
            <a:r>
              <a:rPr lang="en-US" sz="2500" dirty="0" smtClean="0">
                <a:solidFill>
                  <a:schemeClr val="accent3">
                    <a:lumMod val="50000"/>
                  </a:schemeClr>
                </a:solidFill>
              </a:rPr>
              <a:t>pity</a:t>
            </a:r>
            <a:r>
              <a:rPr lang="en-US" sz="2500" dirty="0" smtClean="0"/>
              <a:t>.</a:t>
            </a:r>
            <a:endParaRPr lang="th-TH" sz="25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28596" y="256287"/>
            <a:ext cx="4248472" cy="41088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900" dirty="0" smtClean="0"/>
              <a:t>เขามีสติสัมปชัญญะ รู้ดีว่าวิธีอดเหล้าโดย</a:t>
            </a:r>
            <a:r>
              <a:rPr lang="th-TH" sz="2900" dirty="0" smtClean="0">
                <a:solidFill>
                  <a:srgbClr val="0070C0"/>
                </a:solidFill>
              </a:rPr>
              <a:t>ออกเที่ยวทะเลไปกลับกับเรือภาณุ</a:t>
            </a:r>
            <a:r>
              <a:rPr lang="th-TH" sz="2900" dirty="0" err="1" smtClean="0">
                <a:solidFill>
                  <a:srgbClr val="0070C0"/>
                </a:solidFill>
              </a:rPr>
              <a:t>รังษี</a:t>
            </a:r>
            <a:r>
              <a:rPr lang="th-TH" sz="2900" dirty="0" smtClean="0"/>
              <a:t>นี้เป็นวิธีที่ผิดอย่างมหันต์ และยิ่งกว่านั้นนิสัยรั้นดึงดันของเขาคงจะไม่ยอม</a:t>
            </a:r>
            <a:r>
              <a:rPr lang="th-TH" sz="2900" dirty="0" smtClean="0">
                <a:solidFill>
                  <a:srgbClr val="7030A0"/>
                </a:solidFill>
              </a:rPr>
              <a:t>โน้มน้อมอนุโลม</a:t>
            </a:r>
            <a:r>
              <a:rPr lang="th-TH" sz="2900" dirty="0" smtClean="0"/>
              <a:t>ตามคำวิงวอนของ</a:t>
            </a:r>
            <a:r>
              <a:rPr lang="th-TH" sz="2900" dirty="0" err="1" smtClean="0"/>
              <a:t>อรพิน</a:t>
            </a:r>
            <a:r>
              <a:rPr lang="th-TH" sz="2900" dirty="0" smtClean="0"/>
              <a:t> หรือ</a:t>
            </a:r>
            <a:r>
              <a:rPr lang="th-TH" sz="2900" dirty="0" smtClean="0">
                <a:solidFill>
                  <a:srgbClr val="C00000"/>
                </a:solidFill>
              </a:rPr>
              <a:t>ญาติวงศ์พงศาใดๆ</a:t>
            </a:r>
            <a:r>
              <a:rPr lang="th-TH" sz="2900" dirty="0" smtClean="0"/>
              <a:t>อีกในโอกาสต่อไป เพราะคนอย่างเขาทนไม่ได้ที่จะแสดงความย่อท้อล้มเหลวไม่ว่าในสิ่งใดๆ </a:t>
            </a:r>
            <a:r>
              <a:rPr lang="th-TH" sz="2900" dirty="0" smtClean="0">
                <a:solidFill>
                  <a:schemeClr val="accent3">
                    <a:lumMod val="50000"/>
                  </a:schemeClr>
                </a:solidFill>
              </a:rPr>
              <a:t>ให้ประจักษ์เป็นที่น่าสมเพชเวทนาแก่ใคร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643438" y="6125234"/>
            <a:ext cx="381642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 Elephant named </a:t>
            </a:r>
            <a:r>
              <a:rPr lang="en-US" sz="20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Maliwan</a:t>
            </a:r>
            <a:r>
              <a:rPr lang="en-US" sz="2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P. 2</a:t>
            </a:r>
            <a:endParaRPr lang="th-TH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28596" y="6021288"/>
            <a:ext cx="38164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พลายมลิวัลลิ์</a:t>
            </a:r>
            <a:r>
              <a:rPr lang="en-US" sz="2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th-TH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หน้า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th-TH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๔</a:t>
            </a:r>
            <a:endParaRPr lang="th-TH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432282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643438" y="142852"/>
            <a:ext cx="4214272" cy="63709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0070C0"/>
                </a:solidFill>
              </a:rPr>
              <a:t>These men, when they turned to look at him</a:t>
            </a:r>
            <a:r>
              <a:rPr lang="en-US" sz="2400" dirty="0"/>
              <a:t>, did not seem to </a:t>
            </a:r>
            <a:r>
              <a:rPr lang="en-US" sz="2400" dirty="0">
                <a:solidFill>
                  <a:schemeClr val="accent3">
                    <a:lumMod val="50000"/>
                  </a:schemeClr>
                </a:solidFill>
              </a:rPr>
              <a:t>have any curiosity</a:t>
            </a:r>
            <a:r>
              <a:rPr lang="en-US" sz="2400" dirty="0"/>
              <a:t> as to who he was or </a:t>
            </a:r>
            <a:r>
              <a:rPr lang="en-US" sz="2400" dirty="0" smtClean="0"/>
              <a:t>where he had </a:t>
            </a:r>
            <a:r>
              <a:rPr lang="en-US" sz="2400" dirty="0"/>
              <a:t>come  </a:t>
            </a:r>
            <a:r>
              <a:rPr lang="en-US" sz="2400" dirty="0" smtClean="0"/>
              <a:t>from, though they </a:t>
            </a:r>
            <a:r>
              <a:rPr lang="en-US" sz="2400" dirty="0"/>
              <a:t>did whisper </a:t>
            </a:r>
            <a:r>
              <a:rPr lang="en-US" sz="2400" dirty="0" smtClean="0"/>
              <a:t>among </a:t>
            </a:r>
            <a:r>
              <a:rPr lang="en-US" sz="2400" dirty="0"/>
              <a:t>themselves </a:t>
            </a:r>
            <a:r>
              <a:rPr lang="en-US" sz="2400" dirty="0" smtClean="0"/>
              <a:t>as </a:t>
            </a:r>
            <a:r>
              <a:rPr lang="en-US" sz="2400" dirty="0"/>
              <a:t>they  </a:t>
            </a:r>
            <a:r>
              <a:rPr lang="en-US" sz="2400" dirty="0" smtClean="0"/>
              <a:t>looked at </a:t>
            </a:r>
            <a:r>
              <a:rPr lang="en-US" sz="2400" dirty="0"/>
              <a:t>the way he </a:t>
            </a:r>
            <a:r>
              <a:rPr lang="en-US" sz="2400" dirty="0" smtClean="0"/>
              <a:t>was dressed before turning </a:t>
            </a:r>
            <a:r>
              <a:rPr lang="en-US" sz="2400" dirty="0"/>
              <a:t>back to watch the </a:t>
            </a:r>
            <a:r>
              <a:rPr lang="en-US" sz="2400" dirty="0" smtClean="0"/>
              <a:t>whipping. Therefore</a:t>
            </a:r>
            <a:r>
              <a:rPr lang="en-US" sz="2400" dirty="0"/>
              <a:t>, if he hoped </a:t>
            </a:r>
            <a:r>
              <a:rPr lang="en-US" sz="2400" dirty="0">
                <a:solidFill>
                  <a:srgbClr val="FF0066"/>
                </a:solidFill>
              </a:rPr>
              <a:t>to find an answer to his puzzlement by asking for </a:t>
            </a:r>
            <a:r>
              <a:rPr lang="en-US" sz="2400" dirty="0" smtClean="0">
                <a:solidFill>
                  <a:srgbClr val="FF0066"/>
                </a:solidFill>
              </a:rPr>
              <a:t>answer</a:t>
            </a:r>
            <a:r>
              <a:rPr lang="en-US" sz="2400" dirty="0" smtClean="0"/>
              <a:t>s from </a:t>
            </a:r>
            <a:r>
              <a:rPr lang="en-US" sz="2400" dirty="0"/>
              <a:t>these workers,  </a:t>
            </a:r>
            <a:r>
              <a:rPr lang="en-US" sz="2400" dirty="0" smtClean="0"/>
              <a:t>who spoke Thai with </a:t>
            </a:r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</a:rPr>
              <a:t>an accent so strange and words so weird</a:t>
            </a:r>
            <a:r>
              <a:rPr lang="en-US" sz="2400" dirty="0" smtClean="0"/>
              <a:t> </a:t>
            </a:r>
            <a:r>
              <a:rPr lang="en-US" sz="2400" dirty="0"/>
              <a:t>that </a:t>
            </a:r>
            <a:r>
              <a:rPr lang="en-US" sz="2400" dirty="0" smtClean="0"/>
              <a:t>at times he could not understand </a:t>
            </a:r>
            <a:r>
              <a:rPr lang="en-US" sz="2400" dirty="0"/>
              <a:t>them, he was </a:t>
            </a:r>
            <a:r>
              <a:rPr lang="en-US" sz="2400" dirty="0">
                <a:solidFill>
                  <a:srgbClr val="7030A0"/>
                </a:solidFill>
              </a:rPr>
              <a:t>bound to be disappointed</a:t>
            </a:r>
            <a:r>
              <a:rPr lang="en-US" sz="2400" dirty="0"/>
              <a:t>.</a:t>
            </a:r>
            <a:endParaRPr lang="th-TH" sz="24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85720" y="126754"/>
            <a:ext cx="4248472" cy="45550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900" dirty="0" smtClean="0">
                <a:solidFill>
                  <a:srgbClr val="0070C0"/>
                </a:solidFill>
              </a:rPr>
              <a:t>ท่วงทีกิริยาที่คนเหล่านั้นหันมาดูเขา</a:t>
            </a:r>
            <a:r>
              <a:rPr lang="th-TH" sz="2900" dirty="0" smtClean="0"/>
              <a:t> ก็ไม่เห็นแสดงว่า</a:t>
            </a:r>
            <a:r>
              <a:rPr lang="th-TH" sz="2900" dirty="0" smtClean="0">
                <a:solidFill>
                  <a:schemeClr val="accent3">
                    <a:lumMod val="50000"/>
                  </a:schemeClr>
                </a:solidFill>
              </a:rPr>
              <a:t>ติดใจซักไซ้ไล่เลียง</a:t>
            </a:r>
            <a:r>
              <a:rPr lang="th-TH" sz="2900" dirty="0" smtClean="0"/>
              <a:t>ว่าเขาเป็นใครมาจากไหน นอกจากจะซุบซิบพลางดูเครื่องแต่งกายของเขาพลางแล้วก็หันไปเฮฮากันตามเดิม ฉะนั้นถ้าหากเขาจะ</a:t>
            </a:r>
            <a:r>
              <a:rPr lang="th-TH" sz="2900" dirty="0" smtClean="0">
                <a:solidFill>
                  <a:srgbClr val="FF0066"/>
                </a:solidFill>
              </a:rPr>
              <a:t>นำความฉงนที่มืดคลุ้มอยู่ในหัวสมองไปเจียระไนขอพึ่งคำแนะนำ</a:t>
            </a:r>
            <a:r>
              <a:rPr lang="th-TH" sz="2900" dirty="0" smtClean="0"/>
              <a:t>จากเหล่ากรรมกร ที่พูดภาษาไทยกันใน</a:t>
            </a:r>
            <a:r>
              <a:rPr lang="th-TH" sz="2900" dirty="0" smtClean="0">
                <a:solidFill>
                  <a:schemeClr val="accent6">
                    <a:lumMod val="75000"/>
                  </a:schemeClr>
                </a:solidFill>
              </a:rPr>
              <a:t>ศัพท์สำเนียงที่แปร่งหูเขา</a:t>
            </a:r>
            <a:r>
              <a:rPr lang="th-TH" sz="2900" dirty="0" smtClean="0"/>
              <a:t> จนบางครั้งจับความไม่ได้เลยนี้ ก็</a:t>
            </a:r>
            <a:r>
              <a:rPr lang="th-TH" sz="2900" dirty="0" smtClean="0">
                <a:solidFill>
                  <a:srgbClr val="7030A0"/>
                </a:solidFill>
              </a:rPr>
              <a:t>คงไม่ได้รับความสว่างอะไร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643438" y="6413266"/>
            <a:ext cx="381642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 Elephant named </a:t>
            </a:r>
            <a:r>
              <a:rPr lang="en-US" sz="20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Maliwan</a:t>
            </a:r>
            <a:r>
              <a:rPr lang="en-US" sz="2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P. 2</a:t>
            </a:r>
            <a:endParaRPr lang="th-TH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85720" y="6309320"/>
            <a:ext cx="38164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พลายมลิวัลลิ์</a:t>
            </a:r>
            <a:r>
              <a:rPr lang="en-US" sz="2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th-TH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หน้า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th-TH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๖</a:t>
            </a:r>
            <a:endParaRPr lang="th-TH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92710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72000" y="244961"/>
            <a:ext cx="4248472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“</a:t>
            </a:r>
            <a:r>
              <a:rPr lang="en-US" sz="2400" dirty="0"/>
              <a:t>How </a:t>
            </a:r>
            <a:r>
              <a:rPr lang="en-US" sz="2400" dirty="0" smtClean="0"/>
              <a:t>come </a:t>
            </a:r>
            <a:r>
              <a:rPr lang="en-US" sz="2400" dirty="0"/>
              <a:t>it isn’t over yet? I’ve got work waiting. This is no time for merriment,” he said  in a loud voice </a:t>
            </a:r>
            <a:r>
              <a:rPr lang="en-US" sz="2400" dirty="0" smtClean="0"/>
              <a:t>which had </a:t>
            </a:r>
            <a:r>
              <a:rPr lang="en-US" sz="2400" dirty="0"/>
              <a:t>none of the </a:t>
            </a:r>
            <a:r>
              <a:rPr lang="en-US" sz="2400" dirty="0">
                <a:solidFill>
                  <a:srgbClr val="FF0066"/>
                </a:solidFill>
              </a:rPr>
              <a:t>unfamiliar accent of the local people</a:t>
            </a:r>
            <a:r>
              <a:rPr lang="en-US" sz="2400" dirty="0" smtClean="0"/>
              <a:t>.</a:t>
            </a:r>
            <a:endParaRPr lang="en-US" sz="2400" dirty="0"/>
          </a:p>
          <a:p>
            <a:r>
              <a:rPr lang="en-US" sz="2400" dirty="0" smtClean="0"/>
              <a:t>     </a:t>
            </a:r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</a:rPr>
              <a:t>“</a:t>
            </a:r>
            <a:r>
              <a:rPr lang="en-US" sz="2400" dirty="0" err="1">
                <a:solidFill>
                  <a:schemeClr val="accent6">
                    <a:lumMod val="75000"/>
                  </a:schemeClr>
                </a:solidFill>
              </a:rPr>
              <a:t>Sarry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</a:rPr>
              <a:t>, bass, we </a:t>
            </a:r>
            <a:r>
              <a:rPr lang="en-US" sz="2400" dirty="0" err="1">
                <a:solidFill>
                  <a:schemeClr val="accent6">
                    <a:lumMod val="75000"/>
                  </a:schemeClr>
                </a:solidFill>
              </a:rPr>
              <a:t>begon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</a:rPr>
              <a:t> late this morn’, </a:t>
            </a:r>
            <a:r>
              <a:rPr lang="en-US" sz="2400" dirty="0" err="1">
                <a:solidFill>
                  <a:schemeClr val="accent6">
                    <a:lumMod val="75000"/>
                  </a:schemeClr>
                </a:solidFill>
              </a:rPr>
              <a:t>sah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</a:rPr>
              <a:t>,”</a:t>
            </a:r>
            <a:r>
              <a:rPr lang="en-US" sz="2400" dirty="0"/>
              <a:t> the man </a:t>
            </a:r>
            <a:r>
              <a:rPr lang="en-US" sz="2400" dirty="0">
                <a:solidFill>
                  <a:schemeClr val="accent3">
                    <a:lumMod val="50000"/>
                  </a:schemeClr>
                </a:solidFill>
              </a:rPr>
              <a:t>who presided over the punishment </a:t>
            </a:r>
            <a:r>
              <a:rPr lang="en-US" sz="2400" dirty="0"/>
              <a:t>reported.</a:t>
            </a:r>
          </a:p>
          <a:p>
            <a:r>
              <a:rPr lang="en-US" sz="2400" dirty="0" smtClean="0"/>
              <a:t>     The </a:t>
            </a:r>
            <a:r>
              <a:rPr lang="en-US" sz="2400" dirty="0"/>
              <a:t>‘bass’ looked unhappy as he turned to walk away, but then he caught a glance of a stranger stepping out of </a:t>
            </a:r>
            <a:r>
              <a:rPr lang="en-US" sz="2400" dirty="0" smtClean="0"/>
              <a:t>the group </a:t>
            </a:r>
            <a:r>
              <a:rPr lang="en-US" sz="2400" dirty="0"/>
              <a:t>of workers to intercept him.</a:t>
            </a:r>
            <a:endParaRPr lang="th-TH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428596" y="242059"/>
            <a:ext cx="4104456" cy="45550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900" dirty="0" smtClean="0"/>
              <a:t>“นี่อะไรยังไม่ครบอีกหรือ? งานข้ามีเว้ยมัวสนุกอยู่ไม่ได้” เขาพูด</a:t>
            </a:r>
            <a:r>
              <a:rPr lang="th-TH" sz="2900" dirty="0" smtClean="0">
                <a:solidFill>
                  <a:srgbClr val="FF0066"/>
                </a:solidFill>
              </a:rPr>
              <a:t>เสียงไม่แปร่งเพี้ยน</a:t>
            </a:r>
            <a:r>
              <a:rPr lang="th-TH" sz="2900" dirty="0" smtClean="0"/>
              <a:t>เหมือนที่ได้ยินคนอื่นพูด</a:t>
            </a:r>
          </a:p>
          <a:p>
            <a:r>
              <a:rPr lang="th-TH" sz="2900" dirty="0"/>
              <a:t> </a:t>
            </a:r>
            <a:r>
              <a:rPr lang="th-TH" sz="2900" dirty="0" smtClean="0"/>
              <a:t>    </a:t>
            </a:r>
            <a:r>
              <a:rPr lang="th-TH" sz="2900" dirty="0" smtClean="0">
                <a:solidFill>
                  <a:schemeClr val="accent6">
                    <a:lumMod val="75000"/>
                  </a:schemeClr>
                </a:solidFill>
              </a:rPr>
              <a:t>“ลงมือสายโข</a:t>
            </a:r>
            <a:r>
              <a:rPr lang="th-TH" sz="2900" dirty="0" err="1" smtClean="0">
                <a:solidFill>
                  <a:schemeClr val="accent6">
                    <a:lumMod val="75000"/>
                  </a:schemeClr>
                </a:solidFill>
              </a:rPr>
              <a:t>แล้วข</a:t>
            </a:r>
            <a:r>
              <a:rPr lang="th-TH" sz="2900" dirty="0" smtClean="0">
                <a:solidFill>
                  <a:schemeClr val="accent6">
                    <a:lumMod val="75000"/>
                  </a:schemeClr>
                </a:solidFill>
              </a:rPr>
              <a:t>รับ</a:t>
            </a:r>
            <a:r>
              <a:rPr lang="th-TH" sz="2900" dirty="0" err="1" smtClean="0">
                <a:solidFill>
                  <a:schemeClr val="accent6">
                    <a:lumMod val="75000"/>
                  </a:schemeClr>
                </a:solidFill>
              </a:rPr>
              <a:t>น้าย</a:t>
            </a:r>
            <a:r>
              <a:rPr lang="en-US" sz="2900" dirty="0">
                <a:solidFill>
                  <a:schemeClr val="accent6">
                    <a:lumMod val="75000"/>
                  </a:schemeClr>
                </a:solidFill>
              </a:rPr>
              <a:t>!</a:t>
            </a:r>
            <a:r>
              <a:rPr lang="th-TH" sz="2900" dirty="0" smtClean="0">
                <a:solidFill>
                  <a:schemeClr val="accent6">
                    <a:lumMod val="75000"/>
                  </a:schemeClr>
                </a:solidFill>
              </a:rPr>
              <a:t>”</a:t>
            </a:r>
            <a:r>
              <a:rPr lang="th-TH" sz="2900" dirty="0" smtClean="0"/>
              <a:t> ชาย</a:t>
            </a:r>
            <a:r>
              <a:rPr lang="th-TH" sz="2900" dirty="0" smtClean="0">
                <a:solidFill>
                  <a:schemeClr val="accent3">
                    <a:lumMod val="50000"/>
                  </a:schemeClr>
                </a:solidFill>
              </a:rPr>
              <a:t>ผู้ทำหน้าที่เหมือนหนึ่งประธานพิธีโบย</a:t>
            </a:r>
            <a:r>
              <a:rPr lang="th-TH" sz="2900" dirty="0" smtClean="0"/>
              <a:t>รายงาน</a:t>
            </a:r>
          </a:p>
          <a:p>
            <a:r>
              <a:rPr lang="th-TH" sz="2900" dirty="0"/>
              <a:t> </a:t>
            </a:r>
            <a:r>
              <a:rPr lang="th-TH" sz="2900" dirty="0" smtClean="0"/>
              <a:t>    </a:t>
            </a:r>
            <a:r>
              <a:rPr lang="en-US" sz="2900" dirty="0" smtClean="0"/>
              <a:t>‘</a:t>
            </a:r>
            <a:r>
              <a:rPr lang="th-TH" sz="2900" dirty="0" err="1" smtClean="0"/>
              <a:t>น้าย</a:t>
            </a:r>
            <a:r>
              <a:rPr lang="en-US" sz="2900" dirty="0" smtClean="0"/>
              <a:t>’</a:t>
            </a:r>
            <a:r>
              <a:rPr lang="th-TH" sz="2900" dirty="0" smtClean="0"/>
              <a:t> ทำสีหน้าเบื่อหน่าย เดินเร่จะออกไปทางอื่น ก็พอดีเหลือบเห็นคนแปลกหน้าคนหนึ่ง เดินออกจากกลุ่มกรรมกรมาสกัดหน้าเขาไว้</a:t>
            </a:r>
            <a:endParaRPr lang="th-TH" sz="2900" dirty="0"/>
          </a:p>
        </p:txBody>
      </p:sp>
      <p:sp>
        <p:nvSpPr>
          <p:cNvPr id="5" name="TextBox 4"/>
          <p:cNvSpPr txBox="1"/>
          <p:nvPr/>
        </p:nvSpPr>
        <p:spPr>
          <a:xfrm>
            <a:off x="4572000" y="6413266"/>
            <a:ext cx="381642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 Elephant named </a:t>
            </a:r>
            <a:r>
              <a:rPr lang="en-US" sz="20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Maliwan</a:t>
            </a:r>
            <a:r>
              <a:rPr lang="en-US" sz="2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P. 2</a:t>
            </a:r>
            <a:endParaRPr lang="th-TH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12572" y="6309320"/>
            <a:ext cx="38164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พลายมลิวัลลิ์</a:t>
            </a:r>
            <a:r>
              <a:rPr lang="en-US" sz="2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th-TH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หน้า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th-TH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๗</a:t>
            </a:r>
            <a:endParaRPr lang="th-TH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59550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72000" y="332656"/>
            <a:ext cx="4248472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When the two men stood face to face, they looked one another in the eye </a:t>
            </a:r>
            <a:r>
              <a:rPr lang="en-US" sz="2400" dirty="0">
                <a:solidFill>
                  <a:schemeClr val="accent2">
                    <a:lumMod val="75000"/>
                  </a:schemeClr>
                </a:solidFill>
              </a:rPr>
              <a:t>with suspicion</a:t>
            </a:r>
            <a:r>
              <a:rPr lang="en-US" sz="2400" dirty="0"/>
              <a:t>, </a:t>
            </a:r>
            <a:r>
              <a:rPr lang="en-US" sz="2400" dirty="0">
                <a:solidFill>
                  <a:srgbClr val="FF0066"/>
                </a:solidFill>
              </a:rPr>
              <a:t>each trying to fathom out</a:t>
            </a:r>
          </a:p>
          <a:p>
            <a:r>
              <a:rPr lang="en-US" sz="2400" dirty="0">
                <a:solidFill>
                  <a:srgbClr val="FF0066"/>
                </a:solidFill>
              </a:rPr>
              <a:t>the other</a:t>
            </a:r>
            <a:r>
              <a:rPr lang="en-US" sz="2400" dirty="0"/>
              <a:t>.</a:t>
            </a:r>
          </a:p>
          <a:p>
            <a:r>
              <a:rPr lang="en-US" sz="2400" dirty="0" smtClean="0"/>
              <a:t>     “</a:t>
            </a:r>
            <a:r>
              <a:rPr lang="en-US" sz="2400" dirty="0"/>
              <a:t>I do beg your pardon.” </a:t>
            </a:r>
            <a:r>
              <a:rPr lang="en-US" sz="2400" dirty="0">
                <a:solidFill>
                  <a:schemeClr val="accent3">
                    <a:lumMod val="50000"/>
                  </a:schemeClr>
                </a:solidFill>
              </a:rPr>
              <a:t>The stranger</a:t>
            </a:r>
            <a:r>
              <a:rPr lang="en-US" sz="2400" dirty="0"/>
              <a:t> was the first to speak. </a:t>
            </a:r>
            <a:r>
              <a:rPr lang="en-US" sz="2400" dirty="0" smtClean="0"/>
              <a:t>   “</a:t>
            </a:r>
            <a:r>
              <a:rPr lang="en-US" sz="2400" dirty="0"/>
              <a:t>You must be the man in charge here?” His question</a:t>
            </a:r>
          </a:p>
          <a:p>
            <a:r>
              <a:rPr lang="en-US" sz="2400" dirty="0"/>
              <a:t>was rather terse, but his voice was even and 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</a:rPr>
              <a:t>had the proper and sonorous timbre and clarity of elocution</a:t>
            </a:r>
            <a:r>
              <a:rPr lang="en-US" sz="2400" dirty="0"/>
              <a:t> that </a:t>
            </a:r>
            <a:r>
              <a:rPr lang="en-US" sz="2400" dirty="0">
                <a:solidFill>
                  <a:srgbClr val="0070C0"/>
                </a:solidFill>
              </a:rPr>
              <a:t>denoted</a:t>
            </a:r>
          </a:p>
          <a:p>
            <a:r>
              <a:rPr lang="en-US" sz="2400" dirty="0">
                <a:solidFill>
                  <a:srgbClr val="0070C0"/>
                </a:solidFill>
              </a:rPr>
              <a:t>upper-class breeding</a:t>
            </a:r>
            <a:r>
              <a:rPr lang="en-US" sz="2400" dirty="0"/>
              <a:t>. </a:t>
            </a:r>
            <a:endParaRPr lang="th-TH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357158" y="314067"/>
            <a:ext cx="4032448" cy="50013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900" dirty="0" smtClean="0"/>
              <a:t>เมื่อชายทั้งสองมายืนเผชิญหน้ากัน แล้วต่างฝ่ายต่างก็มองตากัน</a:t>
            </a:r>
            <a:r>
              <a:rPr lang="th-TH" sz="2900" dirty="0" smtClean="0">
                <a:solidFill>
                  <a:schemeClr val="accent2">
                    <a:lumMod val="75000"/>
                  </a:schemeClr>
                </a:solidFill>
              </a:rPr>
              <a:t>ด้วยความสนเท่ห์</a:t>
            </a:r>
            <a:r>
              <a:rPr lang="th-TH" sz="2900" dirty="0" smtClean="0"/>
              <a:t> </a:t>
            </a:r>
            <a:r>
              <a:rPr lang="th-TH" sz="2900" dirty="0" smtClean="0">
                <a:solidFill>
                  <a:srgbClr val="FF0066"/>
                </a:solidFill>
              </a:rPr>
              <a:t>ต่างฝ่ายต่างก็อยู่ในกิริยาที่กำลัง “หยั่ง” กันอยู่ในทันที</a:t>
            </a:r>
          </a:p>
          <a:p>
            <a:r>
              <a:rPr lang="th-TH" sz="2900" dirty="0" smtClean="0"/>
              <a:t>     “ประทานโทษ” </a:t>
            </a:r>
            <a:r>
              <a:rPr lang="th-TH" sz="2900" dirty="0" smtClean="0">
                <a:solidFill>
                  <a:schemeClr val="accent3">
                    <a:lumMod val="50000"/>
                  </a:schemeClr>
                </a:solidFill>
              </a:rPr>
              <a:t>ชายหนุ่มผู้พลัดถิ่น</a:t>
            </a:r>
            <a:r>
              <a:rPr lang="th-TH" sz="2900" dirty="0" smtClean="0"/>
              <a:t>เป็นผู้เริ่มเอ่ยปากขึ้นก่อน “คุณเห็นจะเป็นผู้ใหญ่อยู่ที่นี่” คำถามของเขาค่อนข้างห้วน แต่สำเนียงที่ผู้พูดเรียบราบ </a:t>
            </a:r>
            <a:r>
              <a:rPr lang="th-TH" sz="2900" dirty="0" smtClean="0">
                <a:solidFill>
                  <a:schemeClr val="accent6">
                    <a:lumMod val="75000"/>
                  </a:schemeClr>
                </a:solidFill>
              </a:rPr>
              <a:t>กระแสเสียงกลมกล่อมมีกังวานทั้งชัดถ้อยชัดคำ</a:t>
            </a:r>
            <a:r>
              <a:rPr lang="th-TH" sz="2900" dirty="0" smtClean="0"/>
              <a:t>เยี่ยงผู้ที่</a:t>
            </a:r>
            <a:r>
              <a:rPr lang="th-TH" sz="2900" dirty="0" smtClean="0">
                <a:solidFill>
                  <a:srgbClr val="0070C0"/>
                </a:solidFill>
              </a:rPr>
              <a:t>ได้สมาคมอยู่ในสำนักสูง</a:t>
            </a:r>
            <a:endParaRPr lang="th-TH" sz="2900" dirty="0">
              <a:solidFill>
                <a:srgbClr val="0070C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572000" y="6413266"/>
            <a:ext cx="381642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 Elephant named </a:t>
            </a:r>
            <a:r>
              <a:rPr lang="en-US" sz="20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Maliwan</a:t>
            </a:r>
            <a:r>
              <a:rPr lang="en-US" sz="2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P. 3</a:t>
            </a:r>
            <a:endParaRPr lang="th-TH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13142" y="6309320"/>
            <a:ext cx="38164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พลายมลิวัลลิ์</a:t>
            </a:r>
            <a:r>
              <a:rPr lang="en-US" sz="2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th-TH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หน้า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th-TH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๘</a:t>
            </a:r>
            <a:endParaRPr lang="th-TH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891906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643438" y="188640"/>
            <a:ext cx="4248472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Finally, </a:t>
            </a:r>
            <a:r>
              <a:rPr lang="en-US" sz="2400" dirty="0" smtClean="0">
                <a:solidFill>
                  <a:srgbClr val="FF0066"/>
                </a:solidFill>
              </a:rPr>
              <a:t>Old Ma</a:t>
            </a:r>
            <a:r>
              <a:rPr lang="en-US" sz="2400" dirty="0" smtClean="0"/>
              <a:t> thought that she had punished her son sufficiently and, </a:t>
            </a:r>
            <a:r>
              <a:rPr lang="en-US" sz="2400" dirty="0" smtClean="0">
                <a:solidFill>
                  <a:srgbClr val="0070C0"/>
                </a:solidFill>
              </a:rPr>
              <a:t>gasping for air and feeling utterly exhausted</a:t>
            </a:r>
            <a:r>
              <a:rPr lang="en-US" sz="2400" dirty="0" smtClean="0"/>
              <a:t>, in the manner of the old, she</a:t>
            </a:r>
            <a:r>
              <a:rPr lang="en-US" sz="2400" dirty="0" smtClean="0">
                <a:solidFill>
                  <a:srgbClr val="7030A0"/>
                </a:solidFill>
              </a:rPr>
              <a:t> stopped her trunk lashing</a:t>
            </a:r>
            <a:r>
              <a:rPr lang="en-US" sz="2400" dirty="0" smtClean="0"/>
              <a:t> and stood shifting her weight from side to side as if to say, “</a:t>
            </a:r>
            <a:r>
              <a:rPr lang="en-US" sz="2400" dirty="0" smtClean="0">
                <a:solidFill>
                  <a:srgbClr val="0070C0"/>
                </a:solidFill>
              </a:rPr>
              <a:t>Phew!</a:t>
            </a:r>
            <a:r>
              <a:rPr lang="en-US" sz="2400" dirty="0" smtClean="0"/>
              <a:t> 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</a:rPr>
              <a:t>I’m so tired, </a:t>
            </a:r>
            <a:r>
              <a:rPr lang="en-US" sz="2400" dirty="0" err="1" smtClean="0">
                <a:solidFill>
                  <a:schemeClr val="accent2">
                    <a:lumMod val="75000"/>
                  </a:schemeClr>
                </a:solidFill>
              </a:rPr>
              <a:t>m’lords</a:t>
            </a:r>
            <a:r>
              <a:rPr lang="en-US" sz="2400" dirty="0" smtClean="0"/>
              <a:t>. This should be enough. He’s been taught a lesson. And don’t you forget it, </a:t>
            </a:r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</a:rPr>
              <a:t>you wayward son</a:t>
            </a:r>
            <a:r>
              <a:rPr lang="en-US" sz="2400" dirty="0" smtClean="0"/>
              <a:t>! I’ve never seen such mischievous behavior. Next time I’m told you misbehaved, </a:t>
            </a:r>
            <a:r>
              <a:rPr lang="en-US" sz="2400" dirty="0" smtClean="0">
                <a:solidFill>
                  <a:schemeClr val="accent3">
                    <a:lumMod val="75000"/>
                  </a:schemeClr>
                </a:solidFill>
              </a:rPr>
              <a:t>I’ll tear open that thick hide of yours with my bare trunk, you hear</a:t>
            </a:r>
            <a:r>
              <a:rPr lang="en-US" sz="2400" dirty="0" smtClean="0"/>
              <a:t>!”</a:t>
            </a:r>
            <a:endParaRPr lang="th-TH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500034" y="188640"/>
            <a:ext cx="3960440" cy="45550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900" dirty="0" smtClean="0"/>
              <a:t>ข้าง</a:t>
            </a:r>
            <a:r>
              <a:rPr lang="th-TH" sz="2900" dirty="0" smtClean="0">
                <a:solidFill>
                  <a:srgbClr val="FF0066"/>
                </a:solidFill>
              </a:rPr>
              <a:t>ยายมา</a:t>
            </a:r>
            <a:r>
              <a:rPr lang="th-TH" sz="2900" dirty="0" smtClean="0"/>
              <a:t>เห็นว่าได้ลงโทษลูกชายจนสะใจ และตัวแกเองก็</a:t>
            </a:r>
            <a:r>
              <a:rPr lang="th-TH" sz="2900" dirty="0" smtClean="0">
                <a:solidFill>
                  <a:srgbClr val="0070C0"/>
                </a:solidFill>
              </a:rPr>
              <a:t>หอบตัวโยนเหนื่อยแทบขาดใจ</a:t>
            </a:r>
            <a:r>
              <a:rPr lang="th-TH" sz="2900" dirty="0" smtClean="0"/>
              <a:t>ตามวิสัยผู้ชราแล้ว ก็</a:t>
            </a:r>
            <a:r>
              <a:rPr lang="th-TH" sz="2900" dirty="0" smtClean="0">
                <a:solidFill>
                  <a:srgbClr val="7030A0"/>
                </a:solidFill>
              </a:rPr>
              <a:t>ยุติการเฆี่ยนตี</a:t>
            </a:r>
            <a:r>
              <a:rPr lang="th-TH" sz="2900" dirty="0" smtClean="0"/>
              <a:t> ยืนนิ่งโยกตัวส่ายไปมาเหมือนจะบอกว่า “</a:t>
            </a:r>
            <a:r>
              <a:rPr lang="th-TH" sz="2900" dirty="0" smtClean="0">
                <a:solidFill>
                  <a:srgbClr val="0070C0"/>
                </a:solidFill>
              </a:rPr>
              <a:t>โอ๊ย</a:t>
            </a:r>
            <a:r>
              <a:rPr lang="th-TH" sz="2900" dirty="0" smtClean="0"/>
              <a:t> </a:t>
            </a:r>
            <a:r>
              <a:rPr lang="th-TH" sz="2900" dirty="0" smtClean="0">
                <a:solidFill>
                  <a:schemeClr val="accent2">
                    <a:lumMod val="75000"/>
                  </a:schemeClr>
                </a:solidFill>
              </a:rPr>
              <a:t>อิฉันเหนื่อยแล้วเจ้าค่ะ</a:t>
            </a:r>
            <a:r>
              <a:rPr lang="th-TH" sz="2900" dirty="0" smtClean="0"/>
              <a:t> เท่านี้เห็นจะพอที มันเข็ดแล้ว หลาบจำบ้างหนา</a:t>
            </a:r>
            <a:r>
              <a:rPr lang="th-TH" sz="2900" dirty="0" smtClean="0">
                <a:solidFill>
                  <a:schemeClr val="accent6">
                    <a:lumMod val="75000"/>
                  </a:schemeClr>
                </a:solidFill>
              </a:rPr>
              <a:t>ไอ้ลูกริยำ</a:t>
            </a:r>
            <a:r>
              <a:rPr lang="th-TH" sz="2900" dirty="0" smtClean="0"/>
              <a:t> มึงละเกเรไม่มีใครเหมือน คราวหน้าคราวหลังท่านฟ้องมาอีก</a:t>
            </a:r>
            <a:r>
              <a:rPr lang="th-TH" sz="2900" dirty="0" smtClean="0">
                <a:solidFill>
                  <a:schemeClr val="accent3">
                    <a:lumMod val="75000"/>
                  </a:schemeClr>
                </a:solidFill>
              </a:rPr>
              <a:t>แม่จะเฆี่ยนให้เนื้อขาด</a:t>
            </a:r>
            <a:r>
              <a:rPr lang="en-US" sz="2900" dirty="0" smtClean="0"/>
              <a:t>!</a:t>
            </a:r>
            <a:r>
              <a:rPr lang="th-TH" sz="2900" dirty="0" smtClean="0"/>
              <a:t>”</a:t>
            </a:r>
            <a:endParaRPr lang="th-TH" sz="2900" dirty="0">
              <a:solidFill>
                <a:srgbClr val="0070C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715446" y="6413266"/>
            <a:ext cx="381642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 Elephant named </a:t>
            </a:r>
            <a:r>
              <a:rPr lang="en-US" sz="20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Maliwan</a:t>
            </a:r>
            <a:r>
              <a:rPr lang="en-US" sz="2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P. </a:t>
            </a:r>
            <a:r>
              <a:rPr 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</a:t>
            </a:r>
            <a:endParaRPr lang="th-TH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84010" y="6309320"/>
            <a:ext cx="38164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พลายมลิวัลลิ์</a:t>
            </a:r>
            <a:r>
              <a:rPr lang="en-US" sz="2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th-TH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หน้า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th-TH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๑๔</a:t>
            </a:r>
            <a:endParaRPr lang="th-TH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00049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72000" y="188640"/>
            <a:ext cx="4248472" cy="58477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/>
              <a:t>Her name </a:t>
            </a:r>
            <a:r>
              <a:rPr lang="en-US" sz="2200" dirty="0"/>
              <a:t>is </a:t>
            </a:r>
            <a:r>
              <a:rPr lang="en-US" sz="2200" dirty="0" err="1"/>
              <a:t>Wanlaya</a:t>
            </a:r>
            <a:r>
              <a:rPr lang="en-US" sz="2200" dirty="0" smtClean="0"/>
              <a:t>, </a:t>
            </a:r>
            <a:r>
              <a:rPr lang="en-US" sz="2200" dirty="0"/>
              <a:t>her  </a:t>
            </a:r>
            <a:r>
              <a:rPr lang="en-US" sz="2200" dirty="0" smtClean="0"/>
              <a:t>surname —  her surname </a:t>
            </a:r>
            <a:r>
              <a:rPr lang="en-US" sz="2200" dirty="0"/>
              <a:t>is  of  no  </a:t>
            </a:r>
            <a:r>
              <a:rPr lang="en-US" sz="2200" dirty="0" smtClean="0"/>
              <a:t>importance </a:t>
            </a:r>
            <a:r>
              <a:rPr lang="en-US" sz="2200" dirty="0"/>
              <a:t>whatsoever</a:t>
            </a:r>
            <a:r>
              <a:rPr lang="en-US" sz="2200" dirty="0" smtClean="0"/>
              <a:t>, </a:t>
            </a:r>
            <a:r>
              <a:rPr lang="en-US" sz="2200" dirty="0"/>
              <a:t>because  </a:t>
            </a:r>
            <a:r>
              <a:rPr lang="en-US" sz="2200" dirty="0" smtClean="0"/>
              <a:t>one </a:t>
            </a:r>
            <a:r>
              <a:rPr lang="en-US" sz="2200" dirty="0"/>
              <a:t>day </a:t>
            </a:r>
            <a:r>
              <a:rPr lang="en-US" sz="2200" dirty="0" smtClean="0"/>
              <a:t>she will probably </a:t>
            </a:r>
            <a:r>
              <a:rPr lang="en-US" sz="2200" dirty="0"/>
              <a:t>use someone else’s; </a:t>
            </a:r>
            <a:r>
              <a:rPr lang="en-US" sz="2200" dirty="0">
                <a:solidFill>
                  <a:srgbClr val="FF0066"/>
                </a:solidFill>
              </a:rPr>
              <a:t>maybe yours</a:t>
            </a:r>
            <a:r>
              <a:rPr lang="en-US" sz="2200" dirty="0" smtClean="0">
                <a:solidFill>
                  <a:srgbClr val="FF0066"/>
                </a:solidFill>
              </a:rPr>
              <a:t>, </a:t>
            </a:r>
            <a:r>
              <a:rPr lang="en-US" sz="2200" dirty="0">
                <a:solidFill>
                  <a:srgbClr val="FF0066"/>
                </a:solidFill>
              </a:rPr>
              <a:t>if you are a really good person</a:t>
            </a:r>
            <a:r>
              <a:rPr lang="en-US" sz="2200" dirty="0"/>
              <a:t>. But </a:t>
            </a:r>
            <a:r>
              <a:rPr lang="en-US" sz="2200" dirty="0" smtClean="0"/>
              <a:t>beware</a:t>
            </a:r>
            <a:r>
              <a:rPr lang="en-US" sz="2200" dirty="0"/>
              <a:t>, I am warning you, a </a:t>
            </a:r>
            <a:r>
              <a:rPr lang="en-US" sz="2200" dirty="0" smtClean="0"/>
              <a:t>woman like </a:t>
            </a:r>
            <a:r>
              <a:rPr lang="en-US" sz="2200" dirty="0" err="1" smtClean="0"/>
              <a:t>Wanlaya</a:t>
            </a:r>
            <a:r>
              <a:rPr lang="en-US" sz="2200" dirty="0" smtClean="0"/>
              <a:t> </a:t>
            </a:r>
            <a:r>
              <a:rPr lang="en-US" sz="2200" dirty="0"/>
              <a:t>doesn’t love easily.</a:t>
            </a:r>
          </a:p>
          <a:p>
            <a:r>
              <a:rPr lang="en-US" sz="2200" dirty="0" smtClean="0"/>
              <a:t>     </a:t>
            </a:r>
            <a:r>
              <a:rPr lang="en-US" sz="2200" dirty="0" err="1" smtClean="0"/>
              <a:t>Wanlaya</a:t>
            </a:r>
            <a:r>
              <a:rPr lang="en-US" sz="2200" dirty="0" smtClean="0"/>
              <a:t> came </a:t>
            </a:r>
            <a:r>
              <a:rPr lang="en-US" sz="2200" dirty="0"/>
              <a:t>from a  family of ordinary people who were rather poor, </a:t>
            </a:r>
            <a:r>
              <a:rPr lang="en-US" sz="2200" dirty="0">
                <a:solidFill>
                  <a:schemeClr val="accent6">
                    <a:lumMod val="75000"/>
                  </a:schemeClr>
                </a:solidFill>
              </a:rPr>
              <a:t>but she was a clever  child </a:t>
            </a:r>
            <a:r>
              <a:rPr lang="en-US" sz="2200" dirty="0" smtClean="0">
                <a:solidFill>
                  <a:schemeClr val="accent6">
                    <a:lumMod val="75000"/>
                  </a:schemeClr>
                </a:solidFill>
              </a:rPr>
              <a:t>who </a:t>
            </a:r>
            <a:r>
              <a:rPr lang="en-US" sz="2200" dirty="0">
                <a:solidFill>
                  <a:schemeClr val="accent6">
                    <a:lumMod val="75000"/>
                  </a:schemeClr>
                </a:solidFill>
              </a:rPr>
              <a:t>learned </a:t>
            </a:r>
            <a:r>
              <a:rPr lang="en-US" sz="2200" dirty="0" smtClean="0">
                <a:solidFill>
                  <a:schemeClr val="accent6">
                    <a:lumMod val="75000"/>
                  </a:schemeClr>
                </a:solidFill>
              </a:rPr>
              <a:t>well and </a:t>
            </a:r>
            <a:r>
              <a:rPr lang="en-US" sz="2200" dirty="0">
                <a:solidFill>
                  <a:schemeClr val="accent6">
                    <a:lumMod val="75000"/>
                  </a:schemeClr>
                </a:solidFill>
              </a:rPr>
              <a:t>had a  talent  for music</a:t>
            </a:r>
            <a:r>
              <a:rPr lang="en-US" sz="2200" dirty="0"/>
              <a:t>, and she was given a </a:t>
            </a:r>
            <a:r>
              <a:rPr lang="en-US" sz="2200" dirty="0" smtClean="0"/>
              <a:t>scholarship </a:t>
            </a:r>
            <a:r>
              <a:rPr lang="en-US" sz="2200" dirty="0"/>
              <a:t>to pursue her musical </a:t>
            </a:r>
            <a:r>
              <a:rPr lang="en-US" sz="2200" dirty="0" smtClean="0"/>
              <a:t>studies </a:t>
            </a:r>
            <a:r>
              <a:rPr lang="en-US" sz="2200" dirty="0"/>
              <a:t>in Paris, </a:t>
            </a:r>
            <a:r>
              <a:rPr lang="en-US" sz="2200" dirty="0">
                <a:solidFill>
                  <a:schemeClr val="accent3">
                    <a:lumMod val="75000"/>
                  </a:schemeClr>
                </a:solidFill>
              </a:rPr>
              <a:t>which she hoped  </a:t>
            </a:r>
            <a:r>
              <a:rPr lang="en-US" sz="2200" dirty="0" smtClean="0">
                <a:solidFill>
                  <a:schemeClr val="accent3">
                    <a:lumMod val="75000"/>
                  </a:schemeClr>
                </a:solidFill>
              </a:rPr>
              <a:t>to complete </a:t>
            </a:r>
            <a:r>
              <a:rPr lang="en-US" sz="2200" dirty="0">
                <a:solidFill>
                  <a:schemeClr val="accent3">
                    <a:lumMod val="75000"/>
                  </a:schemeClr>
                </a:solidFill>
              </a:rPr>
              <a:t>in the next two years</a:t>
            </a:r>
            <a:r>
              <a:rPr lang="en-US" sz="2200" dirty="0"/>
              <a:t>.</a:t>
            </a:r>
            <a:endParaRPr lang="th-TH" sz="2200" dirty="0"/>
          </a:p>
        </p:txBody>
      </p:sp>
      <p:sp>
        <p:nvSpPr>
          <p:cNvPr id="4" name="TextBox 3"/>
          <p:cNvSpPr txBox="1"/>
          <p:nvPr/>
        </p:nvSpPr>
        <p:spPr>
          <a:xfrm>
            <a:off x="357158" y="188640"/>
            <a:ext cx="4104456" cy="50013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900" dirty="0" smtClean="0"/>
              <a:t>เธอ</a:t>
            </a:r>
            <a:r>
              <a:rPr lang="th-TH" sz="2900" dirty="0" err="1" smtClean="0"/>
              <a:t>ชื่อวัล</a:t>
            </a:r>
            <a:r>
              <a:rPr lang="th-TH" sz="2900" dirty="0" smtClean="0"/>
              <a:t>ยา นามสกุล......อ๋อ นามสกุลไม่สำคัญอะไรนักหรอก เพราะวันหนึ่งเธออาจจะใช้นามสกุลของใครคนใดคนหนึ่งก็ได้ </a:t>
            </a:r>
            <a:r>
              <a:rPr lang="th-TH" sz="2900" dirty="0" smtClean="0">
                <a:solidFill>
                  <a:srgbClr val="FF0066"/>
                </a:solidFill>
              </a:rPr>
              <a:t>ถ้าท่านเป็นคนดีจริง</a:t>
            </a:r>
            <a:r>
              <a:rPr lang="th-TH" sz="2900" dirty="0" smtClean="0"/>
              <a:t> แต่ระวัง ข้าพเจ้าขอเตือน ผู้หญิง</a:t>
            </a:r>
            <a:r>
              <a:rPr lang="th-TH" sz="2900" dirty="0" err="1" smtClean="0"/>
              <a:t>อย่างวัล</a:t>
            </a:r>
            <a:r>
              <a:rPr lang="th-TH" sz="2900" dirty="0" smtClean="0"/>
              <a:t>ยาไม่รักใครง่ายๆ</a:t>
            </a:r>
            <a:endParaRPr lang="th-TH" sz="2900" dirty="0"/>
          </a:p>
          <a:p>
            <a:r>
              <a:rPr lang="th-TH" sz="2900" dirty="0" smtClean="0"/>
              <a:t>     </a:t>
            </a:r>
            <a:r>
              <a:rPr lang="th-TH" sz="2900" dirty="0" err="1" smtClean="0"/>
              <a:t>วัล</a:t>
            </a:r>
            <a:r>
              <a:rPr lang="th-TH" sz="2900" dirty="0" smtClean="0"/>
              <a:t>ยามาจากครอบครัวของคนสามัญที่ค่อนข้างยากจน</a:t>
            </a:r>
            <a:r>
              <a:rPr lang="th-TH" sz="2900" dirty="0" smtClean="0">
                <a:solidFill>
                  <a:schemeClr val="accent6">
                    <a:lumMod val="75000"/>
                  </a:schemeClr>
                </a:solidFill>
              </a:rPr>
              <a:t>แต่เธอเป็นเด็กฉลาดและเรียนเก่ง และมีหัวทางดนตรี</a:t>
            </a:r>
            <a:r>
              <a:rPr lang="th-TH" sz="2900" dirty="0" smtClean="0"/>
              <a:t>จึงได้ทุนมาเรียนวิชาดนตรีต่อในปารีส </a:t>
            </a:r>
            <a:r>
              <a:rPr lang="th-TH" sz="2900" dirty="0" smtClean="0">
                <a:solidFill>
                  <a:schemeClr val="accent3">
                    <a:lumMod val="75000"/>
                  </a:schemeClr>
                </a:solidFill>
              </a:rPr>
              <a:t>และมีหวังสำเร็จในอีกสองปีข้างหน้า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644008" y="6413266"/>
            <a:ext cx="381642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Wanlaya’s</a:t>
            </a:r>
            <a:r>
              <a:rPr lang="en-US" sz="2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love, </a:t>
            </a:r>
            <a:r>
              <a:rPr 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P. 2</a:t>
            </a:r>
            <a:endParaRPr lang="th-TH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41134" y="6309320"/>
            <a:ext cx="38164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ความรัก</a:t>
            </a:r>
            <a:r>
              <a:rPr lang="th-TH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ของวัล</a:t>
            </a:r>
            <a:r>
              <a:rPr lang="th-TH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ยา</a:t>
            </a:r>
            <a:r>
              <a:rPr lang="en-US" sz="2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th-TH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หน้า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th-TH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๖</a:t>
            </a:r>
          </a:p>
        </p:txBody>
      </p:sp>
    </p:spTree>
    <p:extLst>
      <p:ext uri="{BB962C8B-B14F-4D97-AF65-F5344CB8AC3E}">
        <p14:creationId xmlns:p14="http://schemas.microsoft.com/office/powerpoint/2010/main" xmlns="" val="346675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643438" y="188640"/>
            <a:ext cx="4248472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/>
              <a:t>Wanlaya</a:t>
            </a:r>
            <a:r>
              <a:rPr lang="en-US" sz="2400" dirty="0"/>
              <a:t> </a:t>
            </a:r>
            <a:r>
              <a:rPr lang="en-US" sz="2400" dirty="0" smtClean="0"/>
              <a:t>was a </a:t>
            </a:r>
            <a:r>
              <a:rPr lang="en-US" sz="2400" dirty="0"/>
              <a:t>young woman  </a:t>
            </a:r>
            <a:r>
              <a:rPr lang="en-US" sz="2400" dirty="0" smtClean="0"/>
              <a:t>and as such had the </a:t>
            </a:r>
            <a:r>
              <a:rPr lang="en-US" sz="2400" dirty="0"/>
              <a:t>awareness  </a:t>
            </a:r>
            <a:r>
              <a:rPr lang="en-US" sz="2400" dirty="0" smtClean="0"/>
              <a:t>that </a:t>
            </a:r>
            <a:r>
              <a:rPr lang="en-US" sz="2400" dirty="0"/>
              <a:t>a woman </a:t>
            </a:r>
            <a:r>
              <a:rPr lang="en-US" sz="2400" dirty="0" smtClean="0"/>
              <a:t>with </a:t>
            </a:r>
            <a:r>
              <a:rPr lang="en-US" sz="2400" dirty="0"/>
              <a:t>ordinary  </a:t>
            </a:r>
            <a:r>
              <a:rPr lang="en-US" sz="2400" dirty="0" smtClean="0"/>
              <a:t>feelings and emotions ought </a:t>
            </a:r>
            <a:r>
              <a:rPr lang="en-US" sz="2400" dirty="0"/>
              <a:t>to have. And everybody knew that she had </a:t>
            </a:r>
            <a:r>
              <a:rPr lang="en-US" sz="2400" dirty="0">
                <a:solidFill>
                  <a:schemeClr val="accent3">
                    <a:lumMod val="75000"/>
                  </a:schemeClr>
                </a:solidFill>
              </a:rPr>
              <a:t>a male  friend</a:t>
            </a:r>
            <a:r>
              <a:rPr lang="en-US" sz="2400" dirty="0"/>
              <a:t> who was closer  to her than anyone else. His name </a:t>
            </a:r>
            <a:r>
              <a:rPr lang="en-US" sz="2400" dirty="0" smtClean="0"/>
              <a:t>was </a:t>
            </a:r>
            <a:r>
              <a:rPr lang="en-US" sz="2400" dirty="0" err="1" smtClean="0"/>
              <a:t>Reiwat</a:t>
            </a:r>
            <a:r>
              <a:rPr lang="en-US" sz="2400" dirty="0"/>
              <a:t>. He studied </a:t>
            </a:r>
            <a:r>
              <a:rPr lang="en-US" sz="2400" dirty="0" smtClean="0"/>
              <a:t>economics </a:t>
            </a:r>
            <a:r>
              <a:rPr lang="en-US" sz="2400" dirty="0"/>
              <a:t>in England. </a:t>
            </a:r>
            <a:r>
              <a:rPr lang="en-US" sz="2400" dirty="0" err="1"/>
              <a:t>Reiwat</a:t>
            </a:r>
            <a:r>
              <a:rPr lang="en-US" sz="2400" dirty="0"/>
              <a:t> </a:t>
            </a:r>
            <a:r>
              <a:rPr lang="en-US" sz="2400" dirty="0">
                <a:solidFill>
                  <a:schemeClr val="accent2">
                    <a:lumMod val="75000"/>
                  </a:schemeClr>
                </a:solidFill>
              </a:rPr>
              <a:t>paid his 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</a:rPr>
              <a:t>way </a:t>
            </a:r>
            <a:r>
              <a:rPr lang="en-US" sz="2400" dirty="0">
                <a:solidFill>
                  <a:schemeClr val="accent2">
                    <a:lumMod val="75000"/>
                  </a:schemeClr>
                </a:solidFill>
              </a:rPr>
              <a:t>through university</a:t>
            </a:r>
            <a:r>
              <a:rPr lang="en-US" sz="2400" dirty="0"/>
              <a:t>, as he </a:t>
            </a:r>
            <a:r>
              <a:rPr lang="en-US" sz="2400" dirty="0" smtClean="0"/>
              <a:t>was </a:t>
            </a:r>
            <a:r>
              <a:rPr lang="en-US" sz="2400" dirty="0"/>
              <a:t>the heir of a </a:t>
            </a:r>
            <a:r>
              <a:rPr lang="en-US" sz="2400" dirty="0">
                <a:solidFill>
                  <a:srgbClr val="7030A0"/>
                </a:solidFill>
              </a:rPr>
              <a:t>noble  </a:t>
            </a:r>
            <a:r>
              <a:rPr lang="en-US" sz="2400" dirty="0" smtClean="0">
                <a:solidFill>
                  <a:srgbClr val="7030A0"/>
                </a:solidFill>
              </a:rPr>
              <a:t>family</a:t>
            </a:r>
            <a:r>
              <a:rPr lang="en-US" sz="2400" dirty="0" smtClean="0"/>
              <a:t> whose </a:t>
            </a:r>
            <a:r>
              <a:rPr lang="en-US" sz="2400" dirty="0"/>
              <a:t>history could be traced back </a:t>
            </a:r>
            <a:r>
              <a:rPr lang="en-US" sz="2400" dirty="0" smtClean="0"/>
              <a:t>to </a:t>
            </a:r>
            <a:r>
              <a:rPr lang="en-US" sz="2400" dirty="0">
                <a:solidFill>
                  <a:srgbClr val="0070C0"/>
                </a:solidFill>
              </a:rPr>
              <a:t>the early Bangkok period</a:t>
            </a:r>
            <a:r>
              <a:rPr lang="en-US" sz="2400" dirty="0"/>
              <a:t>, and he had both money and lineage. </a:t>
            </a:r>
            <a:endParaRPr lang="th-TH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500034" y="188640"/>
            <a:ext cx="4104456" cy="45550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900" dirty="0" err="1" smtClean="0"/>
              <a:t>วัล</a:t>
            </a:r>
            <a:r>
              <a:rPr lang="th-TH" sz="2900" dirty="0" smtClean="0"/>
              <a:t>ยาเป็นผู้หญิงสาวซึ่งย่อมมีความรู้สึกนึกคิดอย่างผู้หญิงที่มีจริตและอารมณ์ปกติที่ทุกคนจะพึงมี และใครๆก็รู้ว่าเธอมี</a:t>
            </a:r>
            <a:r>
              <a:rPr lang="th-TH" sz="2900" dirty="0" smtClean="0">
                <a:solidFill>
                  <a:schemeClr val="accent3">
                    <a:lumMod val="75000"/>
                  </a:schemeClr>
                </a:solidFill>
              </a:rPr>
              <a:t>เพื่อนชาย</a:t>
            </a:r>
            <a:r>
              <a:rPr lang="th-TH" sz="2900" dirty="0" smtClean="0"/>
              <a:t>คนหนึ่งที่สนิทสนมยิ่งกว่าคนทั้งหลาย เขาชื่อ </a:t>
            </a:r>
            <a:r>
              <a:rPr lang="th-TH" sz="2900" dirty="0" err="1" smtClean="0"/>
              <a:t>เร</a:t>
            </a:r>
            <a:r>
              <a:rPr lang="th-TH" sz="2900" dirty="0" smtClean="0"/>
              <a:t>วัตร เป็นนักเรียนเศรษฐศาสตร์อยู่ในอังกฤษ </a:t>
            </a:r>
            <a:r>
              <a:rPr lang="th-TH" sz="2900" dirty="0" err="1" smtClean="0"/>
              <a:t>เร</a:t>
            </a:r>
            <a:r>
              <a:rPr lang="th-TH" sz="2900" dirty="0" smtClean="0"/>
              <a:t>วัตร</a:t>
            </a:r>
            <a:r>
              <a:rPr lang="th-TH" sz="2900" dirty="0" smtClean="0">
                <a:solidFill>
                  <a:schemeClr val="accent2">
                    <a:lumMod val="75000"/>
                  </a:schemeClr>
                </a:solidFill>
              </a:rPr>
              <a:t>มาเรียนด้วยทุนส่วนตัว</a:t>
            </a:r>
            <a:r>
              <a:rPr lang="th-TH" sz="2900" dirty="0" smtClean="0"/>
              <a:t> เพราะเขาเป็นทายาทของ</a:t>
            </a:r>
            <a:r>
              <a:rPr lang="th-TH" sz="2900" dirty="0" smtClean="0">
                <a:solidFill>
                  <a:srgbClr val="7030A0"/>
                </a:solidFill>
              </a:rPr>
              <a:t>สกุลอำมาตย์</a:t>
            </a:r>
            <a:r>
              <a:rPr lang="th-TH" sz="2900" dirty="0" smtClean="0"/>
              <a:t>เก่าๆ ที่สืบสาวประวัติขึ้นไปถึง</a:t>
            </a:r>
            <a:r>
              <a:rPr lang="th-TH" sz="2900" dirty="0" smtClean="0">
                <a:solidFill>
                  <a:srgbClr val="0070C0"/>
                </a:solidFill>
              </a:rPr>
              <a:t>สมัยต้นกรุงรัตนโกสินทร์</a:t>
            </a:r>
            <a:r>
              <a:rPr lang="th-TH" sz="2900" dirty="0" smtClean="0"/>
              <a:t> มีเงินและมีสกุล</a:t>
            </a:r>
            <a:endParaRPr lang="th-TH" sz="2900" dirty="0" smtClean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715446" y="6413266"/>
            <a:ext cx="381642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Wanlaya’s</a:t>
            </a:r>
            <a:r>
              <a:rPr lang="en-US" sz="2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love, </a:t>
            </a:r>
            <a:r>
              <a:rPr 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P. 2</a:t>
            </a:r>
            <a:endParaRPr lang="th-TH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84010" y="6309320"/>
            <a:ext cx="38164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ความรัก</a:t>
            </a:r>
            <a:r>
              <a:rPr lang="th-TH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ของวัล</a:t>
            </a:r>
            <a:r>
              <a:rPr lang="th-TH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ยา</a:t>
            </a:r>
            <a:r>
              <a:rPr lang="en-US" sz="2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th-TH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หน้า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th-TH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๖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</a:t>
            </a:r>
            <a:r>
              <a:rPr lang="th-TH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๗</a:t>
            </a:r>
            <a:endParaRPr lang="th-TH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28209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4643438" y="214290"/>
            <a:ext cx="4143404" cy="65248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dirty="0" smtClean="0">
                <a:cs typeface="+mj-cs"/>
              </a:rPr>
              <a:t>Some were wealthy enough to have been able to </a:t>
            </a:r>
            <a:r>
              <a:rPr lang="en-US" sz="2200" b="1" dirty="0" smtClean="0">
                <a:ln>
                  <a:solidFill>
                    <a:srgbClr val="7030A0"/>
                  </a:solidFill>
                </a:ln>
                <a:cs typeface="+mj-cs"/>
              </a:rPr>
              <a:t>erect</a:t>
            </a:r>
            <a:r>
              <a:rPr lang="en-US" sz="2200" b="1" dirty="0" smtClean="0">
                <a:cs typeface="+mj-cs"/>
              </a:rPr>
              <a:t> a small </a:t>
            </a:r>
            <a:r>
              <a:rPr lang="en-US" sz="2200" b="1" dirty="0" err="1" smtClean="0">
                <a:cs typeface="+mj-cs"/>
              </a:rPr>
              <a:t>stupa</a:t>
            </a:r>
            <a:r>
              <a:rPr lang="en-US" sz="2200" b="1" dirty="0" smtClean="0">
                <a:cs typeface="+mj-cs"/>
              </a:rPr>
              <a:t> in which </a:t>
            </a:r>
            <a:r>
              <a:rPr lang="en-US" sz="2200" b="1" dirty="0" smtClean="0">
                <a:solidFill>
                  <a:srgbClr val="002060"/>
                </a:solidFill>
                <a:cs typeface="+mj-cs"/>
              </a:rPr>
              <a:t>to enshrine the relics. </a:t>
            </a:r>
            <a:r>
              <a:rPr lang="en-US" sz="2200" b="1" dirty="0" smtClean="0">
                <a:cs typeface="+mj-cs"/>
              </a:rPr>
              <a:t>These were built </a:t>
            </a:r>
            <a:r>
              <a:rPr lang="en-US" sz="2200" b="1" dirty="0">
                <a:cs typeface="+mj-cs"/>
              </a:rPr>
              <a:t>o</a:t>
            </a:r>
            <a:r>
              <a:rPr lang="en-US" sz="2200" b="1" dirty="0" smtClean="0">
                <a:cs typeface="+mj-cs"/>
              </a:rPr>
              <a:t>utside the boundary fence of the </a:t>
            </a:r>
            <a:r>
              <a:rPr lang="en-US" sz="2200" b="1" dirty="0" smtClean="0">
                <a:solidFill>
                  <a:srgbClr val="FF0066"/>
                </a:solidFill>
                <a:cs typeface="+mj-cs"/>
              </a:rPr>
              <a:t>prayer hall,</a:t>
            </a:r>
            <a:r>
              <a:rPr lang="en-US" sz="2200" b="1" dirty="0" smtClean="0">
                <a:cs typeface="+mj-cs"/>
              </a:rPr>
              <a:t> adjacent to the kitchen. On this day, the descendants would come to </a:t>
            </a:r>
            <a:r>
              <a:rPr lang="en-US" sz="2200" b="1" dirty="0" smtClean="0">
                <a:solidFill>
                  <a:srgbClr val="7030A0"/>
                </a:solidFill>
                <a:cs typeface="+mj-cs"/>
              </a:rPr>
              <a:t>sweep and clean around the area of the </a:t>
            </a:r>
            <a:r>
              <a:rPr lang="en-US" sz="2200" b="1" dirty="0" err="1" smtClean="0">
                <a:solidFill>
                  <a:srgbClr val="7030A0"/>
                </a:solidFill>
                <a:cs typeface="+mj-cs"/>
              </a:rPr>
              <a:t>stupa</a:t>
            </a:r>
            <a:r>
              <a:rPr lang="en-US" sz="2200" b="1" dirty="0" smtClean="0">
                <a:solidFill>
                  <a:srgbClr val="7030A0"/>
                </a:solidFill>
                <a:cs typeface="+mj-cs"/>
              </a:rPr>
              <a:t> </a:t>
            </a:r>
            <a:r>
              <a:rPr lang="en-US" sz="2200" b="1" dirty="0" smtClean="0">
                <a:cs typeface="+mj-cs"/>
              </a:rPr>
              <a:t>and </a:t>
            </a:r>
            <a:r>
              <a:rPr lang="en-US" sz="2200" b="1" dirty="0" smtClean="0">
                <a:ln>
                  <a:solidFill>
                    <a:srgbClr val="FF0000"/>
                  </a:solidFill>
                </a:ln>
                <a:cs typeface="+mj-cs"/>
              </a:rPr>
              <a:t>touch up the decorative images of the celestial beings which adorned the corners of the </a:t>
            </a:r>
            <a:r>
              <a:rPr lang="en-US" sz="2200" b="1" dirty="0" err="1" smtClean="0">
                <a:ln>
                  <a:solidFill>
                    <a:srgbClr val="FF0000"/>
                  </a:solidFill>
                </a:ln>
                <a:cs typeface="+mj-cs"/>
              </a:rPr>
              <a:t>stupas</a:t>
            </a:r>
            <a:r>
              <a:rPr lang="en-US" sz="2200" b="1" dirty="0" smtClean="0">
                <a:ln>
                  <a:solidFill>
                    <a:srgbClr val="FF0000"/>
                  </a:solidFill>
                </a:ln>
                <a:cs typeface="+mj-cs"/>
              </a:rPr>
              <a:t>, making them more colorful. </a:t>
            </a:r>
            <a:r>
              <a:rPr lang="en-US" sz="2200" b="1" dirty="0" smtClean="0">
                <a:cs typeface="+mj-cs"/>
              </a:rPr>
              <a:t>The children helped by carrying buckets of water and washing the </a:t>
            </a:r>
            <a:r>
              <a:rPr lang="en-US" sz="2200" b="1" dirty="0" err="1" smtClean="0">
                <a:cs typeface="+mj-cs"/>
              </a:rPr>
              <a:t>stupas</a:t>
            </a:r>
            <a:r>
              <a:rPr lang="en-US" sz="2200" b="1" dirty="0" smtClean="0">
                <a:cs typeface="+mj-cs"/>
              </a:rPr>
              <a:t> while their parents told stories of their ancestors’ virtues.</a:t>
            </a:r>
          </a:p>
          <a:p>
            <a:endParaRPr lang="en-US" sz="2200" b="1" dirty="0">
              <a:cs typeface="+mj-cs"/>
            </a:endParaRPr>
          </a:p>
          <a:p>
            <a:r>
              <a:rPr lang="en-US" sz="1800" b="1" dirty="0" smtClean="0">
                <a:cs typeface="+mj-cs"/>
              </a:rPr>
              <a:t>The </a:t>
            </a:r>
            <a:r>
              <a:rPr lang="en-US" sz="1800" b="1" dirty="0" err="1" smtClean="0">
                <a:cs typeface="+mj-cs"/>
              </a:rPr>
              <a:t>Judgement</a:t>
            </a:r>
            <a:r>
              <a:rPr lang="en-US" sz="1800" b="1" dirty="0" smtClean="0">
                <a:cs typeface="+mj-cs"/>
              </a:rPr>
              <a:t>, P. 49</a:t>
            </a:r>
            <a:endParaRPr lang="th-TH" sz="1800" b="1" dirty="0">
              <a:cs typeface="+mj-cs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57158" y="214290"/>
            <a:ext cx="3929090" cy="64633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3000" b="1" dirty="0" smtClean="0">
                <a:cs typeface="+mj-cs"/>
              </a:rPr>
              <a:t>บางคนที่มีฐานะก็จะ</a:t>
            </a:r>
            <a:r>
              <a:rPr lang="th-TH" sz="3000" b="1" dirty="0" smtClean="0">
                <a:ln>
                  <a:solidFill>
                    <a:srgbClr val="7030A0"/>
                  </a:solidFill>
                </a:ln>
                <a:cs typeface="+mj-cs"/>
              </a:rPr>
              <a:t>สร้าง</a:t>
            </a:r>
            <a:r>
              <a:rPr lang="th-TH" sz="3000" b="1" dirty="0" smtClean="0">
                <a:cs typeface="+mj-cs"/>
              </a:rPr>
              <a:t>เจดีย์เล็กๆ ไว้</a:t>
            </a:r>
            <a:r>
              <a:rPr lang="th-TH" sz="3000" b="1" dirty="0" smtClean="0">
                <a:solidFill>
                  <a:srgbClr val="002060"/>
                </a:solidFill>
                <a:cs typeface="+mj-cs"/>
              </a:rPr>
              <a:t>เพื่อเก็บกระดูกของปู่ย่าตายาย</a:t>
            </a:r>
            <a:r>
              <a:rPr lang="th-TH" sz="3000" b="1" dirty="0" smtClean="0">
                <a:ln>
                  <a:solidFill>
                    <a:srgbClr val="7030A0"/>
                  </a:solidFill>
                </a:ln>
                <a:cs typeface="+mj-cs"/>
              </a:rPr>
              <a:t> </a:t>
            </a:r>
            <a:r>
              <a:rPr lang="th-TH" sz="3000" b="1" dirty="0" smtClean="0">
                <a:cs typeface="+mj-cs"/>
              </a:rPr>
              <a:t>สร้างไว้นอกกำแพง</a:t>
            </a:r>
            <a:r>
              <a:rPr lang="th-TH" sz="3000" b="1" dirty="0" smtClean="0">
                <a:solidFill>
                  <a:srgbClr val="FF0066"/>
                </a:solidFill>
                <a:cs typeface="+mj-cs"/>
              </a:rPr>
              <a:t>โบสถ์</a:t>
            </a:r>
            <a:r>
              <a:rPr lang="th-TH" sz="3000" b="1" dirty="0" smtClean="0">
                <a:cs typeface="+mj-cs"/>
              </a:rPr>
              <a:t> ด้านข้างและด้านหลังของวิหาร ถึงวันนี้พวกลูกหลานต่างก็มา</a:t>
            </a:r>
            <a:r>
              <a:rPr lang="th-TH" sz="3000" b="1" dirty="0" smtClean="0">
                <a:solidFill>
                  <a:srgbClr val="7030A0"/>
                </a:solidFill>
                <a:cs typeface="+mj-cs"/>
              </a:rPr>
              <a:t>ล้างทำความสะอาดเจดีย์ </a:t>
            </a:r>
            <a:r>
              <a:rPr lang="th-TH" sz="3000" b="1" dirty="0" smtClean="0">
                <a:solidFill>
                  <a:srgbClr val="FF0000"/>
                </a:solidFill>
                <a:cs typeface="+mj-cs"/>
              </a:rPr>
              <a:t>แต่งแต้มสีสันที่หลุดลอกของตัวเทพพนมซึ่งประดับตกแต่งไว้ตามมุมเจดีย์ให้มีสวยสดงดงามขึ้นมาอีก </a:t>
            </a:r>
            <a:r>
              <a:rPr lang="th-TH" sz="3000" b="1" dirty="0" smtClean="0">
                <a:cs typeface="+mj-cs"/>
              </a:rPr>
              <a:t>พวกเด็กๆ ลูกหลานช่วยกันหิ้วกระป๋องน้ำมาราดล้าง พ่อแม่เล่าเรื่องราวความดีของบรรพบุรุษให้ลูกฟัง</a:t>
            </a:r>
          </a:p>
          <a:p>
            <a:r>
              <a:rPr lang="th-TH" sz="2400" b="1" dirty="0" smtClean="0">
                <a:cs typeface="+mj-cs"/>
              </a:rPr>
              <a:t>คำพิพากษา หน้า </a:t>
            </a:r>
            <a:r>
              <a:rPr lang="en-US" sz="1600" b="1" dirty="0" smtClean="0">
                <a:cs typeface="+mj-cs"/>
              </a:rPr>
              <a:t>69</a:t>
            </a:r>
            <a:endParaRPr lang="th-TH" sz="2400" b="1" dirty="0">
              <a:cs typeface="+mj-cs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643438" y="188640"/>
            <a:ext cx="4248472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/>
              <a:t>The two of </a:t>
            </a:r>
            <a:r>
              <a:rPr lang="en-US" sz="2200" dirty="0"/>
              <a:t>them </a:t>
            </a:r>
            <a:r>
              <a:rPr lang="en-US" sz="2200" dirty="0" smtClean="0"/>
              <a:t>went into </a:t>
            </a:r>
            <a:r>
              <a:rPr lang="en-US" sz="2200" dirty="0"/>
              <a:t>the </a:t>
            </a:r>
            <a:r>
              <a:rPr lang="en-US" sz="2200" dirty="0" smtClean="0"/>
              <a:t>park and strolled along </a:t>
            </a:r>
            <a:r>
              <a:rPr lang="en-US" sz="2200" dirty="0"/>
              <a:t>gravel </a:t>
            </a:r>
            <a:r>
              <a:rPr lang="en-US" sz="2200" dirty="0" smtClean="0"/>
              <a:t>paths in the shade of trees which sunrays seeped </a:t>
            </a:r>
            <a:r>
              <a:rPr lang="en-US" sz="2200" dirty="0"/>
              <a:t>through</a:t>
            </a:r>
            <a:r>
              <a:rPr lang="en-US" sz="2200" dirty="0" smtClean="0"/>
              <a:t>. </a:t>
            </a:r>
            <a:r>
              <a:rPr lang="en-US" sz="2200" dirty="0"/>
              <a:t>They walked past </a:t>
            </a:r>
            <a:r>
              <a:rPr lang="en-US" sz="2200" dirty="0">
                <a:solidFill>
                  <a:srgbClr val="0070C0"/>
                </a:solidFill>
              </a:rPr>
              <a:t>a  female painter whose hair </a:t>
            </a:r>
            <a:r>
              <a:rPr lang="en-US" sz="2200" dirty="0" smtClean="0">
                <a:solidFill>
                  <a:srgbClr val="0070C0"/>
                </a:solidFill>
              </a:rPr>
              <a:t>was disheveled in </a:t>
            </a:r>
            <a:r>
              <a:rPr lang="en-US" sz="2200" dirty="0">
                <a:solidFill>
                  <a:srgbClr val="0070C0"/>
                </a:solidFill>
              </a:rPr>
              <a:t>the manner </a:t>
            </a:r>
            <a:r>
              <a:rPr lang="en-US" sz="2200" dirty="0" smtClean="0">
                <a:solidFill>
                  <a:srgbClr val="0070C0"/>
                </a:solidFill>
              </a:rPr>
              <a:t>of </a:t>
            </a:r>
            <a:r>
              <a:rPr lang="en-US" sz="2200" dirty="0">
                <a:solidFill>
                  <a:srgbClr val="0070C0"/>
                </a:solidFill>
              </a:rPr>
              <a:t>artists</a:t>
            </a:r>
            <a:r>
              <a:rPr lang="en-US" sz="2200" dirty="0"/>
              <a:t> and who sat painting </a:t>
            </a:r>
            <a:r>
              <a:rPr lang="en-US" sz="2200" dirty="0" smtClean="0"/>
              <a:t>a picture </a:t>
            </a:r>
            <a:r>
              <a:rPr lang="en-US" sz="2200" dirty="0"/>
              <a:t>of the coffee shop next to a flower bed </a:t>
            </a:r>
            <a:r>
              <a:rPr lang="en-US" sz="2200" dirty="0">
                <a:solidFill>
                  <a:srgbClr val="FF0066"/>
                </a:solidFill>
              </a:rPr>
              <a:t>with careless strokes of bleeding colors.</a:t>
            </a:r>
          </a:p>
          <a:p>
            <a:r>
              <a:rPr lang="en-US" sz="2200" dirty="0" smtClean="0"/>
              <a:t>     </a:t>
            </a:r>
            <a:r>
              <a:rPr lang="en-US" sz="2200" dirty="0" err="1" smtClean="0"/>
              <a:t>Reiwat</a:t>
            </a:r>
            <a:r>
              <a:rPr lang="en-US" sz="2200" dirty="0" smtClean="0"/>
              <a:t> </a:t>
            </a:r>
            <a:r>
              <a:rPr lang="en-US" sz="2200" dirty="0"/>
              <a:t>took out his tobacco pouch from his pocket and filled his pipe again. He was a young man with sharp </a:t>
            </a:r>
            <a:r>
              <a:rPr lang="en-US" sz="2200" dirty="0" smtClean="0"/>
              <a:t>features, neatly </a:t>
            </a:r>
            <a:r>
              <a:rPr lang="en-US" sz="2200" dirty="0"/>
              <a:t>dressed in good-quality clothes. The black,  tapered Dunhill pipe </a:t>
            </a:r>
            <a:r>
              <a:rPr lang="en-US" sz="2200" dirty="0">
                <a:solidFill>
                  <a:schemeClr val="accent3">
                    <a:lumMod val="75000"/>
                  </a:schemeClr>
                </a:solidFill>
              </a:rPr>
              <a:t>clamped between his teeth</a:t>
            </a:r>
            <a:r>
              <a:rPr lang="en-US" sz="2200" dirty="0"/>
              <a:t> made him </a:t>
            </a:r>
            <a:r>
              <a:rPr lang="en-US" sz="2200" dirty="0">
                <a:solidFill>
                  <a:schemeClr val="accent6">
                    <a:lumMod val="75000"/>
                  </a:schemeClr>
                </a:solidFill>
              </a:rPr>
              <a:t>look </a:t>
            </a:r>
            <a:r>
              <a:rPr lang="en-US" sz="2200" dirty="0" smtClean="0">
                <a:solidFill>
                  <a:schemeClr val="accent6">
                    <a:lumMod val="75000"/>
                  </a:schemeClr>
                </a:solidFill>
              </a:rPr>
              <a:t>even smarter</a:t>
            </a:r>
            <a:r>
              <a:rPr lang="en-US" sz="2200" dirty="0"/>
              <a:t>.</a:t>
            </a:r>
            <a:endParaRPr lang="th-TH" sz="2200" dirty="0"/>
          </a:p>
        </p:txBody>
      </p:sp>
      <p:sp>
        <p:nvSpPr>
          <p:cNvPr id="4" name="TextBox 3"/>
          <p:cNvSpPr txBox="1"/>
          <p:nvPr/>
        </p:nvSpPr>
        <p:spPr>
          <a:xfrm>
            <a:off x="428596" y="188640"/>
            <a:ext cx="4104456" cy="54476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900" dirty="0" smtClean="0"/>
              <a:t>ทั้งคู่บ่ายหน้าเดินเข้าสู่สวนตามถนนโรยกรวดใต้เงาไม้ที่แสงแดดฉายเป็นลำ เขาเดินผ่าน</a:t>
            </a:r>
            <a:r>
              <a:rPr lang="th-TH" sz="2900" dirty="0" smtClean="0">
                <a:solidFill>
                  <a:srgbClr val="0070C0"/>
                </a:solidFill>
              </a:rPr>
              <a:t>ช่างเขียนผู้หญิงคนหนึ่งที่ทำผมเป็นกระเซิงอย่างแบบศิลปิน</a:t>
            </a:r>
            <a:r>
              <a:rPr lang="th-TH" sz="2900" dirty="0" smtClean="0"/>
              <a:t> กำลังนั่งป้ายภาพร้านกาแฟข้างสวนไม้ดอก </a:t>
            </a:r>
          </a:p>
          <a:p>
            <a:r>
              <a:rPr lang="th-TH" sz="2900" dirty="0" smtClean="0">
                <a:solidFill>
                  <a:srgbClr val="FF0066"/>
                </a:solidFill>
              </a:rPr>
              <a:t>สีเลอะๆไปอย่างไม่เอาใจใส่</a:t>
            </a:r>
          </a:p>
          <a:p>
            <a:r>
              <a:rPr lang="th-TH" sz="2900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th-TH" sz="2900" dirty="0" smtClean="0">
                <a:solidFill>
                  <a:schemeClr val="accent3">
                    <a:lumMod val="75000"/>
                  </a:schemeClr>
                </a:solidFill>
              </a:rPr>
              <a:t>   </a:t>
            </a:r>
            <a:r>
              <a:rPr lang="th-TH" sz="2900" dirty="0" smtClean="0"/>
              <a:t> </a:t>
            </a:r>
            <a:r>
              <a:rPr lang="th-TH" sz="2900" dirty="0" err="1" smtClean="0"/>
              <a:t>เร</a:t>
            </a:r>
            <a:r>
              <a:rPr lang="th-TH" sz="2900" dirty="0" smtClean="0"/>
              <a:t>วัตรควักถุงยาเส้นออกจากกระเป๋าและบรรจุกล้องใหม่ เขาเป็นชายหนุ่มหน้าตาคมคายแต่งตัวด้วยเสื้อผ้าอย่างดีและเรียบร้อย กล้อง</a:t>
            </a:r>
            <a:r>
              <a:rPr lang="th-TH" sz="2900" dirty="0" err="1" smtClean="0"/>
              <a:t>ดันฮิล</a:t>
            </a:r>
            <a:r>
              <a:rPr lang="th-TH" sz="2900" dirty="0" smtClean="0"/>
              <a:t>รูปเรียวสีดำที่</a:t>
            </a:r>
            <a:r>
              <a:rPr lang="th-TH" sz="2900" dirty="0" smtClean="0">
                <a:solidFill>
                  <a:schemeClr val="accent3">
                    <a:lumMod val="75000"/>
                  </a:schemeClr>
                </a:solidFill>
              </a:rPr>
              <a:t>คาบอยู่ในปาก</a:t>
            </a:r>
            <a:r>
              <a:rPr lang="th-TH" sz="2900" dirty="0" smtClean="0"/>
              <a:t>ทำให้ใบหน้าและท่าทางของเขา</a:t>
            </a:r>
            <a:r>
              <a:rPr lang="th-TH" sz="2900" dirty="0" smtClean="0">
                <a:solidFill>
                  <a:schemeClr val="accent6">
                    <a:lumMod val="75000"/>
                  </a:schemeClr>
                </a:solidFill>
              </a:rPr>
              <a:t>ดูโก้ขึ้นอีก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715446" y="6413266"/>
            <a:ext cx="381642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Wanlaya’s</a:t>
            </a:r>
            <a:r>
              <a:rPr lang="en-US" sz="2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love, </a:t>
            </a:r>
            <a:r>
              <a:rPr 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P. 2</a:t>
            </a:r>
            <a:endParaRPr lang="th-TH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26886" y="6309320"/>
            <a:ext cx="38164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ความรัก</a:t>
            </a:r>
            <a:r>
              <a:rPr lang="th-TH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ของวัล</a:t>
            </a:r>
            <a:r>
              <a:rPr lang="th-TH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ยา</a:t>
            </a:r>
            <a:r>
              <a:rPr lang="en-US" sz="2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th-TH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หน้า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th-TH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๗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</a:t>
            </a:r>
            <a:r>
              <a:rPr lang="th-TH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๘</a:t>
            </a:r>
            <a:endParaRPr lang="th-TH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94102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643438" y="188640"/>
            <a:ext cx="4248472" cy="57554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300" dirty="0" err="1"/>
              <a:t>Reiwat</a:t>
            </a:r>
            <a:r>
              <a:rPr lang="en-US" sz="2300" dirty="0"/>
              <a:t> stared </a:t>
            </a:r>
            <a:r>
              <a:rPr lang="en-US" sz="2300" dirty="0" smtClean="0"/>
              <a:t>at </a:t>
            </a:r>
            <a:r>
              <a:rPr lang="en-US" sz="2300" dirty="0"/>
              <a:t>the young woman walking beside him — </a:t>
            </a:r>
            <a:r>
              <a:rPr lang="en-US" sz="2300" dirty="0" smtClean="0"/>
              <a:t>at </a:t>
            </a:r>
            <a:r>
              <a:rPr lang="en-US" sz="2300" dirty="0"/>
              <a:t>the profile his eyes were </a:t>
            </a:r>
            <a:r>
              <a:rPr lang="en-US" sz="2300" dirty="0" smtClean="0"/>
              <a:t>so </a:t>
            </a:r>
            <a:r>
              <a:rPr lang="en-US" sz="2300" dirty="0"/>
              <a:t>familiar with and </a:t>
            </a:r>
            <a:r>
              <a:rPr lang="en-US" sz="2300" dirty="0">
                <a:solidFill>
                  <a:srgbClr val="FF0066"/>
                </a:solidFill>
              </a:rPr>
              <a:t>his </a:t>
            </a:r>
            <a:r>
              <a:rPr lang="en-US" sz="2300" dirty="0" smtClean="0">
                <a:solidFill>
                  <a:srgbClr val="FF0066"/>
                </a:solidFill>
              </a:rPr>
              <a:t>heart had </a:t>
            </a:r>
            <a:r>
              <a:rPr lang="en-US" sz="2300" dirty="0">
                <a:solidFill>
                  <a:srgbClr val="FF0066"/>
                </a:solidFill>
              </a:rPr>
              <a:t>always </a:t>
            </a:r>
            <a:r>
              <a:rPr lang="en-US" sz="2300" dirty="0" smtClean="0">
                <a:solidFill>
                  <a:srgbClr val="FF0066"/>
                </a:solidFill>
              </a:rPr>
              <a:t>found so </a:t>
            </a:r>
            <a:r>
              <a:rPr lang="en-US" sz="2300" dirty="0">
                <a:solidFill>
                  <a:srgbClr val="FF0066"/>
                </a:solidFill>
              </a:rPr>
              <a:t>impressive</a:t>
            </a:r>
            <a:r>
              <a:rPr lang="en-US" sz="2300" dirty="0" smtClean="0"/>
              <a:t>, </a:t>
            </a:r>
            <a:r>
              <a:rPr lang="en-US" sz="2300" dirty="0" smtClean="0">
                <a:solidFill>
                  <a:srgbClr val="7030A0"/>
                </a:solidFill>
              </a:rPr>
              <a:t>even though, to </a:t>
            </a:r>
            <a:r>
              <a:rPr lang="en-US" sz="2300" dirty="0">
                <a:solidFill>
                  <a:srgbClr val="7030A0"/>
                </a:solidFill>
              </a:rPr>
              <a:t>be </a:t>
            </a:r>
            <a:r>
              <a:rPr lang="en-US" sz="2300" dirty="0" smtClean="0">
                <a:solidFill>
                  <a:srgbClr val="7030A0"/>
                </a:solidFill>
              </a:rPr>
              <a:t>totally </a:t>
            </a:r>
            <a:r>
              <a:rPr lang="en-US" sz="2300" dirty="0">
                <a:solidFill>
                  <a:srgbClr val="7030A0"/>
                </a:solidFill>
              </a:rPr>
              <a:t>frank</a:t>
            </a:r>
            <a:r>
              <a:rPr lang="en-US" sz="2300" dirty="0" smtClean="0"/>
              <a:t>, </a:t>
            </a:r>
            <a:r>
              <a:rPr lang="en-US" sz="2300" dirty="0"/>
              <a:t>the </a:t>
            </a:r>
            <a:r>
              <a:rPr lang="en-US" sz="2300" dirty="0" smtClean="0"/>
              <a:t>picture of her face in </a:t>
            </a:r>
            <a:r>
              <a:rPr lang="en-US" sz="2300" dirty="0"/>
              <a:t>his </a:t>
            </a:r>
            <a:r>
              <a:rPr lang="en-US" sz="2300" dirty="0" smtClean="0"/>
              <a:t>mind had </a:t>
            </a:r>
            <a:r>
              <a:rPr lang="en-US" sz="2300" dirty="0"/>
              <a:t>faded </a:t>
            </a:r>
            <a:r>
              <a:rPr lang="en-US" sz="2300" dirty="0" smtClean="0"/>
              <a:t>on occasion at </a:t>
            </a:r>
            <a:r>
              <a:rPr lang="en-US" sz="2300" dirty="0"/>
              <a:t>the sight and contact of a </a:t>
            </a:r>
            <a:r>
              <a:rPr lang="en-US" sz="2300" dirty="0" smtClean="0"/>
              <a:t>few </a:t>
            </a:r>
            <a:r>
              <a:rPr lang="en-US" sz="2300" dirty="0"/>
              <a:t>foreign </a:t>
            </a:r>
            <a:r>
              <a:rPr lang="en-US" sz="2300" dirty="0" smtClean="0"/>
              <a:t>women </a:t>
            </a:r>
            <a:r>
              <a:rPr lang="en-US" sz="2300" dirty="0"/>
              <a:t>during his stay in </a:t>
            </a:r>
            <a:r>
              <a:rPr lang="en-US" sz="2300" dirty="0" smtClean="0"/>
              <a:t>London and of </a:t>
            </a:r>
            <a:r>
              <a:rPr lang="en-US" sz="2300" dirty="0"/>
              <a:t>a few other women who </a:t>
            </a:r>
            <a:r>
              <a:rPr lang="en-US" sz="2300" dirty="0" smtClean="0"/>
              <a:t>had been in and </a:t>
            </a:r>
            <a:r>
              <a:rPr lang="en-US" sz="2300" dirty="0"/>
              <a:t>out </a:t>
            </a:r>
            <a:r>
              <a:rPr lang="en-US" sz="2300" dirty="0" smtClean="0"/>
              <a:t>of his </a:t>
            </a:r>
            <a:r>
              <a:rPr lang="en-US" sz="2300" dirty="0"/>
              <a:t>life. He </a:t>
            </a:r>
            <a:r>
              <a:rPr lang="en-US" sz="2300" dirty="0" smtClean="0"/>
              <a:t>shrugged as he thought about </a:t>
            </a:r>
            <a:r>
              <a:rPr lang="en-US" sz="2300" dirty="0"/>
              <a:t>this</a:t>
            </a:r>
            <a:r>
              <a:rPr lang="en-US" sz="2300" dirty="0" smtClean="0"/>
              <a:t>. Everybody </a:t>
            </a:r>
            <a:r>
              <a:rPr lang="en-US" sz="2300" dirty="0"/>
              <a:t>has </a:t>
            </a:r>
            <a:r>
              <a:rPr lang="en-US" sz="2300" dirty="0" smtClean="0"/>
              <a:t>weak </a:t>
            </a:r>
            <a:r>
              <a:rPr lang="en-US" sz="2300" dirty="0"/>
              <a:t>points</a:t>
            </a:r>
            <a:r>
              <a:rPr lang="en-US" sz="2300" dirty="0" smtClean="0"/>
              <a:t>, he told himself and mentally </a:t>
            </a:r>
            <a:r>
              <a:rPr lang="en-US" sz="2300" dirty="0"/>
              <a:t>swore that this was the face of the woman he loved.</a:t>
            </a:r>
            <a:endParaRPr lang="th-TH" sz="2300" dirty="0"/>
          </a:p>
        </p:txBody>
      </p:sp>
      <p:sp>
        <p:nvSpPr>
          <p:cNvPr id="4" name="TextBox 3"/>
          <p:cNvSpPr txBox="1"/>
          <p:nvPr/>
        </p:nvSpPr>
        <p:spPr>
          <a:xfrm>
            <a:off x="500034" y="188640"/>
            <a:ext cx="3960440" cy="58939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dirty="0" err="1" smtClean="0"/>
              <a:t>เร</a:t>
            </a:r>
            <a:r>
              <a:rPr lang="th-TH" dirty="0" smtClean="0"/>
              <a:t>วัตรมองดูหน้าหญิงสาวที่เดินเคียงข้างเขา ภาพตัดด้านข้างของใบหน้าที่คุ้นสายตาและ</a:t>
            </a:r>
            <a:r>
              <a:rPr lang="th-TH" dirty="0" smtClean="0">
                <a:solidFill>
                  <a:srgbClr val="FF0066"/>
                </a:solidFill>
              </a:rPr>
              <a:t>เคยประทับใจเขาอยู่ตลอดเวลา</a:t>
            </a:r>
            <a:r>
              <a:rPr lang="th-TH" dirty="0" smtClean="0"/>
              <a:t> </a:t>
            </a:r>
            <a:r>
              <a:rPr lang="th-TH" dirty="0" smtClean="0">
                <a:solidFill>
                  <a:srgbClr val="7030A0"/>
                </a:solidFill>
              </a:rPr>
              <a:t>ถึงแม้ว่าพูดกันตามสัตย์จริง</a:t>
            </a:r>
            <a:r>
              <a:rPr lang="th-TH" dirty="0" smtClean="0"/>
              <a:t> ภาพของใบหน้านี้จะได้ลบเลือนจางหายไปบางครั้งบางคราวด้วยภาพและความสัมผัสผู้หญิงฝรั่งสองสามคนระหว่างที่เขาอยู่ในลอนดอนและผู้หญิงอื่นอีกบางคนที่ผ่านเข้ามาในชีวิตของเขา เขายักไหล่เมื่อนึกถึงสิ่งเหล่านี้ คนเราย่อมมีความอ่อนแอด้วยกันทุกคน เขาบอกแก่ตนเอง และยืนยันในใจว่า ใบหน้านี้คือใบหน้าของผู้หญิงที่เขารัก</a:t>
            </a:r>
            <a:endParaRPr lang="th-TH" dirty="0" smtClean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715446" y="6413266"/>
            <a:ext cx="381642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Wanlaya’s</a:t>
            </a:r>
            <a:r>
              <a:rPr lang="en-US" sz="2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love, </a:t>
            </a:r>
            <a:r>
              <a:rPr 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P. 3</a:t>
            </a:r>
            <a:endParaRPr lang="th-TH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84010" y="6309320"/>
            <a:ext cx="38164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ความรัก</a:t>
            </a:r>
            <a:r>
              <a:rPr lang="th-TH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ของวัล</a:t>
            </a:r>
            <a:r>
              <a:rPr lang="th-TH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ยา</a:t>
            </a:r>
            <a:r>
              <a:rPr lang="en-US" sz="2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th-TH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หน้า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th-TH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๙</a:t>
            </a:r>
            <a:endParaRPr lang="th-TH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69544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643438" y="188640"/>
            <a:ext cx="4248472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>
                <a:solidFill>
                  <a:schemeClr val="accent2">
                    <a:lumMod val="75000"/>
                  </a:schemeClr>
                </a:solidFill>
              </a:rPr>
              <a:t>Reiwat</a:t>
            </a:r>
            <a:r>
              <a:rPr lang="en-US" sz="2000" dirty="0">
                <a:solidFill>
                  <a:schemeClr val="accent2">
                    <a:lumMod val="75000"/>
                  </a:schemeClr>
                </a:solidFill>
              </a:rPr>
              <a:t> was speechless for a moment</a:t>
            </a:r>
            <a:r>
              <a:rPr lang="en-US" sz="2000" dirty="0"/>
              <a:t>. </a:t>
            </a:r>
            <a:r>
              <a:rPr lang="en-US" sz="2000" dirty="0" smtClean="0"/>
              <a:t>“</a:t>
            </a:r>
            <a:r>
              <a:rPr lang="en-US" sz="2000" dirty="0"/>
              <a:t>I want </a:t>
            </a:r>
            <a:r>
              <a:rPr lang="en-US" sz="2000" dirty="0" smtClean="0"/>
              <a:t>to </a:t>
            </a:r>
            <a:r>
              <a:rPr lang="en-US" sz="2000" dirty="0"/>
              <a:t>tell you I love you, and I’d like  to know if you have the same feelings</a:t>
            </a:r>
          </a:p>
          <a:p>
            <a:r>
              <a:rPr lang="en-US" sz="2000" dirty="0"/>
              <a:t>for me as I have for you.”</a:t>
            </a:r>
          </a:p>
          <a:p>
            <a:r>
              <a:rPr lang="en-US" sz="2000" dirty="0" err="1" smtClean="0">
                <a:solidFill>
                  <a:srgbClr val="FF0066"/>
                </a:solidFill>
              </a:rPr>
              <a:t>Wanlaya</a:t>
            </a:r>
            <a:r>
              <a:rPr lang="en-US" sz="2000" dirty="0" smtClean="0">
                <a:solidFill>
                  <a:srgbClr val="FF0066"/>
                </a:solidFill>
              </a:rPr>
              <a:t> </a:t>
            </a:r>
            <a:r>
              <a:rPr lang="en-US" sz="2000" dirty="0">
                <a:solidFill>
                  <a:srgbClr val="FF0066"/>
                </a:solidFill>
              </a:rPr>
              <a:t>blushed</a:t>
            </a:r>
            <a:r>
              <a:rPr lang="en-US" sz="2000" dirty="0"/>
              <a:t> </a:t>
            </a:r>
            <a:r>
              <a:rPr lang="en-US" sz="2000" dirty="0" smtClean="0"/>
              <a:t>but </a:t>
            </a:r>
            <a:r>
              <a:rPr lang="en-US" sz="2000" dirty="0"/>
              <a:t>looked composed and calm. She suppressed her excitement and </a:t>
            </a:r>
            <a:r>
              <a:rPr lang="en-US" sz="2000" dirty="0">
                <a:solidFill>
                  <a:schemeClr val="accent3">
                    <a:lumMod val="75000"/>
                  </a:schemeClr>
                </a:solidFill>
              </a:rPr>
              <a:t>faced the problem at hand </a:t>
            </a:r>
            <a:r>
              <a:rPr lang="en-US" sz="2000" dirty="0" smtClean="0">
                <a:solidFill>
                  <a:schemeClr val="accent3">
                    <a:lumMod val="75000"/>
                  </a:schemeClr>
                </a:solidFill>
              </a:rPr>
              <a:t>like someone </a:t>
            </a:r>
            <a:r>
              <a:rPr lang="en-US" sz="2000" dirty="0">
                <a:solidFill>
                  <a:schemeClr val="accent3">
                    <a:lumMod val="75000"/>
                  </a:schemeClr>
                </a:solidFill>
              </a:rPr>
              <a:t>whose mind was made up.</a:t>
            </a:r>
          </a:p>
          <a:p>
            <a:r>
              <a:rPr lang="en-US" sz="2000" dirty="0" smtClean="0"/>
              <a:t>     “</a:t>
            </a:r>
            <a:r>
              <a:rPr lang="en-US" sz="2000" dirty="0"/>
              <a:t>I am still a student,” 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</a:rPr>
              <a:t>she replied under her breath.</a:t>
            </a:r>
          </a:p>
          <a:p>
            <a:r>
              <a:rPr lang="en-US" sz="2000" dirty="0" smtClean="0"/>
              <a:t>     “</a:t>
            </a:r>
            <a:r>
              <a:rPr lang="en-US" sz="2000" dirty="0"/>
              <a:t>Please answer my question to the point.”</a:t>
            </a:r>
          </a:p>
          <a:p>
            <a:r>
              <a:rPr lang="en-US" sz="2000" dirty="0" smtClean="0"/>
              <a:t>     “</a:t>
            </a:r>
            <a:r>
              <a:rPr lang="en-US" sz="2000" dirty="0"/>
              <a:t>That’s what I’m doing.” 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</a:rPr>
              <a:t>Her voice was shaky</a:t>
            </a:r>
            <a:r>
              <a:rPr lang="en-US" sz="2000" dirty="0"/>
              <a:t>. “I used to be  fond of you, </a:t>
            </a:r>
            <a:r>
              <a:rPr lang="en-US" sz="2000" dirty="0" err="1"/>
              <a:t>Reiwat</a:t>
            </a:r>
            <a:r>
              <a:rPr lang="en-US" sz="2000" dirty="0"/>
              <a:t>, and I still am, but—” Her voice </a:t>
            </a:r>
            <a:r>
              <a:rPr lang="en-US" sz="2000" dirty="0" smtClean="0"/>
              <a:t>died down</a:t>
            </a:r>
            <a:r>
              <a:rPr lang="en-US" sz="2000" dirty="0"/>
              <a:t>. </a:t>
            </a:r>
            <a:r>
              <a:rPr lang="en-US" sz="2000" dirty="0" err="1"/>
              <a:t>Reiwat’s</a:t>
            </a:r>
            <a:r>
              <a:rPr lang="en-US" sz="2000" dirty="0"/>
              <a:t> heart was pounding. His face was deeply flushed. </a:t>
            </a:r>
            <a:r>
              <a:rPr lang="en-US" sz="2000" dirty="0" smtClean="0"/>
              <a:t>     </a:t>
            </a:r>
            <a:r>
              <a:rPr lang="en-US" sz="2000" dirty="0" smtClean="0">
                <a:solidFill>
                  <a:srgbClr val="7030A0"/>
                </a:solidFill>
              </a:rPr>
              <a:t>“</a:t>
            </a:r>
            <a:r>
              <a:rPr lang="en-US" sz="2000" dirty="0">
                <a:solidFill>
                  <a:srgbClr val="7030A0"/>
                </a:solidFill>
              </a:rPr>
              <a:t>But I’ve never entertained the idea of marrying you.”</a:t>
            </a:r>
            <a:endParaRPr lang="th-TH" sz="2000" dirty="0">
              <a:solidFill>
                <a:srgbClr val="7030A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28596" y="188640"/>
            <a:ext cx="4104456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500" dirty="0" err="1" smtClean="0">
                <a:solidFill>
                  <a:schemeClr val="accent2">
                    <a:lumMod val="75000"/>
                  </a:schemeClr>
                </a:solidFill>
              </a:rPr>
              <a:t>เร</a:t>
            </a:r>
            <a:r>
              <a:rPr lang="th-TH" sz="2500" dirty="0" smtClean="0">
                <a:solidFill>
                  <a:schemeClr val="accent2">
                    <a:lumMod val="75000"/>
                  </a:schemeClr>
                </a:solidFill>
              </a:rPr>
              <a:t>วัตรนิ่งไปนิดหนึ่ง</a:t>
            </a:r>
            <a:r>
              <a:rPr lang="th-TH" sz="2500" dirty="0" smtClean="0"/>
              <a:t> “ผมต้องการที่จะบอกกับคุณว่า ผมรักคุณ และอยากทราบว่า คุณมีความรู้สึกต่อผม เช่นอย่างที่ผมมีต่อคุณหรือเปล่า”</a:t>
            </a:r>
          </a:p>
          <a:p>
            <a:r>
              <a:rPr lang="th-TH" sz="2500" dirty="0" smtClean="0">
                <a:solidFill>
                  <a:srgbClr val="FF0066"/>
                </a:solidFill>
              </a:rPr>
              <a:t>ใบหน้า</a:t>
            </a:r>
            <a:r>
              <a:rPr lang="th-TH" sz="2500" dirty="0" err="1" smtClean="0">
                <a:solidFill>
                  <a:srgbClr val="FF0066"/>
                </a:solidFill>
              </a:rPr>
              <a:t>ของวัล</a:t>
            </a:r>
            <a:r>
              <a:rPr lang="th-TH" sz="2500" dirty="0" smtClean="0">
                <a:solidFill>
                  <a:srgbClr val="FF0066"/>
                </a:solidFill>
              </a:rPr>
              <a:t>ยาซ่านด้วยสายเลือด</a:t>
            </a:r>
            <a:r>
              <a:rPr lang="th-TH" sz="2500" dirty="0" smtClean="0"/>
              <a:t> แต่ดูสงบและเยือกเย็น เธอระงับความตื่นเต้น และ</a:t>
            </a:r>
            <a:r>
              <a:rPr lang="th-TH" sz="2500" dirty="0" smtClean="0">
                <a:solidFill>
                  <a:schemeClr val="accent3">
                    <a:lumMod val="75000"/>
                  </a:schemeClr>
                </a:solidFill>
              </a:rPr>
              <a:t>เผชิญกับเหตุการณ์เฉพาะหน้าได้อย่างคนที่ตัดสินใจเด็ดขาด</a:t>
            </a:r>
          </a:p>
          <a:p>
            <a:r>
              <a:rPr lang="th-TH" sz="2500" dirty="0"/>
              <a:t> </a:t>
            </a:r>
            <a:r>
              <a:rPr lang="th-TH" sz="2500" dirty="0" smtClean="0"/>
              <a:t>    “วัลย์ยังเรียนหนังสืออยู่” </a:t>
            </a:r>
            <a:r>
              <a:rPr lang="th-TH" sz="2500" dirty="0" smtClean="0">
                <a:solidFill>
                  <a:schemeClr val="accent6">
                    <a:lumMod val="75000"/>
                  </a:schemeClr>
                </a:solidFill>
              </a:rPr>
              <a:t>เธอตอบเสียงเบา</a:t>
            </a:r>
          </a:p>
          <a:p>
            <a:r>
              <a:rPr lang="th-TH" sz="2500" dirty="0"/>
              <a:t> </a:t>
            </a:r>
            <a:r>
              <a:rPr lang="th-TH" sz="2500" dirty="0" smtClean="0"/>
              <a:t>    “ผมต้องการทราบคำตอบที่ตรงต่อคำถาม”</a:t>
            </a:r>
          </a:p>
          <a:p>
            <a:r>
              <a:rPr lang="th-TH" sz="2500" dirty="0"/>
              <a:t> </a:t>
            </a:r>
            <a:r>
              <a:rPr lang="th-TH" sz="2500" dirty="0" smtClean="0"/>
              <a:t>    “วัลย์กำลังจะบอกเดี๋ยวนี้” </a:t>
            </a:r>
            <a:r>
              <a:rPr lang="th-TH" sz="2500" dirty="0" smtClean="0">
                <a:solidFill>
                  <a:schemeClr val="accent6">
                    <a:lumMod val="75000"/>
                  </a:schemeClr>
                </a:solidFill>
              </a:rPr>
              <a:t>เสียงของเธอเบาหวิว</a:t>
            </a:r>
            <a:r>
              <a:rPr lang="th-TH" sz="2500" dirty="0" smtClean="0"/>
              <a:t> “</a:t>
            </a:r>
            <a:r>
              <a:rPr lang="en-US" sz="2500" dirty="0"/>
              <a:t>—</a:t>
            </a:r>
            <a:r>
              <a:rPr lang="th-TH" sz="2500" dirty="0" smtClean="0"/>
              <a:t>วัลย์เคยชอบคุณค่ะ </a:t>
            </a:r>
            <a:r>
              <a:rPr lang="th-TH" sz="2500" dirty="0" err="1" smtClean="0"/>
              <a:t>เร</a:t>
            </a:r>
            <a:r>
              <a:rPr lang="th-TH" sz="2500" dirty="0" smtClean="0"/>
              <a:t>วัตร และเดี๋ยวนี้ก็ยังชอบคุณอยู่ แต่</a:t>
            </a:r>
            <a:r>
              <a:rPr lang="en-US" sz="2500" dirty="0"/>
              <a:t>—</a:t>
            </a:r>
            <a:r>
              <a:rPr lang="th-TH" sz="2500" dirty="0" smtClean="0"/>
              <a:t>” เสียงของเธอขาดหายไป </a:t>
            </a:r>
            <a:r>
              <a:rPr lang="th-TH" sz="2500" dirty="0" err="1" smtClean="0"/>
              <a:t>ใจเร</a:t>
            </a:r>
            <a:r>
              <a:rPr lang="th-TH" sz="2500" dirty="0" smtClean="0"/>
              <a:t>วัตรเต้นแรง ใบหน้าของเขาแดงกล่ำ </a:t>
            </a:r>
          </a:p>
          <a:p>
            <a:r>
              <a:rPr lang="th-TH" sz="2500" dirty="0" smtClean="0">
                <a:solidFill>
                  <a:srgbClr val="7030A0"/>
                </a:solidFill>
              </a:rPr>
              <a:t>“แต่ไม่เคยคิดถึงเรื่องที่จะแต่งงานกับคุณเลย”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715446" y="6413266"/>
            <a:ext cx="381642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Wanlaya’s</a:t>
            </a:r>
            <a:r>
              <a:rPr lang="en-US" sz="2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love, </a:t>
            </a:r>
            <a:r>
              <a:rPr 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P. 3</a:t>
            </a:r>
            <a:endParaRPr lang="th-TH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12572" y="6309320"/>
            <a:ext cx="38164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ความรัก</a:t>
            </a:r>
            <a:r>
              <a:rPr lang="th-TH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ของวัล</a:t>
            </a:r>
            <a:r>
              <a:rPr lang="th-TH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ยา</a:t>
            </a:r>
            <a:r>
              <a:rPr lang="en-US" sz="2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th-TH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หน้า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th-TH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๑๐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</a:t>
            </a:r>
            <a:r>
              <a:rPr lang="th-TH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๑๑</a:t>
            </a:r>
            <a:endParaRPr lang="th-TH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13606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72000" y="188640"/>
            <a:ext cx="4248472" cy="58477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/>
              <a:t>You feel like your whole body is hurled against a stone wall or </a:t>
            </a:r>
            <a:r>
              <a:rPr lang="en-US" sz="2200" dirty="0" smtClean="0"/>
              <a:t>something </a:t>
            </a:r>
            <a:r>
              <a:rPr lang="en-US" sz="2200" dirty="0"/>
              <a:t>just as hard. The force of the collision </a:t>
            </a:r>
            <a:r>
              <a:rPr lang="en-US" sz="2200" dirty="0" smtClean="0"/>
              <a:t>shakes you </a:t>
            </a:r>
            <a:r>
              <a:rPr lang="en-US" sz="2200" dirty="0"/>
              <a:t>all over. </a:t>
            </a:r>
            <a:r>
              <a:rPr lang="en-US" sz="2200" dirty="0">
                <a:solidFill>
                  <a:srgbClr val="0070C0"/>
                </a:solidFill>
              </a:rPr>
              <a:t>In that split second, a deafening KRASH! fills your ears</a:t>
            </a:r>
            <a:r>
              <a:rPr lang="en-US" sz="2200" dirty="0"/>
              <a:t>. Noise and  impact are </a:t>
            </a:r>
            <a:r>
              <a:rPr lang="en-US" sz="2200" dirty="0" smtClean="0"/>
              <a:t>one </a:t>
            </a:r>
            <a:r>
              <a:rPr lang="en-US" sz="2200" dirty="0"/>
              <a:t>and the </a:t>
            </a:r>
            <a:r>
              <a:rPr lang="en-US" sz="2200" dirty="0" smtClean="0"/>
              <a:t>same </a:t>
            </a:r>
            <a:r>
              <a:rPr lang="en-US" sz="2200" dirty="0"/>
              <a:t>thing,</a:t>
            </a:r>
          </a:p>
          <a:p>
            <a:r>
              <a:rPr lang="en-US" sz="2200" dirty="0"/>
              <a:t>tearing into your </a:t>
            </a:r>
            <a:r>
              <a:rPr lang="en-US" sz="2200" dirty="0" smtClean="0"/>
              <a:t>consciousness. </a:t>
            </a:r>
            <a:r>
              <a:rPr lang="en-US" sz="2200" dirty="0" smtClean="0">
                <a:solidFill>
                  <a:schemeClr val="accent3">
                    <a:lumMod val="75000"/>
                  </a:schemeClr>
                </a:solidFill>
              </a:rPr>
              <a:t>The </a:t>
            </a:r>
            <a:r>
              <a:rPr lang="en-US" sz="2200" dirty="0">
                <a:solidFill>
                  <a:schemeClr val="accent3">
                    <a:lumMod val="75000"/>
                  </a:schemeClr>
                </a:solidFill>
              </a:rPr>
              <a:t>sound pushes in deep and fast like a scared animal in search of a hiding place. </a:t>
            </a:r>
            <a:r>
              <a:rPr lang="en-US" sz="2200" dirty="0" smtClean="0">
                <a:solidFill>
                  <a:schemeClr val="accent3">
                    <a:lumMod val="75000"/>
                  </a:schemeClr>
                </a:solidFill>
              </a:rPr>
              <a:t>It digs </a:t>
            </a:r>
            <a:r>
              <a:rPr lang="en-US" sz="2200" dirty="0">
                <a:solidFill>
                  <a:schemeClr val="accent3">
                    <a:lumMod val="75000"/>
                  </a:schemeClr>
                </a:solidFill>
              </a:rPr>
              <a:t>its quivering self into that gap.</a:t>
            </a:r>
          </a:p>
          <a:p>
            <a:r>
              <a:rPr lang="en-US" sz="2200" dirty="0"/>
              <a:t>You don’t feel any pain, only know that </a:t>
            </a:r>
            <a:r>
              <a:rPr lang="en-US" sz="2200" dirty="0">
                <a:solidFill>
                  <a:srgbClr val="FF0066"/>
                </a:solidFill>
              </a:rPr>
              <a:t>every part of your body is totally insensitiv</a:t>
            </a:r>
            <a:r>
              <a:rPr lang="en-US" sz="2200" dirty="0"/>
              <a:t>e as if this whole thing about </a:t>
            </a:r>
            <a:r>
              <a:rPr lang="en-US" sz="2200" dirty="0" smtClean="0"/>
              <a:t>an accident </a:t>
            </a:r>
            <a:r>
              <a:rPr lang="en-US" sz="2200" dirty="0"/>
              <a:t>is happening in a dream.</a:t>
            </a:r>
            <a:endParaRPr lang="th-TH" sz="2200" dirty="0"/>
          </a:p>
        </p:txBody>
      </p:sp>
      <p:sp>
        <p:nvSpPr>
          <p:cNvPr id="4" name="TextBox 3"/>
          <p:cNvSpPr txBox="1"/>
          <p:nvPr/>
        </p:nvSpPr>
        <p:spPr>
          <a:xfrm>
            <a:off x="216024" y="188640"/>
            <a:ext cx="4104456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dirty="0" smtClean="0"/>
              <a:t>คุณรู้สึกเหมือนร่างทั้งร่างพุ่งเข้าชนกำแพงหิน หรืออะไรสักอย่างหนึ่งที่แข็งปานกัน แรงอัดกระแทกสะท้านทั่วไปทั้งร่าง </a:t>
            </a:r>
            <a:r>
              <a:rPr lang="th-TH" dirty="0" smtClean="0">
                <a:solidFill>
                  <a:srgbClr val="0070C0"/>
                </a:solidFill>
              </a:rPr>
              <a:t>ในเสี้ยววินาทีนั้นหูได้ยินแต่เสียง โครม</a:t>
            </a:r>
            <a:r>
              <a:rPr lang="en-US" dirty="0" smtClean="0">
                <a:solidFill>
                  <a:srgbClr val="0070C0"/>
                </a:solidFill>
              </a:rPr>
              <a:t>! </a:t>
            </a:r>
            <a:r>
              <a:rPr lang="th-TH" dirty="0" smtClean="0">
                <a:solidFill>
                  <a:srgbClr val="0070C0"/>
                </a:solidFill>
              </a:rPr>
              <a:t>ดังสนั่น</a:t>
            </a:r>
            <a:r>
              <a:rPr lang="th-TH" dirty="0" smtClean="0"/>
              <a:t> ทั้งเสียงและแรงปะทะเป็นอันหนึ่งอันเดียวกัน ชำแรกเข้าไปลั่นในประสาทการรับรู้ของคุณ </a:t>
            </a:r>
            <a:r>
              <a:rPr lang="th-TH" dirty="0" smtClean="0">
                <a:solidFill>
                  <a:schemeClr val="accent3">
                    <a:lumMod val="75000"/>
                  </a:schemeClr>
                </a:solidFill>
              </a:rPr>
              <a:t>เสียดแทรกลึกลงรวดเร็วดังสัตว์ตื่นตระหนกหาที่ซุกซ่อน มันฝังตัวระริกอยู่ในรูเรี้ย</a:t>
            </a:r>
            <a:r>
              <a:rPr lang="th-TH" dirty="0" err="1" smtClean="0">
                <a:solidFill>
                  <a:schemeClr val="accent3">
                    <a:lumMod val="75000"/>
                  </a:schemeClr>
                </a:solidFill>
              </a:rPr>
              <a:t>วแห่ง</a:t>
            </a:r>
            <a:r>
              <a:rPr lang="th-TH" dirty="0" smtClean="0">
                <a:solidFill>
                  <a:schemeClr val="accent3">
                    <a:lumMod val="75000"/>
                  </a:schemeClr>
                </a:solidFill>
              </a:rPr>
              <a:t>นั้น</a:t>
            </a:r>
          </a:p>
          <a:p>
            <a:r>
              <a:rPr lang="th-TH" dirty="0" smtClean="0"/>
              <a:t>คุณไม่รู้สึกเจ็บปวดอันใด รู้แต่ว่า</a:t>
            </a:r>
            <a:r>
              <a:rPr lang="th-TH" dirty="0" smtClean="0">
                <a:solidFill>
                  <a:srgbClr val="FF0066"/>
                </a:solidFill>
              </a:rPr>
              <a:t>ร่างกายทุกส่วนชาดิกไปหมด</a:t>
            </a:r>
            <a:r>
              <a:rPr lang="th-TH" dirty="0" smtClean="0"/>
              <a:t> เหมือนกำลังประสบอุบัติเหตุในความฝัน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644008" y="6413266"/>
            <a:ext cx="381642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Carrion floating by, </a:t>
            </a:r>
            <a:r>
              <a:rPr 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P. 1</a:t>
            </a:r>
            <a:endParaRPr lang="th-TH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0" y="6309320"/>
            <a:ext cx="38164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หมาเน่าลอยน้ำ</a:t>
            </a:r>
            <a:r>
              <a:rPr lang="en-US" sz="2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th-TH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หน้า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th-TH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๑๑</a:t>
            </a:r>
            <a:endParaRPr lang="th-TH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39895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643438" y="188640"/>
            <a:ext cx="4248472" cy="53860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…The reek of </a:t>
            </a:r>
            <a:r>
              <a:rPr lang="en-US" sz="2400" dirty="0">
                <a:solidFill>
                  <a:srgbClr val="7030A0"/>
                </a:solidFill>
              </a:rPr>
              <a:t>smelling salts</a:t>
            </a:r>
            <a:r>
              <a:rPr lang="en-US" sz="2400" dirty="0"/>
              <a:t> enters your nostrils. You inhale that smell deep inside though you’re not sure whether</a:t>
            </a:r>
          </a:p>
          <a:p>
            <a:r>
              <a:rPr lang="en-US" sz="2400" dirty="0"/>
              <a:t>you want such a smell or not and can’t figure out why you’re inhaling it.</a:t>
            </a:r>
          </a:p>
          <a:p>
            <a:r>
              <a:rPr lang="th-TH" sz="3200" dirty="0" smtClean="0"/>
              <a:t>     “</a:t>
            </a:r>
            <a:r>
              <a:rPr lang="en-US" sz="2400" dirty="0" smtClean="0"/>
              <a:t>Sir</a:t>
            </a:r>
            <a:r>
              <a:rPr lang="en-US" sz="2400" dirty="0"/>
              <a:t>, sir, </a:t>
            </a:r>
            <a:r>
              <a:rPr lang="en-US" sz="2400" dirty="0" smtClean="0"/>
              <a:t>sir!</a:t>
            </a:r>
            <a:r>
              <a:rPr lang="th-TH" sz="3200" dirty="0" smtClean="0"/>
              <a:t>”</a:t>
            </a:r>
            <a:endParaRPr lang="en-US" sz="2400" dirty="0"/>
          </a:p>
          <a:p>
            <a:r>
              <a:rPr lang="en-US" sz="2400" dirty="0"/>
              <a:t>You hear the call as your left arm is being shaken. It’s like being shaken awake but you still don’t want to wake </a:t>
            </a:r>
            <a:r>
              <a:rPr lang="en-US" sz="2400" dirty="0" smtClean="0"/>
              <a:t>up, you </a:t>
            </a:r>
            <a:r>
              <a:rPr lang="en-US" sz="2400" dirty="0"/>
              <a:t>still want to keep lying lazily drowsily in bed</a:t>
            </a:r>
            <a:r>
              <a:rPr lang="en-US" sz="2400" dirty="0" smtClean="0"/>
              <a:t>.</a:t>
            </a:r>
            <a:endParaRPr lang="en-US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428596" y="188640"/>
            <a:ext cx="4104456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dirty="0" smtClean="0"/>
              <a:t>...กลิ่น</a:t>
            </a:r>
            <a:r>
              <a:rPr lang="th-TH" dirty="0" smtClean="0">
                <a:solidFill>
                  <a:srgbClr val="7030A0"/>
                </a:solidFill>
              </a:rPr>
              <a:t>ยาดม</a:t>
            </a:r>
            <a:r>
              <a:rPr lang="th-TH" dirty="0" smtClean="0"/>
              <a:t>โรยโชยเข้ามาในรูจมูก คุณสูด </a:t>
            </a:r>
            <a:r>
              <a:rPr lang="en-US" dirty="0" smtClean="0"/>
              <a:t>‘</a:t>
            </a:r>
            <a:r>
              <a:rPr lang="th-TH" dirty="0" smtClean="0"/>
              <a:t>กลิ่น</a:t>
            </a:r>
            <a:r>
              <a:rPr lang="en-US" dirty="0" smtClean="0"/>
              <a:t>’ </a:t>
            </a:r>
            <a:r>
              <a:rPr lang="th-TH" dirty="0" smtClean="0"/>
              <a:t>สูดเข้าไปโดยไม่รู้ว่าตัวเองต้องการกลิ่นนี้หรือไม่ และไม่สามารถตอบได้ว่าคุณสูดเข้าไปทำไม</a:t>
            </a:r>
          </a:p>
          <a:p>
            <a:r>
              <a:rPr lang="th-TH" dirty="0" smtClean="0"/>
              <a:t>     “คุณ คุณ คุณ”</a:t>
            </a:r>
          </a:p>
          <a:p>
            <a:r>
              <a:rPr lang="th-TH" dirty="0" smtClean="0"/>
              <a:t>คุณได้ยินเสียงเรียกในขณะที่แขนข้างซ้ายถูกเขย่า มันเหมือนกำลังถูกปลุกให้ตื่นนอน แต่คุณยังไม่อยากตื่น ยังอยากนอนเกียจคร้านซึมเซาอยู่กับที่นอน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715446" y="6413266"/>
            <a:ext cx="381642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Carrion floating by, </a:t>
            </a:r>
            <a:r>
              <a:rPr 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P. 2</a:t>
            </a:r>
            <a:endParaRPr lang="th-TH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12572" y="6309320"/>
            <a:ext cx="38164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หมาเน่าลอยน้ำ</a:t>
            </a:r>
            <a:r>
              <a:rPr lang="en-US" sz="2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th-TH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หน้า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th-TH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๑๓</a:t>
            </a:r>
            <a:endParaRPr lang="th-TH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643888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72000" y="188640"/>
            <a:ext cx="4248472" cy="57554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‘What kind of </a:t>
            </a:r>
            <a:r>
              <a:rPr lang="en-US" sz="1600" dirty="0">
                <a:solidFill>
                  <a:srgbClr val="FF0066"/>
                </a:solidFill>
              </a:rPr>
              <a:t>amulet </a:t>
            </a:r>
            <a:r>
              <a:rPr lang="en-US" sz="1600" dirty="0"/>
              <a:t>do you wear? Let me see.’</a:t>
            </a:r>
          </a:p>
          <a:p>
            <a:r>
              <a:rPr lang="en-US" sz="1600" dirty="0"/>
              <a:t>‘I wear none,’ you answer truthfully.</a:t>
            </a:r>
          </a:p>
          <a:p>
            <a:r>
              <a:rPr lang="en-US" sz="1600" dirty="0"/>
              <a:t>‘Come off it, when you’ve got something good, you don’t want to show it,’ one man tells the man who asked.</a:t>
            </a:r>
          </a:p>
          <a:p>
            <a:r>
              <a:rPr lang="en-US" sz="1600" dirty="0"/>
              <a:t>‘Is the taxi driver hurt?’</a:t>
            </a:r>
          </a:p>
          <a:p>
            <a:r>
              <a:rPr lang="en-US" sz="1600" dirty="0"/>
              <a:t>‘I don’t know yet,’ you can’t help answering.</a:t>
            </a:r>
          </a:p>
          <a:p>
            <a:r>
              <a:rPr lang="en-US" sz="1600" dirty="0"/>
              <a:t>‘He must be okay. His car isn’t in such a mess as this one.’</a:t>
            </a:r>
          </a:p>
          <a:p>
            <a:r>
              <a:rPr lang="en-US" sz="1600" dirty="0"/>
              <a:t>‘Where was it you crashed?’</a:t>
            </a:r>
          </a:p>
          <a:p>
            <a:r>
              <a:rPr lang="en-US" sz="1600" dirty="0"/>
              <a:t>You’re most reluctant to answer that string of questions. They seem so curious you’d think they were all reporters.</a:t>
            </a:r>
          </a:p>
          <a:p>
            <a:r>
              <a:rPr lang="en-US" sz="1600" dirty="0"/>
              <a:t>You lean over into </a:t>
            </a:r>
            <a:r>
              <a:rPr lang="en-US" sz="1600" dirty="0" smtClean="0"/>
              <a:t>the </a:t>
            </a:r>
            <a:r>
              <a:rPr lang="en-US" sz="1600" dirty="0"/>
              <a:t>car. The first thing you want right now is </a:t>
            </a:r>
            <a:r>
              <a:rPr lang="en-US" sz="1600" dirty="0" smtClean="0"/>
              <a:t>your </a:t>
            </a:r>
            <a:r>
              <a:rPr lang="en-US" sz="1600" dirty="0"/>
              <a:t>shoes. Your eyes  search every corner but you</a:t>
            </a:r>
          </a:p>
          <a:p>
            <a:r>
              <a:rPr lang="en-US" sz="1600" dirty="0"/>
              <a:t>can’t  see them</a:t>
            </a:r>
            <a:r>
              <a:rPr lang="en-US" sz="1600" dirty="0" smtClean="0"/>
              <a:t>, even </a:t>
            </a:r>
            <a:r>
              <a:rPr lang="en-US" sz="1600" dirty="0"/>
              <a:t>though you  clearly  </a:t>
            </a:r>
            <a:r>
              <a:rPr lang="en-US" sz="1600" dirty="0" smtClean="0"/>
              <a:t>remember they </a:t>
            </a:r>
            <a:r>
              <a:rPr lang="en-US" sz="1600" dirty="0"/>
              <a:t>fell </a:t>
            </a:r>
            <a:r>
              <a:rPr lang="en-US" sz="1600" dirty="0" smtClean="0"/>
              <a:t>in the </a:t>
            </a:r>
            <a:r>
              <a:rPr lang="en-US" sz="1600" dirty="0"/>
              <a:t>car before you were hoisted out of  it. You  </a:t>
            </a:r>
            <a:r>
              <a:rPr lang="en-US" sz="1600" dirty="0" smtClean="0"/>
              <a:t>think about </a:t>
            </a:r>
            <a:r>
              <a:rPr lang="en-US" sz="1600" dirty="0"/>
              <a:t>the other things in the car – </a:t>
            </a:r>
            <a:r>
              <a:rPr lang="en-US" sz="1600" dirty="0">
                <a:solidFill>
                  <a:srgbClr val="FF0066"/>
                </a:solidFill>
              </a:rPr>
              <a:t>the royally designed shirt</a:t>
            </a:r>
            <a:r>
              <a:rPr lang="en-US" sz="1600" dirty="0"/>
              <a:t> you bought to offer your father, a new </a:t>
            </a:r>
            <a:r>
              <a:rPr lang="en-US" sz="1600" i="1" dirty="0" err="1">
                <a:solidFill>
                  <a:srgbClr val="FF0066"/>
                </a:solidFill>
              </a:rPr>
              <a:t>pha</a:t>
            </a:r>
            <a:r>
              <a:rPr lang="en-US" sz="1600" i="1" dirty="0">
                <a:solidFill>
                  <a:srgbClr val="FF0066"/>
                </a:solidFill>
              </a:rPr>
              <a:t> </a:t>
            </a:r>
            <a:r>
              <a:rPr lang="en-US" sz="1600" i="1" dirty="0" err="1">
                <a:solidFill>
                  <a:srgbClr val="FF0066"/>
                </a:solidFill>
              </a:rPr>
              <a:t>nung</a:t>
            </a:r>
            <a:r>
              <a:rPr lang="en-US" sz="1600" dirty="0">
                <a:solidFill>
                  <a:srgbClr val="FF0066"/>
                </a:solidFill>
              </a:rPr>
              <a:t> </a:t>
            </a:r>
            <a:r>
              <a:rPr lang="en-US" sz="1600" dirty="0"/>
              <a:t>for </a:t>
            </a:r>
            <a:r>
              <a:rPr lang="en-US" sz="1600" dirty="0" smtClean="0"/>
              <a:t>your mother</a:t>
            </a:r>
            <a:r>
              <a:rPr lang="en-US" sz="1600" dirty="0"/>
              <a:t>, the </a:t>
            </a:r>
            <a:r>
              <a:rPr lang="en-US" sz="1600" dirty="0" smtClean="0"/>
              <a:t>English course </a:t>
            </a:r>
            <a:r>
              <a:rPr lang="en-US" sz="1600" dirty="0"/>
              <a:t>tapes your  little sister asked </a:t>
            </a:r>
            <a:r>
              <a:rPr lang="en-US" sz="1600" dirty="0" smtClean="0"/>
              <a:t>you </a:t>
            </a:r>
            <a:r>
              <a:rPr lang="en-US" sz="1600" dirty="0"/>
              <a:t>to buy.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28596" y="188640"/>
            <a:ext cx="3960440" cy="57554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300" dirty="0" smtClean="0"/>
              <a:t>“คุณแขวน</a:t>
            </a:r>
            <a:r>
              <a:rPr lang="th-TH" sz="2300" dirty="0" smtClean="0">
                <a:solidFill>
                  <a:srgbClr val="FF0066"/>
                </a:solidFill>
              </a:rPr>
              <a:t>พระ</a:t>
            </a:r>
            <a:r>
              <a:rPr lang="th-TH" sz="2300" dirty="0" err="1" smtClean="0"/>
              <a:t>อะไรน่ะ</a:t>
            </a:r>
            <a:r>
              <a:rPr lang="th-TH" sz="2300" dirty="0" smtClean="0"/>
              <a:t> ขอดูหน่อย”</a:t>
            </a:r>
          </a:p>
          <a:p>
            <a:r>
              <a:rPr lang="th-TH" sz="2300" dirty="0" smtClean="0"/>
              <a:t>“ไม่มีหรอกฮะ” คุณตอบตามความสัตย์</a:t>
            </a:r>
          </a:p>
          <a:p>
            <a:r>
              <a:rPr lang="th-TH" sz="2300" dirty="0" smtClean="0"/>
              <a:t>“แหม คนเขามีของดี ใครเขาจะให้ดู” คนหนึ่งบอกกับคนที่ขอดู</a:t>
            </a:r>
          </a:p>
          <a:p>
            <a:r>
              <a:rPr lang="th-TH" sz="2300" dirty="0" smtClean="0"/>
              <a:t>“คนขับแท็กซี่เป็นอะไรหรือเปล่า?”</a:t>
            </a:r>
          </a:p>
          <a:p>
            <a:r>
              <a:rPr lang="th-TH" sz="2300" dirty="0" smtClean="0"/>
              <a:t>“ยังไม่ทราบฮะ” คุณตอบอย่างเสียมิได้</a:t>
            </a:r>
          </a:p>
          <a:p>
            <a:r>
              <a:rPr lang="th-TH" sz="2300" dirty="0" smtClean="0"/>
              <a:t>“คงไม่เป็นอะไร</a:t>
            </a:r>
            <a:r>
              <a:rPr lang="th-TH" sz="2300" dirty="0" err="1" smtClean="0"/>
              <a:t>มั้ง</a:t>
            </a:r>
            <a:r>
              <a:rPr lang="th-TH" sz="2300" dirty="0" smtClean="0"/>
              <a:t> รถเขาไม่ยับขนาดคันนี้นี่”</a:t>
            </a:r>
          </a:p>
          <a:p>
            <a:r>
              <a:rPr lang="th-TH" sz="2300" dirty="0" smtClean="0"/>
              <a:t>“ชนกันที่ไหน</a:t>
            </a:r>
            <a:r>
              <a:rPr lang="th-TH" sz="2300" dirty="0" err="1" smtClean="0"/>
              <a:t>เนี่ย</a:t>
            </a:r>
            <a:r>
              <a:rPr lang="th-TH" sz="2300" dirty="0" smtClean="0"/>
              <a:t>?”</a:t>
            </a:r>
          </a:p>
          <a:p>
            <a:r>
              <a:rPr lang="th-TH" sz="2300" dirty="0" smtClean="0"/>
              <a:t>คุณคร้านที่จะตอบคำซักไซ้เหล่านั้น ดูพวกเขาช่างอยากรู้อยากเห็นราวกับว่าทุกคนเป็นนักข่าว คุณชะโงกเข้าไปในรถ สิ่งแรกที่อยากได้ยามนี้คือรองเท้า พยายามสอดส่ายตาดูทั่วทุกซอกแล้วก็ไม่พบ ทั้งๆที่จำได้ดีว่ามันตกอยู่ในรถก่อนที่ร่างคุณจะถูกหามออกมา ฉุกคิดถึงของอื่นที่อยู่ในรถ </a:t>
            </a:r>
            <a:r>
              <a:rPr lang="th-TH" sz="2300" dirty="0" smtClean="0">
                <a:solidFill>
                  <a:srgbClr val="FF0066"/>
                </a:solidFill>
              </a:rPr>
              <a:t>เสื้อพระราชทาน</a:t>
            </a:r>
            <a:r>
              <a:rPr lang="th-TH" sz="2300" dirty="0" smtClean="0"/>
              <a:t>ซึ่งตั้งใจซื้อไปฝากพ่อ </a:t>
            </a:r>
            <a:r>
              <a:rPr lang="th-TH" sz="2300" dirty="0" smtClean="0">
                <a:solidFill>
                  <a:srgbClr val="FF0066"/>
                </a:solidFill>
              </a:rPr>
              <a:t>ผ้านุ่ง</a:t>
            </a:r>
            <a:r>
              <a:rPr lang="th-TH" sz="2300" dirty="0" smtClean="0"/>
              <a:t>ใหม่จะให้แม่ เทปเรียนภาษาอังกฤษที่น้องสาวฝากซื้อ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644008" y="6413266"/>
            <a:ext cx="381642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Carrion floating by, </a:t>
            </a:r>
            <a:r>
              <a:rPr 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P. </a:t>
            </a:r>
            <a:r>
              <a:rPr 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</a:t>
            </a:r>
            <a:endParaRPr lang="th-TH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12572" y="6309320"/>
            <a:ext cx="38164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หมาเน่าลอยน้ำ</a:t>
            </a:r>
            <a:r>
              <a:rPr lang="en-US" sz="2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th-TH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หน้า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th-TH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๒๘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</a:t>
            </a:r>
            <a:r>
              <a:rPr lang="th-TH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๒๙</a:t>
            </a:r>
            <a:endParaRPr lang="th-TH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62535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72000" y="188640"/>
            <a:ext cx="4248472" cy="5940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accent3">
                    <a:lumMod val="75000"/>
                  </a:schemeClr>
                </a:solidFill>
              </a:rPr>
              <a:t>Inside the </a:t>
            </a:r>
            <a:r>
              <a:rPr lang="en-US" sz="2000" dirty="0" smtClean="0">
                <a:solidFill>
                  <a:schemeClr val="accent3">
                    <a:lumMod val="75000"/>
                  </a:schemeClr>
                </a:solidFill>
              </a:rPr>
              <a:t>station,</a:t>
            </a:r>
            <a:r>
              <a:rPr lang="en-US" sz="2000" dirty="0" smtClean="0"/>
              <a:t> </a:t>
            </a:r>
            <a:r>
              <a:rPr lang="en-US" sz="2000" dirty="0"/>
              <a:t>it’s about as chaotic as in the hospital. Inmates in the jail shout out at their friends to go get their</a:t>
            </a:r>
          </a:p>
          <a:p>
            <a:r>
              <a:rPr lang="en-US" sz="2000" dirty="0"/>
              <a:t>dads. A young woman stands in a corner, her face bathed in tears. </a:t>
            </a:r>
            <a:r>
              <a:rPr lang="en-US" sz="2000" dirty="0">
                <a:solidFill>
                  <a:srgbClr val="7030A0"/>
                </a:solidFill>
              </a:rPr>
              <a:t>Policemen go back and forth in confusion</a:t>
            </a:r>
            <a:r>
              <a:rPr lang="en-US" sz="2000" dirty="0"/>
              <a:t>. In </a:t>
            </a:r>
            <a:r>
              <a:rPr lang="en-US" sz="2000" dirty="0" smtClean="0"/>
              <a:t>this chaos, </a:t>
            </a:r>
            <a:r>
              <a:rPr lang="en-US" sz="2000" dirty="0"/>
              <a:t>many pairs of eyes bear on you. You take shelter by sitting down on a bench in front of the duty officer’s </a:t>
            </a:r>
            <a:r>
              <a:rPr lang="en-US" sz="2000" dirty="0" smtClean="0"/>
              <a:t>office. </a:t>
            </a:r>
            <a:r>
              <a:rPr lang="en-US" sz="2000" dirty="0" smtClean="0">
                <a:solidFill>
                  <a:srgbClr val="FF0066"/>
                </a:solidFill>
              </a:rPr>
              <a:t>An </a:t>
            </a:r>
            <a:r>
              <a:rPr lang="en-US" sz="2000" dirty="0">
                <a:solidFill>
                  <a:srgbClr val="FF0066"/>
                </a:solidFill>
              </a:rPr>
              <a:t>old Chinese woman</a:t>
            </a:r>
            <a:r>
              <a:rPr lang="en-US" sz="2000" dirty="0"/>
              <a:t> sits at the other end of the bench. She shakes her head as she peeks around all the time like </a:t>
            </a:r>
            <a:r>
              <a:rPr lang="en-US" sz="2000" dirty="0" smtClean="0"/>
              <a:t>a bird </a:t>
            </a:r>
            <a:r>
              <a:rPr lang="en-US" sz="2000" dirty="0"/>
              <a:t>watchful of danger. It seems she’s startled when you sit down on the same bench as her, so you look away, you</a:t>
            </a:r>
          </a:p>
          <a:p>
            <a:r>
              <a:rPr lang="en-US" sz="2000" dirty="0"/>
              <a:t>don’t want her to panic. Then you take out a cigarette and light it,  letting time go by.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28596" y="188640"/>
            <a:ext cx="3960440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dirty="0" smtClean="0">
                <a:solidFill>
                  <a:schemeClr val="accent3">
                    <a:lumMod val="75000"/>
                  </a:schemeClr>
                </a:solidFill>
              </a:rPr>
              <a:t>บนโรงพัก</a:t>
            </a:r>
            <a:r>
              <a:rPr lang="th-TH" dirty="0" smtClean="0"/>
              <a:t>ก็วุ่นวายไม่ผิดกับโรงพยาบาลเท่าใดนัก เสียงคนในกรงขังตะโกนบอกเพื่อนให้ไปตามพ่อ หญิงสาวยืนอยู่ตรงมุมเสาน้ำตานองหน้า </a:t>
            </a:r>
            <a:r>
              <a:rPr lang="th-TH" dirty="0" smtClean="0">
                <a:solidFill>
                  <a:srgbClr val="7030A0"/>
                </a:solidFill>
              </a:rPr>
              <a:t>ตำรวจเดินสวนกันขวักไขว่</a:t>
            </a:r>
            <a:r>
              <a:rPr lang="th-TH" dirty="0" smtClean="0"/>
              <a:t> ในความวุ่นวายนี้มีสายตาหลายคู่จ้องมายังคุณ คุณเลี่ยงหลบมานั่งรอที่ม้านั่งยาวหน้าห้องร้อยเวร </a:t>
            </a:r>
            <a:r>
              <a:rPr lang="th-TH" dirty="0" err="1" smtClean="0">
                <a:solidFill>
                  <a:srgbClr val="FF0066"/>
                </a:solidFill>
              </a:rPr>
              <a:t>ซิ้ม</a:t>
            </a:r>
            <a:r>
              <a:rPr lang="th-TH" dirty="0" smtClean="0">
                <a:solidFill>
                  <a:srgbClr val="FF0066"/>
                </a:solidFill>
              </a:rPr>
              <a:t>แก่คนหนึ่ง</a:t>
            </a:r>
            <a:r>
              <a:rPr lang="th-TH" dirty="0" smtClean="0"/>
              <a:t>นั่งอยู่ปลายอีกด้านของม้ายาวตัวเดียวกับคุณ แกส่ายหน้ามอง</a:t>
            </a:r>
            <a:r>
              <a:rPr lang="th-TH" dirty="0" err="1" smtClean="0"/>
              <a:t>เลิ่กลั่ก</a:t>
            </a:r>
            <a:r>
              <a:rPr lang="th-TH" dirty="0" smtClean="0"/>
              <a:t>ตลอดเวลา คล้ายนกคอยระแวงภัย ดูแกตื่นตกใจเมื่อคุณนั่งม้าตัวเดียวกับแก คุณจึงมองไปทางอื่น ไม่อยากให้แกตื่นกลัว แล้วควักบุหรี่ออกมาจุดสูบ ปล่อยให้เวลาเลื่อนลอย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644008" y="6413266"/>
            <a:ext cx="381642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Carrion floating by, </a:t>
            </a:r>
            <a:r>
              <a:rPr 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P. </a:t>
            </a:r>
            <a:r>
              <a:rPr 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</a:t>
            </a:r>
            <a:endParaRPr lang="th-TH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12572" y="6309320"/>
            <a:ext cx="38164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หมาเน่าลอยน้ำ</a:t>
            </a:r>
            <a:r>
              <a:rPr lang="en-US" sz="2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th-TH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หน้า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th-TH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๒๘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</a:t>
            </a:r>
            <a:r>
              <a:rPr lang="th-TH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๒๙</a:t>
            </a:r>
            <a:endParaRPr lang="th-TH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26191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643438" y="224056"/>
            <a:ext cx="4248472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/>
              <a:t>She takes the tray and puts it down on the floorboards and looks towards the monk in the boat on his alms </a:t>
            </a:r>
            <a:r>
              <a:rPr lang="en-US" sz="2200" dirty="0" smtClean="0"/>
              <a:t>round. He </a:t>
            </a:r>
            <a:r>
              <a:rPr lang="en-US" sz="2200" dirty="0"/>
              <a:t>brings it alongside the jetty with a serene attitude. Even when he lifts the lid of his alms bowl he keeps his </a:t>
            </a:r>
            <a:r>
              <a:rPr lang="en-US" sz="2200" dirty="0" smtClean="0"/>
              <a:t>praying composure</a:t>
            </a:r>
            <a:r>
              <a:rPr lang="en-US" sz="2200" dirty="0"/>
              <a:t>.</a:t>
            </a:r>
          </a:p>
          <a:p>
            <a:r>
              <a:rPr lang="en-US" sz="2200" dirty="0">
                <a:solidFill>
                  <a:schemeClr val="accent6">
                    <a:lumMod val="75000"/>
                  </a:schemeClr>
                </a:solidFill>
              </a:rPr>
              <a:t>As she places foodstuffs in the alms bowl, your mother looks utterly happy</a:t>
            </a:r>
            <a:r>
              <a:rPr lang="en-US" sz="2200" dirty="0"/>
              <a:t>. The first monk gone, a second </a:t>
            </a:r>
            <a:r>
              <a:rPr lang="en-US" sz="2200" dirty="0" smtClean="0"/>
              <a:t>arrives, and </a:t>
            </a:r>
            <a:r>
              <a:rPr lang="en-US" sz="2200" dirty="0"/>
              <a:t>a third, and after him there’s no food left. The last monk paddles away, </a:t>
            </a:r>
            <a:r>
              <a:rPr lang="en-US" sz="2200" dirty="0">
                <a:solidFill>
                  <a:schemeClr val="accent3">
                    <a:lumMod val="75000"/>
                  </a:schemeClr>
                </a:solidFill>
              </a:rPr>
              <a:t>your mother raises her joined hands and</a:t>
            </a:r>
          </a:p>
          <a:p>
            <a:r>
              <a:rPr lang="en-US" sz="2200" dirty="0">
                <a:solidFill>
                  <a:schemeClr val="accent3">
                    <a:lumMod val="75000"/>
                  </a:schemeClr>
                </a:solidFill>
              </a:rPr>
              <a:t>bows in his direction.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57158" y="227831"/>
            <a:ext cx="3960440" cy="50013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900" dirty="0" smtClean="0"/>
              <a:t>แม่ยกสำรับลงวางกับพื้นสะพาน มองยังเรือพระที่พายมาบิณฑบาต ท่านพายใกล้เข้ามาจนเข้าเทียบกับสะพานท่าน้ำด้วยกิริยาสงบนิ่มนวล แม้เมื่อยามเปิดฝาบาตรก็ยังอยู่</a:t>
            </a:r>
            <a:r>
              <a:rPr lang="th-TH" sz="2900" dirty="0" err="1" smtClean="0"/>
              <a:t>ในท่</a:t>
            </a:r>
            <a:r>
              <a:rPr lang="th-TH" sz="2900" dirty="0" smtClean="0"/>
              <a:t>วงของผู้ทรงศีล</a:t>
            </a:r>
          </a:p>
          <a:p>
            <a:r>
              <a:rPr lang="th-TH" sz="2900" dirty="0" smtClean="0">
                <a:solidFill>
                  <a:schemeClr val="accent6">
                    <a:lumMod val="75000"/>
                  </a:schemeClr>
                </a:solidFill>
              </a:rPr>
              <a:t>ท่าทางของแม่ที่ใส่บาตรดูช่างมีความสุข</a:t>
            </a:r>
            <a:r>
              <a:rPr lang="th-TH" sz="2900" dirty="0" smtClean="0"/>
              <a:t> องค์ที่หนึ่งผ่านไป องค์ที่สอง องค์ที่สาม หมดจำนวนพระก็หมดข้าวในขัน หมดกับข้าวในถ้วยพอดี พระองค์สุดท้ายพายพ้นจากท่าน้ำ </a:t>
            </a:r>
            <a:r>
              <a:rPr lang="th-TH" sz="2900" dirty="0" smtClean="0">
                <a:solidFill>
                  <a:schemeClr val="accent3">
                    <a:lumMod val="75000"/>
                  </a:schemeClr>
                </a:solidFill>
              </a:rPr>
              <a:t>แม่ยกมือไหว้ตาม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715446" y="6413266"/>
            <a:ext cx="381642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Carrion floating by, </a:t>
            </a:r>
            <a:r>
              <a:rPr 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P. 38</a:t>
            </a:r>
            <a:endParaRPr lang="th-TH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41134" y="6309320"/>
            <a:ext cx="38164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หมาเน่าลอยน้ำ</a:t>
            </a:r>
            <a:r>
              <a:rPr lang="en-US" sz="2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th-TH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หน้า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th-TH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๑๔๐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</a:t>
            </a:r>
            <a:r>
              <a:rPr lang="th-TH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๑๔๑</a:t>
            </a:r>
            <a:endParaRPr lang="th-TH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60825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57158" y="660752"/>
            <a:ext cx="4248472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You turn to </a:t>
            </a:r>
            <a:r>
              <a:rPr lang="en-US" sz="2400" dirty="0" smtClean="0"/>
              <a:t>look </a:t>
            </a:r>
            <a:r>
              <a:rPr lang="en-US" sz="2400" dirty="0"/>
              <a:t>towards the jetty and see </a:t>
            </a:r>
            <a:r>
              <a:rPr lang="en-US" sz="2400" dirty="0" smtClean="0"/>
              <a:t>carrion </a:t>
            </a:r>
            <a:r>
              <a:rPr lang="en-US" sz="2400" dirty="0"/>
              <a:t>floating by. It has almost reached </a:t>
            </a:r>
            <a:r>
              <a:rPr lang="en-US" sz="2400" dirty="0" smtClean="0">
                <a:solidFill>
                  <a:srgbClr val="7030A0"/>
                </a:solidFill>
              </a:rPr>
              <a:t>the </a:t>
            </a:r>
            <a:r>
              <a:rPr lang="en-US" sz="2400" dirty="0">
                <a:solidFill>
                  <a:srgbClr val="7030A0"/>
                </a:solidFill>
              </a:rPr>
              <a:t>spread of  floating </a:t>
            </a:r>
            <a:r>
              <a:rPr lang="en-US" sz="2400" dirty="0" smtClean="0">
                <a:solidFill>
                  <a:srgbClr val="7030A0"/>
                </a:solidFill>
              </a:rPr>
              <a:t>weeds stuck </a:t>
            </a:r>
            <a:r>
              <a:rPr lang="en-US" sz="2400" dirty="0">
                <a:solidFill>
                  <a:srgbClr val="7030A0"/>
                </a:solidFill>
              </a:rPr>
              <a:t>around the pillars of the </a:t>
            </a:r>
            <a:r>
              <a:rPr lang="en-US" sz="2400" dirty="0" smtClean="0">
                <a:solidFill>
                  <a:srgbClr val="7030A0"/>
                </a:solidFill>
              </a:rPr>
              <a:t>jetty</a:t>
            </a:r>
            <a:r>
              <a:rPr lang="en-US" sz="2400" dirty="0"/>
              <a:t>. You hope it’ll float past the </a:t>
            </a:r>
            <a:r>
              <a:rPr lang="en-US" sz="2400" dirty="0">
                <a:solidFill>
                  <a:srgbClr val="0070C0"/>
                </a:solidFill>
              </a:rPr>
              <a:t>weeds</a:t>
            </a:r>
            <a:r>
              <a:rPr lang="en-US" sz="2400" dirty="0"/>
              <a:t> because the current is strong, but you </a:t>
            </a:r>
            <a:r>
              <a:rPr lang="en-US" sz="2400" dirty="0" smtClean="0"/>
              <a:t>guessed wrong</a:t>
            </a:r>
            <a:r>
              <a:rPr lang="en-US" sz="2400" dirty="0"/>
              <a:t>. </a:t>
            </a:r>
            <a:r>
              <a:rPr lang="en-US" sz="2400" dirty="0">
                <a:solidFill>
                  <a:schemeClr val="accent3">
                    <a:lumMod val="75000"/>
                  </a:schemeClr>
                </a:solidFill>
              </a:rPr>
              <a:t>It gets stuck in the weeds</a:t>
            </a:r>
            <a:r>
              <a:rPr lang="en-US" sz="2400" dirty="0"/>
              <a:t>.</a:t>
            </a:r>
            <a:endParaRPr lang="en-US" sz="2400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857752" y="620688"/>
            <a:ext cx="396044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3200" dirty="0" smtClean="0"/>
              <a:t>คุณหันมองไปทางสะพานท่าน้ำ เห็นหมาเน่ากำลังลอยเข้ามาเกือบจะถึง</a:t>
            </a:r>
            <a:r>
              <a:rPr lang="th-TH" sz="3200" dirty="0" smtClean="0">
                <a:solidFill>
                  <a:srgbClr val="7030A0"/>
                </a:solidFill>
              </a:rPr>
              <a:t>กอสวะที่ติดอยู่กับเสาสะพาน</a:t>
            </a:r>
            <a:r>
              <a:rPr lang="th-TH" sz="3200" dirty="0" smtClean="0"/>
              <a:t> คุณหวังว่ามันจะลอยหลุดพ้น</a:t>
            </a:r>
            <a:r>
              <a:rPr lang="th-TH" sz="3200" dirty="0" smtClean="0">
                <a:solidFill>
                  <a:srgbClr val="0070C0"/>
                </a:solidFill>
              </a:rPr>
              <a:t>กอสวะ</a:t>
            </a:r>
            <a:r>
              <a:rPr lang="th-TH" sz="3200" dirty="0" smtClean="0"/>
              <a:t>ไปเพราะกระแสน้ำพัดแต่คุณคาดผิด </a:t>
            </a:r>
            <a:r>
              <a:rPr lang="th-TH" sz="3200" dirty="0" smtClean="0">
                <a:solidFill>
                  <a:schemeClr val="accent3">
                    <a:lumMod val="75000"/>
                  </a:schemeClr>
                </a:solidFill>
              </a:rPr>
              <a:t>มันกลับลอยติดนิ่งอยู่กับกอสวะไม่ขยับเขยื้อน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57158" y="6165304"/>
            <a:ext cx="381642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Carrion floating by, </a:t>
            </a:r>
            <a:r>
              <a:rPr 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P. 38</a:t>
            </a:r>
            <a:endParaRPr lang="th-TH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857752" y="6051764"/>
            <a:ext cx="38164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หมาเน่าลอยน้ำ</a:t>
            </a:r>
            <a:r>
              <a:rPr lang="en-US" sz="2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th-TH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หน้า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th-TH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๑๔๑</a:t>
            </a:r>
            <a:endParaRPr lang="th-TH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4180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714876" y="285728"/>
            <a:ext cx="4071965" cy="63709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There was only on day in each year on which to </a:t>
            </a:r>
            <a:r>
              <a:rPr lang="en-US" sz="2400" dirty="0" smtClean="0">
                <a:solidFill>
                  <a:srgbClr val="00B050"/>
                </a:solidFill>
              </a:rPr>
              <a:t>perform the ceremony of paying homage to their ancestors. </a:t>
            </a:r>
            <a:r>
              <a:rPr lang="en-US" sz="2400" dirty="0" smtClean="0">
                <a:solidFill>
                  <a:srgbClr val="0070C0"/>
                </a:solidFill>
              </a:rPr>
              <a:t>All members of the family would come together on this day, </a:t>
            </a:r>
            <a:r>
              <a:rPr lang="en-US" sz="2400" dirty="0" smtClean="0">
                <a:solidFill>
                  <a:srgbClr val="7030A0"/>
                </a:solidFill>
              </a:rPr>
              <a:t>regardless of where they lived.</a:t>
            </a:r>
            <a:r>
              <a:rPr lang="en-US" sz="2400" dirty="0" smtClean="0"/>
              <a:t> </a:t>
            </a:r>
            <a:r>
              <a:rPr lang="en-US" sz="2400" dirty="0" smtClean="0">
                <a:solidFill>
                  <a:srgbClr val="FF0000"/>
                </a:solidFill>
              </a:rPr>
              <a:t>It was as though there were some unwritten agreement that all family members should leave their homes and gather together on this day.</a:t>
            </a:r>
          </a:p>
          <a:p>
            <a:endParaRPr lang="en-US" sz="2400" dirty="0"/>
          </a:p>
          <a:p>
            <a:endParaRPr lang="en-US" sz="2400" dirty="0" smtClean="0"/>
          </a:p>
          <a:p>
            <a:endParaRPr lang="en-US" sz="2400" dirty="0"/>
          </a:p>
          <a:p>
            <a:endParaRPr lang="en-US" sz="2400" dirty="0" smtClean="0"/>
          </a:p>
          <a:p>
            <a:r>
              <a:rPr lang="en-US" sz="1800" dirty="0" smtClean="0"/>
              <a:t>The </a:t>
            </a:r>
            <a:r>
              <a:rPr lang="en-US" sz="1800" dirty="0" err="1" smtClean="0"/>
              <a:t>Judgement</a:t>
            </a:r>
            <a:r>
              <a:rPr lang="en-US" sz="1800" dirty="0" smtClean="0"/>
              <a:t>, p. 50</a:t>
            </a:r>
            <a:endParaRPr lang="th-TH" sz="1800" dirty="0"/>
          </a:p>
        </p:txBody>
      </p:sp>
      <p:sp>
        <p:nvSpPr>
          <p:cNvPr id="4" name="TextBox 3"/>
          <p:cNvSpPr txBox="1"/>
          <p:nvPr/>
        </p:nvSpPr>
        <p:spPr>
          <a:xfrm>
            <a:off x="428596" y="285728"/>
            <a:ext cx="4000528" cy="69865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3200" b="1" dirty="0" smtClean="0">
                <a:cs typeface="+mj-cs"/>
              </a:rPr>
              <a:t>ปีหนึ่งมีเพียงวันเดียวเท่านั้นเองที่จะ</a:t>
            </a:r>
            <a:r>
              <a:rPr lang="th-TH" sz="3200" b="1" dirty="0" smtClean="0">
                <a:solidFill>
                  <a:srgbClr val="00B050"/>
                </a:solidFill>
                <a:cs typeface="+mj-cs"/>
              </a:rPr>
              <a:t>ทำบุญบังสุกุลให้ปู่ย่าตายาย </a:t>
            </a:r>
            <a:r>
              <a:rPr lang="th-TH" sz="3200" b="1" dirty="0" smtClean="0">
                <a:solidFill>
                  <a:srgbClr val="7030A0"/>
                </a:solidFill>
                <a:cs typeface="+mj-cs"/>
              </a:rPr>
              <a:t>ไม่ว่าจะอยู่เหนืออยู่ใต้อยู่ใกล้อยู่ไกลก็</a:t>
            </a:r>
            <a:r>
              <a:rPr lang="th-TH" sz="3200" b="1" dirty="0" smtClean="0">
                <a:solidFill>
                  <a:srgbClr val="0070C0"/>
                </a:solidFill>
                <a:cs typeface="+mj-cs"/>
              </a:rPr>
              <a:t>จะรวมญาติกันวันนี้ </a:t>
            </a:r>
            <a:r>
              <a:rPr lang="th-TH" sz="3200" b="1" dirty="0" smtClean="0">
                <a:solidFill>
                  <a:srgbClr val="FF0000"/>
                </a:solidFill>
                <a:cs typeface="+mj-cs"/>
              </a:rPr>
              <a:t>เหมือนกับเป็นข้อตกลงในการกลับมาเจอกันของญาติพี่น้อง </a:t>
            </a:r>
            <a:r>
              <a:rPr lang="th-TH" sz="3200" b="1" dirty="0" smtClean="0">
                <a:cs typeface="+mj-cs"/>
              </a:rPr>
              <a:t>ซึ่งต้องย้ายถื่นฐานไปอยู่ตามความจำเป็นของการดำรงชีวิตของแต่ละคน</a:t>
            </a:r>
          </a:p>
          <a:p>
            <a:endParaRPr lang="th-TH" sz="3200" b="1" dirty="0">
              <a:cs typeface="+mj-cs"/>
            </a:endParaRPr>
          </a:p>
          <a:p>
            <a:endParaRPr lang="th-TH" sz="3200" b="1" dirty="0">
              <a:cs typeface="+mj-cs"/>
            </a:endParaRPr>
          </a:p>
          <a:p>
            <a:endParaRPr lang="th-TH" sz="3200" b="1" dirty="0">
              <a:cs typeface="+mj-cs"/>
            </a:endParaRPr>
          </a:p>
          <a:p>
            <a:r>
              <a:rPr lang="th-TH" sz="2400" b="1" dirty="0" smtClean="0">
                <a:cs typeface="+mj-cs"/>
              </a:rPr>
              <a:t>คำพิพากษา หน้า </a:t>
            </a:r>
            <a:r>
              <a:rPr lang="en-US" sz="1600" b="1" dirty="0" smtClean="0">
                <a:cs typeface="+mj-cs"/>
              </a:rPr>
              <a:t>70</a:t>
            </a:r>
            <a:endParaRPr lang="th-TH" sz="2400" b="1" dirty="0" smtClean="0">
              <a:cs typeface="+mj-cs"/>
            </a:endParaRPr>
          </a:p>
          <a:p>
            <a:endParaRPr lang="th-TH" sz="3200" b="1" dirty="0">
              <a:cs typeface="+mj-cs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429124" y="382858"/>
            <a:ext cx="4143404" cy="6494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cs typeface="+mj-cs"/>
              </a:rPr>
              <a:t>Others had toys, comics and sweets for the children. </a:t>
            </a:r>
            <a:r>
              <a:rPr lang="en-US" b="1" dirty="0" smtClean="0">
                <a:solidFill>
                  <a:srgbClr val="00B050"/>
                </a:solidFill>
                <a:cs typeface="+mj-cs"/>
              </a:rPr>
              <a:t>One had a spinning wheel laying on the ground where the children had to place a coin in it and turn the wheel. If they were lucky, they got the same amount of sweets as the number which the needle stopped at</a:t>
            </a:r>
            <a:r>
              <a:rPr lang="en-US" dirty="0" smtClean="0">
                <a:solidFill>
                  <a:srgbClr val="00B050"/>
                </a:solidFill>
                <a:cs typeface="+mj-cs"/>
              </a:rPr>
              <a:t>. </a:t>
            </a:r>
          </a:p>
          <a:p>
            <a:endParaRPr lang="en-US" b="1" dirty="0">
              <a:solidFill>
                <a:srgbClr val="00B050"/>
              </a:solidFill>
              <a:cs typeface="+mj-cs"/>
            </a:endParaRPr>
          </a:p>
          <a:p>
            <a:endParaRPr lang="en-US" b="1" dirty="0" smtClean="0">
              <a:solidFill>
                <a:srgbClr val="00B050"/>
              </a:solidFill>
              <a:cs typeface="+mj-cs"/>
            </a:endParaRPr>
          </a:p>
          <a:p>
            <a:r>
              <a:rPr lang="en-US" sz="2000" dirty="0"/>
              <a:t>T</a:t>
            </a:r>
            <a:r>
              <a:rPr lang="en-US" sz="2000" dirty="0" smtClean="0"/>
              <a:t>he </a:t>
            </a:r>
            <a:r>
              <a:rPr lang="en-US" sz="2000" dirty="0" err="1" smtClean="0"/>
              <a:t>Judgement</a:t>
            </a:r>
            <a:r>
              <a:rPr lang="en-US" sz="2000" dirty="0" smtClean="0"/>
              <a:t>, p. 77</a:t>
            </a:r>
            <a:endParaRPr lang="th-TH" sz="2000" dirty="0" smtClean="0"/>
          </a:p>
          <a:p>
            <a:endParaRPr lang="en-US" b="1" dirty="0" smtClean="0">
              <a:solidFill>
                <a:srgbClr val="0070C0"/>
              </a:solidFill>
              <a:cs typeface="+mj-cs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85720" y="428604"/>
            <a:ext cx="3985386" cy="61863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sz="3600" b="1" dirty="0" smtClean="0">
                <a:solidFill>
                  <a:srgbClr val="00B050"/>
                </a:solidFill>
              </a:rPr>
              <a:t>ตังเมที่ดึงยืดออกขายเป็นขดๆ </a:t>
            </a:r>
          </a:p>
          <a:p>
            <a:r>
              <a:rPr lang="th-TH" sz="3600" b="1" dirty="0" smtClean="0">
                <a:solidFill>
                  <a:srgbClr val="00B050"/>
                </a:solidFill>
              </a:rPr>
              <a:t>ตามจำนวนตัวเลขที่เด็กๆ จดได้</a:t>
            </a:r>
          </a:p>
          <a:p>
            <a:endParaRPr lang="th-TH" sz="3600" b="1" dirty="0">
              <a:solidFill>
                <a:srgbClr val="00B050"/>
              </a:solidFill>
            </a:endParaRPr>
          </a:p>
          <a:p>
            <a:endParaRPr lang="th-TH" sz="3600" b="1" dirty="0" smtClean="0">
              <a:solidFill>
                <a:srgbClr val="00B050"/>
              </a:solidFill>
            </a:endParaRPr>
          </a:p>
          <a:p>
            <a:endParaRPr lang="th-TH" sz="3600" b="1" dirty="0">
              <a:solidFill>
                <a:srgbClr val="00B050"/>
              </a:solidFill>
            </a:endParaRPr>
          </a:p>
          <a:p>
            <a:endParaRPr lang="th-TH" sz="3600" b="1" dirty="0" smtClean="0">
              <a:solidFill>
                <a:srgbClr val="00B050"/>
              </a:solidFill>
            </a:endParaRPr>
          </a:p>
          <a:p>
            <a:endParaRPr lang="th-TH" sz="3600" b="1" dirty="0">
              <a:solidFill>
                <a:srgbClr val="00B050"/>
              </a:solidFill>
            </a:endParaRPr>
          </a:p>
          <a:p>
            <a:endParaRPr lang="th-TH" sz="3600" b="1" dirty="0" smtClean="0">
              <a:solidFill>
                <a:srgbClr val="00B050"/>
              </a:solidFill>
            </a:endParaRPr>
          </a:p>
          <a:p>
            <a:endParaRPr lang="th-TH" sz="3600" b="1" dirty="0">
              <a:solidFill>
                <a:srgbClr val="00B050"/>
              </a:solidFill>
            </a:endParaRPr>
          </a:p>
          <a:p>
            <a:endParaRPr lang="th-TH" sz="3600" b="1" dirty="0" smtClean="0">
              <a:solidFill>
                <a:srgbClr val="00B050"/>
              </a:solidFill>
            </a:endParaRPr>
          </a:p>
          <a:p>
            <a:r>
              <a:rPr lang="th-TH" b="1" dirty="0"/>
              <a:t>คำพิพากษา หน้า </a:t>
            </a:r>
            <a:r>
              <a:rPr lang="en-US" sz="1800" b="1" dirty="0" smtClean="0"/>
              <a:t>97</a:t>
            </a:r>
            <a:endParaRPr lang="th-TH" b="1" dirty="0" smtClean="0">
              <a:solidFill>
                <a:srgbClr val="00B050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429156" y="428604"/>
            <a:ext cx="4572000" cy="612475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dirty="0">
                <a:solidFill>
                  <a:srgbClr val="7030A0"/>
                </a:solidFill>
              </a:rPr>
              <a:t>There was a display of comic books enticing the children to come and display. </a:t>
            </a:r>
            <a:r>
              <a:rPr lang="en-US" b="1" dirty="0">
                <a:solidFill>
                  <a:srgbClr val="FF0000"/>
                </a:solidFill>
              </a:rPr>
              <a:t>Another had a small pin-ball machine. </a:t>
            </a:r>
            <a:r>
              <a:rPr lang="en-US" b="1" dirty="0">
                <a:solidFill>
                  <a:srgbClr val="0070C0"/>
                </a:solidFill>
              </a:rPr>
              <a:t>If the player reached a certain number of a </a:t>
            </a:r>
            <a:r>
              <a:rPr lang="en-US" b="1" dirty="0" smtClean="0">
                <a:solidFill>
                  <a:srgbClr val="0070C0"/>
                </a:solidFill>
              </a:rPr>
              <a:t>points </a:t>
            </a:r>
            <a:r>
              <a:rPr lang="en-US" b="1" dirty="0">
                <a:solidFill>
                  <a:srgbClr val="0070C0"/>
                </a:solidFill>
              </a:rPr>
              <a:t>he got a free comic book, if not, he was given a sweet or two</a:t>
            </a:r>
            <a:r>
              <a:rPr lang="en-US" b="1" dirty="0" smtClean="0">
                <a:solidFill>
                  <a:srgbClr val="0070C0"/>
                </a:solidFill>
              </a:rPr>
              <a:t>.</a:t>
            </a:r>
          </a:p>
          <a:p>
            <a:endParaRPr lang="en-US" b="1" dirty="0">
              <a:solidFill>
                <a:srgbClr val="0070C0"/>
              </a:solidFill>
            </a:endParaRPr>
          </a:p>
          <a:p>
            <a:endParaRPr lang="en-US" b="1" dirty="0" smtClean="0">
              <a:solidFill>
                <a:srgbClr val="0070C0"/>
              </a:solidFill>
            </a:endParaRPr>
          </a:p>
          <a:p>
            <a:endParaRPr lang="en-US" b="1" dirty="0">
              <a:solidFill>
                <a:srgbClr val="0070C0"/>
              </a:solidFill>
            </a:endParaRPr>
          </a:p>
          <a:p>
            <a:endParaRPr lang="en-US" b="1" dirty="0" smtClean="0">
              <a:solidFill>
                <a:srgbClr val="0070C0"/>
              </a:solidFill>
            </a:endParaRPr>
          </a:p>
          <a:p>
            <a:r>
              <a:rPr lang="en-US" sz="2000" dirty="0" smtClean="0"/>
              <a:t>The </a:t>
            </a:r>
            <a:r>
              <a:rPr lang="en-US" sz="2000" dirty="0" err="1" smtClean="0"/>
              <a:t>Judgement</a:t>
            </a:r>
            <a:r>
              <a:rPr lang="en-US" sz="2000" dirty="0" smtClean="0"/>
              <a:t>, p. 77</a:t>
            </a:r>
            <a:endParaRPr lang="th-TH" sz="2000" dirty="0" smtClean="0"/>
          </a:p>
        </p:txBody>
      </p:sp>
      <p:sp>
        <p:nvSpPr>
          <p:cNvPr id="3" name="Rectangle 2"/>
          <p:cNvSpPr/>
          <p:nvPr/>
        </p:nvSpPr>
        <p:spPr>
          <a:xfrm>
            <a:off x="357158" y="428604"/>
            <a:ext cx="4572000" cy="667875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th-TH" sz="3600" b="1" dirty="0" smtClean="0">
                <a:solidFill>
                  <a:srgbClr val="7030A0"/>
                </a:solidFill>
              </a:rPr>
              <a:t>...หรือขายหนังสือการ์ตูน</a:t>
            </a:r>
            <a:r>
              <a:rPr lang="th-TH" sz="3600" b="1" dirty="0" smtClean="0">
                <a:solidFill>
                  <a:srgbClr val="FF0000"/>
                </a:solidFill>
              </a:rPr>
              <a:t>ที่มีราง</a:t>
            </a:r>
          </a:p>
          <a:p>
            <a:r>
              <a:rPr lang="th-TH" sz="3600" b="1" dirty="0" smtClean="0">
                <a:solidFill>
                  <a:srgbClr val="FF0000"/>
                </a:solidFill>
              </a:rPr>
              <a:t>ดีดลูกเหล็กตามคะแนนในวง</a:t>
            </a:r>
          </a:p>
          <a:p>
            <a:r>
              <a:rPr lang="th-TH" sz="3600" b="1" dirty="0" smtClean="0">
                <a:solidFill>
                  <a:srgbClr val="FF0000"/>
                </a:solidFill>
              </a:rPr>
              <a:t>ล้อมตาปู </a:t>
            </a:r>
            <a:r>
              <a:rPr lang="th-TH" sz="3600" b="1" dirty="0" smtClean="0">
                <a:solidFill>
                  <a:srgbClr val="0070C0"/>
                </a:solidFill>
              </a:rPr>
              <a:t>ถ้ารวมคะแนนแล้วไม่</a:t>
            </a:r>
          </a:p>
          <a:p>
            <a:r>
              <a:rPr lang="th-TH" sz="3600" b="1" dirty="0" smtClean="0">
                <a:solidFill>
                  <a:srgbClr val="0070C0"/>
                </a:solidFill>
              </a:rPr>
              <a:t>ถึงที่กำหนดก็อดหนังสือการ์ตูน</a:t>
            </a:r>
          </a:p>
          <a:p>
            <a:r>
              <a:rPr lang="th-TH" sz="3600" b="1" dirty="0" smtClean="0">
                <a:solidFill>
                  <a:srgbClr val="0070C0"/>
                </a:solidFill>
              </a:rPr>
              <a:t>ได้เป็นท็อฟฟี่เม็ดสองเม็ดแล้ว</a:t>
            </a:r>
          </a:p>
          <a:p>
            <a:r>
              <a:rPr lang="th-TH" sz="3600" b="1" dirty="0" smtClean="0">
                <a:solidFill>
                  <a:srgbClr val="0070C0"/>
                </a:solidFill>
              </a:rPr>
              <a:t>แต่คะแนน</a:t>
            </a:r>
          </a:p>
          <a:p>
            <a:endParaRPr lang="th-TH" sz="3600" b="1" dirty="0">
              <a:solidFill>
                <a:srgbClr val="0070C0"/>
              </a:solidFill>
            </a:endParaRPr>
          </a:p>
          <a:p>
            <a:endParaRPr lang="th-TH" sz="3600" b="1" dirty="0" smtClean="0">
              <a:solidFill>
                <a:srgbClr val="0070C0"/>
              </a:solidFill>
            </a:endParaRPr>
          </a:p>
          <a:p>
            <a:endParaRPr lang="th-TH" sz="3600" b="1" dirty="0">
              <a:solidFill>
                <a:srgbClr val="0070C0"/>
              </a:solidFill>
            </a:endParaRPr>
          </a:p>
          <a:p>
            <a:endParaRPr lang="th-TH" sz="3600" b="1" dirty="0" smtClean="0">
              <a:solidFill>
                <a:srgbClr val="0070C0"/>
              </a:solidFill>
            </a:endParaRPr>
          </a:p>
          <a:p>
            <a:r>
              <a:rPr lang="th-TH" b="1" dirty="0"/>
              <a:t>คำพิพากษา หน้า </a:t>
            </a:r>
            <a:r>
              <a:rPr lang="en-US" sz="1800" b="1" dirty="0" smtClean="0"/>
              <a:t>97</a:t>
            </a:r>
            <a:endParaRPr lang="th-TH" b="1" dirty="0"/>
          </a:p>
          <a:p>
            <a:endParaRPr lang="th-TH" sz="3600" b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786282" y="601690"/>
            <a:ext cx="4357718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The story of </a:t>
            </a:r>
            <a:r>
              <a:rPr lang="en-US" b="1" dirty="0" err="1" smtClean="0">
                <a:solidFill>
                  <a:srgbClr val="0070C0"/>
                </a:solidFill>
              </a:rPr>
              <a:t>Phra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</a:rPr>
              <a:t>Suthon</a:t>
            </a:r>
            <a:r>
              <a:rPr lang="en-US" b="1" dirty="0" smtClean="0">
                <a:solidFill>
                  <a:srgbClr val="0070C0"/>
                </a:solidFill>
              </a:rPr>
              <a:t> and </a:t>
            </a:r>
            <a:r>
              <a:rPr lang="en-US" b="1" dirty="0" err="1" smtClean="0">
                <a:solidFill>
                  <a:srgbClr val="0070C0"/>
                </a:solidFill>
              </a:rPr>
              <a:t>Manora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en-US" b="1" dirty="0" smtClean="0"/>
              <a:t>was used for a theatrical performance. For its history, it is assumed that </a:t>
            </a:r>
            <a:r>
              <a:rPr lang="en-US" b="1" dirty="0" err="1" smtClean="0"/>
              <a:t>Manora</a:t>
            </a:r>
            <a:r>
              <a:rPr lang="en-US" b="1" dirty="0" smtClean="0"/>
              <a:t> was influenced by Indian merchants’ ancient Indian dancing before </a:t>
            </a:r>
            <a:r>
              <a:rPr lang="en-US" b="1" dirty="0" err="1" smtClean="0">
                <a:solidFill>
                  <a:srgbClr val="00B050"/>
                </a:solidFill>
              </a:rPr>
              <a:t>Srivijaya</a:t>
            </a:r>
            <a:r>
              <a:rPr lang="en-US" b="1" dirty="0" smtClean="0"/>
              <a:t> period.</a:t>
            </a:r>
          </a:p>
          <a:p>
            <a:endParaRPr lang="en-US" b="1" dirty="0"/>
          </a:p>
          <a:p>
            <a:endParaRPr lang="en-US" b="1" dirty="0" smtClean="0"/>
          </a:p>
          <a:p>
            <a:endParaRPr lang="en-US" b="1" dirty="0"/>
          </a:p>
          <a:p>
            <a:endParaRPr lang="en-US" b="1" dirty="0" smtClean="0"/>
          </a:p>
          <a:p>
            <a:r>
              <a:rPr lang="th-TH" b="1" dirty="0" smtClean="0"/>
              <a:t>วารสาร</a:t>
            </a:r>
            <a:r>
              <a:rPr lang="en-US" sz="2000" b="1" dirty="0" smtClean="0"/>
              <a:t> LIONMAG,  p.29</a:t>
            </a:r>
            <a:endParaRPr lang="th-TH" sz="20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357158" y="596326"/>
            <a:ext cx="4390946" cy="30469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sz="3200" b="1" dirty="0" smtClean="0"/>
              <a:t>โดยการนำเอาเรื่อง </a:t>
            </a:r>
            <a:r>
              <a:rPr lang="th-TH" sz="3200" b="1" dirty="0" smtClean="0">
                <a:solidFill>
                  <a:srgbClr val="0070C0"/>
                </a:solidFill>
              </a:rPr>
              <a:t>พระสุธน-มโนราห์ </a:t>
            </a:r>
          </a:p>
          <a:p>
            <a:r>
              <a:rPr lang="th-TH" sz="3200" b="1" dirty="0" smtClean="0"/>
              <a:t>มาแสดงเป็นละครชาตรี </a:t>
            </a:r>
            <a:r>
              <a:rPr lang="th-TH" sz="3200" b="1" dirty="0" smtClean="0">
                <a:solidFill>
                  <a:srgbClr val="7030A0"/>
                </a:solidFill>
              </a:rPr>
              <a:t>จึงมีคำเรียกว่า </a:t>
            </a:r>
          </a:p>
          <a:p>
            <a:r>
              <a:rPr lang="th-TH" sz="3200" b="1" dirty="0" smtClean="0">
                <a:solidFill>
                  <a:srgbClr val="7030A0"/>
                </a:solidFill>
              </a:rPr>
              <a:t>มโนราห์ </a:t>
            </a:r>
            <a:r>
              <a:rPr lang="th-TH" sz="3200" b="1" dirty="0" smtClean="0"/>
              <a:t>ส่วนกำเนิดของโนรานั้น </a:t>
            </a:r>
          </a:p>
          <a:p>
            <a:r>
              <a:rPr lang="th-TH" sz="3200" b="1" dirty="0" smtClean="0"/>
              <a:t>สันนิษฐานกันว่าได้รับอิธธิพลจาก</a:t>
            </a:r>
          </a:p>
          <a:p>
            <a:r>
              <a:rPr lang="th-TH" sz="3200" b="1" dirty="0" smtClean="0"/>
              <a:t>การร่ายรำของอินเดียโบราณก่อน</a:t>
            </a:r>
          </a:p>
          <a:p>
            <a:r>
              <a:rPr lang="th-TH" sz="3200" b="1" dirty="0" smtClean="0"/>
              <a:t>สมัย</a:t>
            </a:r>
            <a:r>
              <a:rPr lang="th-TH" sz="3200" b="1" dirty="0" smtClean="0">
                <a:solidFill>
                  <a:srgbClr val="00B050"/>
                </a:solidFill>
              </a:rPr>
              <a:t>ศรีวิชัย</a:t>
            </a:r>
            <a:endParaRPr lang="th-TH" sz="3200" b="1" dirty="0">
              <a:solidFill>
                <a:srgbClr val="00B050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643438" y="535617"/>
            <a:ext cx="4214842" cy="63709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This time she made her mother laugh out loud</a:t>
            </a:r>
            <a:r>
              <a:rPr lang="en-US" sz="2400" b="1" dirty="0" smtClean="0">
                <a:solidFill>
                  <a:srgbClr val="00B050"/>
                </a:solidFill>
              </a:rPr>
              <a:t>. “How </a:t>
            </a:r>
            <a:r>
              <a:rPr lang="en-US" sz="2400" b="1" dirty="0" err="1" smtClean="0">
                <a:solidFill>
                  <a:srgbClr val="00B050"/>
                </a:solidFill>
              </a:rPr>
              <a:t>Sadech</a:t>
            </a:r>
            <a:r>
              <a:rPr lang="en-US" sz="2400" b="1" dirty="0" smtClean="0">
                <a:solidFill>
                  <a:srgbClr val="00B050"/>
                </a:solidFill>
              </a:rPr>
              <a:t> will be amused when I tell her!</a:t>
            </a:r>
            <a:r>
              <a:rPr lang="en-US" sz="2400" b="1" dirty="0" smtClean="0"/>
              <a:t> No, little one, it belongs to His Majesty the King. Our </a:t>
            </a:r>
            <a:r>
              <a:rPr lang="en-US" sz="2400" b="1" dirty="0" err="1" smtClean="0">
                <a:solidFill>
                  <a:srgbClr val="7030A0"/>
                </a:solidFill>
              </a:rPr>
              <a:t>Sadech</a:t>
            </a:r>
            <a:r>
              <a:rPr lang="en-US" sz="2400" b="1" dirty="0" smtClean="0"/>
              <a:t> lives in a place inside the Grand Palace, separated from the king’s Halls by an inner wall. She lives in the Inner Court, where men are not allowed. </a:t>
            </a:r>
            <a:r>
              <a:rPr lang="en-US" sz="2400" b="1" dirty="0" smtClean="0">
                <a:solidFill>
                  <a:srgbClr val="0070C0"/>
                </a:solidFill>
              </a:rPr>
              <a:t>Don’t lean too far out, </a:t>
            </a:r>
            <a:r>
              <a:rPr lang="en-US" sz="2400" b="1" dirty="0" err="1" smtClean="0">
                <a:solidFill>
                  <a:srgbClr val="0070C0"/>
                </a:solidFill>
              </a:rPr>
              <a:t>Ploi</a:t>
            </a:r>
            <a:r>
              <a:rPr lang="en-US" sz="2400" b="1" dirty="0" smtClean="0">
                <a:solidFill>
                  <a:srgbClr val="0070C0"/>
                </a:solidFill>
              </a:rPr>
              <a:t>! You want to fall in?”</a:t>
            </a:r>
          </a:p>
          <a:p>
            <a:endParaRPr lang="en-US" sz="2400" b="1" dirty="0">
              <a:solidFill>
                <a:srgbClr val="0070C0"/>
              </a:solidFill>
            </a:endParaRPr>
          </a:p>
          <a:p>
            <a:endParaRPr lang="en-US" sz="2400" b="1" dirty="0" smtClean="0">
              <a:solidFill>
                <a:srgbClr val="0070C0"/>
              </a:solidFill>
            </a:endParaRPr>
          </a:p>
          <a:p>
            <a:endParaRPr lang="en-US" sz="2400" b="1" dirty="0">
              <a:solidFill>
                <a:srgbClr val="0070C0"/>
              </a:solidFill>
            </a:endParaRPr>
          </a:p>
          <a:p>
            <a:r>
              <a:rPr lang="en-US" sz="1800" b="1" dirty="0" smtClean="0"/>
              <a:t>Four Reigns, P. 16</a:t>
            </a:r>
            <a:endParaRPr lang="th-TH" sz="18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285720" y="500042"/>
            <a:ext cx="3857652" cy="6494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3200" b="1" dirty="0" smtClean="0">
                <a:solidFill>
                  <a:srgbClr val="00B050"/>
                </a:solidFill>
              </a:rPr>
              <a:t>“ไม่ใช่" </a:t>
            </a:r>
            <a:r>
              <a:rPr lang="th-TH" sz="3200" b="1" dirty="0" smtClean="0">
                <a:solidFill>
                  <a:srgbClr val="FF0000"/>
                </a:solidFill>
              </a:rPr>
              <a:t>แม่ร้องเสียงหลง </a:t>
            </a:r>
            <a:r>
              <a:rPr lang="th-TH" sz="3200" b="1" dirty="0" smtClean="0"/>
              <a:t>"วังหลวงก็เป็นของพระเจ้าอยู่หัวท่านซีลูก ที่พลอยเห็นนั่นแหละ เป็นพระที่นั่ง ที่ประทับของท่านทั้งนั้น </a:t>
            </a:r>
            <a:r>
              <a:rPr lang="th-TH" sz="3200" b="1" dirty="0" smtClean="0">
                <a:solidFill>
                  <a:srgbClr val="7030A0"/>
                </a:solidFill>
              </a:rPr>
              <a:t>เสด็จและเจ้านายอื่นๆ </a:t>
            </a:r>
            <a:r>
              <a:rPr lang="th-TH" sz="3200" b="1" dirty="0" smtClean="0"/>
              <a:t>ท่านมีตำหนักอยู่ข้างใน ผู้ชายเข้าไปไม่ได่ มีแต่พวกเราผู้หญิง ล้วนๆ </a:t>
            </a:r>
            <a:r>
              <a:rPr lang="th-TH" sz="3200" b="1" dirty="0" smtClean="0">
                <a:solidFill>
                  <a:srgbClr val="0070C0"/>
                </a:solidFill>
              </a:rPr>
              <a:t>ถ้าผู้ชายเข้าไปได้ แม่ก็ไม่ต้องทิ้งพ่อเพิ่มไว้ นี่เพราะจนปัญญาแม่จริงๆ จึงไม่ได้เอามา“</a:t>
            </a:r>
          </a:p>
          <a:p>
            <a:endParaRPr lang="th-TH" sz="3200" b="1" dirty="0">
              <a:solidFill>
                <a:srgbClr val="0070C0"/>
              </a:solidFill>
            </a:endParaRPr>
          </a:p>
          <a:p>
            <a:endParaRPr lang="th-TH" sz="3200" b="1" dirty="0" smtClean="0">
              <a:solidFill>
                <a:srgbClr val="0070C0"/>
              </a:solidFill>
            </a:endParaRPr>
          </a:p>
          <a:p>
            <a:r>
              <a:rPr lang="th-TH" sz="2400" b="1" dirty="0" smtClean="0"/>
              <a:t>สี่แผ่นดิน หน้า </a:t>
            </a:r>
            <a:r>
              <a:rPr lang="en-US" sz="1600" b="1" dirty="0" smtClean="0"/>
              <a:t>28</a:t>
            </a:r>
            <a:endParaRPr lang="th-TH" sz="2400" b="1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4282" y="71414"/>
            <a:ext cx="4071966" cy="70173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3000" b="1" dirty="0" smtClean="0"/>
              <a:t>เมื่อเห็นแม่หัวเราะอย่างขบขัน พลอยก็ใจชื้นขึ้นเป็นกอง ค่อยๆเหลียวหน้าไปดูทางประตูที่เกิดเหตุ เห็น</a:t>
            </a:r>
            <a:r>
              <a:rPr lang="th-TH" sz="3000" b="1" dirty="0" smtClean="0">
                <a:solidFill>
                  <a:srgbClr val="7030A0"/>
                </a:solidFill>
              </a:rPr>
              <a:t>โขลน</a:t>
            </a:r>
            <a:r>
              <a:rPr lang="th-TH" sz="3000" b="1" dirty="0" smtClean="0"/>
              <a:t>คนที่ส่งเสียงเรียก กำลังชี้ให้พวกพ้องดูพลอย แล้วก็กวักมือเรียกพลอย ให้กลับไปที่ประตู พลอยเห็นดังนั้น ก็มองตาแม่ แต่แม่พยักหน้าบอกว่า </a:t>
            </a:r>
            <a:r>
              <a:rPr lang="th-TH" sz="3000" b="1" dirty="0" smtClean="0">
                <a:solidFill>
                  <a:srgbClr val="00B050"/>
                </a:solidFill>
              </a:rPr>
              <a:t>"ไปเถิดลูก แม่จะไปด้วย </a:t>
            </a:r>
            <a:r>
              <a:rPr lang="th-TH" sz="3000" b="1" dirty="0" smtClean="0">
                <a:solidFill>
                  <a:srgbClr val="0070C0"/>
                </a:solidFill>
              </a:rPr>
              <a:t>ไปกราบธรณีประตูเสีย ก็หมดเรื่อง </a:t>
            </a:r>
            <a:r>
              <a:rPr lang="th-TH" sz="3000" b="1" dirty="0" smtClean="0"/>
              <a:t>ไม่มีใครเขาทำอะไรหรอก" แล้วแม่ก็กระซิบที่หูพลอยเบาๆว่า "พลอยจะอยู่ในวัง ต่อไปจำไว้ให้ดี อย่าไปเกิดเรื่องกับโขลน แกด่ายับทีเดียว เราสู้เขาไม่ได้หรอก“</a:t>
            </a:r>
          </a:p>
          <a:p>
            <a:endParaRPr lang="th-TH" sz="3000" b="1" dirty="0"/>
          </a:p>
          <a:p>
            <a:r>
              <a:rPr lang="th-TH" sz="2400" b="1" dirty="0" smtClean="0"/>
              <a:t>สี่แผ่นดิน หน้า </a:t>
            </a:r>
            <a:r>
              <a:rPr lang="en-US" sz="1800" b="1" dirty="0" smtClean="0"/>
              <a:t>24</a:t>
            </a:r>
            <a:endParaRPr lang="th-TH" sz="24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4714876" y="142852"/>
            <a:ext cx="4214842" cy="68326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“All right,” Mother said, “let’s go back and see the </a:t>
            </a:r>
            <a:r>
              <a:rPr lang="en-US" sz="2400" dirty="0" err="1" smtClean="0"/>
              <a:t>surgeant</a:t>
            </a:r>
            <a:r>
              <a:rPr lang="en-US" sz="2400" dirty="0" smtClean="0"/>
              <a:t>-she’s the one calling us-you see her? She and others round her are</a:t>
            </a:r>
            <a:r>
              <a:rPr lang="en-US" sz="2400" dirty="0" smtClean="0">
                <a:solidFill>
                  <a:srgbClr val="7030A0"/>
                </a:solidFill>
              </a:rPr>
              <a:t> </a:t>
            </a:r>
            <a:r>
              <a:rPr lang="en-US" sz="2400" i="1" dirty="0" err="1" smtClean="0">
                <a:solidFill>
                  <a:srgbClr val="7030A0"/>
                </a:solidFill>
              </a:rPr>
              <a:t>khlones</a:t>
            </a:r>
            <a:r>
              <a:rPr lang="en-US" sz="2400" dirty="0" smtClean="0">
                <a:solidFill>
                  <a:srgbClr val="7030A0"/>
                </a:solidFill>
              </a:rPr>
              <a:t> </a:t>
            </a:r>
            <a:r>
              <a:rPr lang="en-US" sz="2400" dirty="0" smtClean="0"/>
              <a:t>– </a:t>
            </a:r>
            <a:r>
              <a:rPr lang="en-US" sz="2400" i="1" dirty="0" smtClean="0"/>
              <a:t>guards of the Inner Court.</a:t>
            </a:r>
            <a:r>
              <a:rPr lang="en-US" sz="2400" dirty="0" smtClean="0">
                <a:solidFill>
                  <a:srgbClr val="0070C0"/>
                </a:solidFill>
              </a:rPr>
              <a:t> Now all you have to do is make obeisance to the threshold  and ask for forgiveness. </a:t>
            </a:r>
            <a:r>
              <a:rPr lang="en-US" sz="2400" dirty="0" smtClean="0"/>
              <a:t>Nothing to be afraid of.” Nevertheless she had another warning to convey, which she did by dropping her voice to a discreet murmur . “One thing you must remember living here-don’t get into a fight with the </a:t>
            </a:r>
            <a:r>
              <a:rPr lang="en-US" sz="2400" i="1" dirty="0" err="1" smtClean="0">
                <a:solidFill>
                  <a:srgbClr val="7030A0"/>
                </a:solidFill>
              </a:rPr>
              <a:t>khlones</a:t>
            </a:r>
            <a:r>
              <a:rPr lang="en-US" sz="2400" dirty="0" smtClean="0">
                <a:solidFill>
                  <a:srgbClr val="7030A0"/>
                </a:solidFill>
              </a:rPr>
              <a:t>.</a:t>
            </a:r>
            <a:r>
              <a:rPr lang="en-US" sz="2400" dirty="0" smtClean="0"/>
              <a:t> They can give you a lashing with their tongues alone.”</a:t>
            </a:r>
          </a:p>
          <a:p>
            <a:pPr>
              <a:lnSpc>
                <a:spcPct val="150000"/>
              </a:lnSpc>
            </a:pPr>
            <a:r>
              <a:rPr lang="en-US" sz="1800" b="1" dirty="0" smtClean="0"/>
              <a:t>Four Reigns, P. 20</a:t>
            </a:r>
            <a:endParaRPr lang="th-TH" sz="18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57158" y="500042"/>
            <a:ext cx="3786214" cy="64325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3200" b="1" dirty="0" smtClean="0"/>
              <a:t>และสิ่งที่</a:t>
            </a:r>
            <a:r>
              <a:rPr lang="th-TH" sz="3200" b="1" dirty="0" smtClean="0">
                <a:solidFill>
                  <a:srgbClr val="002060"/>
                </a:solidFill>
              </a:rPr>
              <a:t>คุณสาย</a:t>
            </a:r>
            <a:r>
              <a:rPr lang="th-TH" sz="3200" b="1" dirty="0" smtClean="0"/>
              <a:t>เห็นว่าสำคัญหนัก หนาต้องเอาติดตัวไปด้วยจงได้ </a:t>
            </a:r>
            <a:r>
              <a:rPr lang="th-TH" sz="3200" b="1" dirty="0" smtClean="0">
                <a:solidFill>
                  <a:srgbClr val="7030A0"/>
                </a:solidFill>
              </a:rPr>
              <a:t>ก็คือดินหนึ่งก้อน ขุดจากบริเวณรอบตำหนักนั่นเอง </a:t>
            </a:r>
            <a:r>
              <a:rPr lang="th-TH" sz="3200" b="1" dirty="0" smtClean="0"/>
              <a:t>เผือว่าเมื่อถึงบางปะอินแล้ว </a:t>
            </a:r>
            <a:r>
              <a:rPr lang="th-TH" sz="3200" b="1" dirty="0" smtClean="0">
                <a:solidFill>
                  <a:srgbClr val="FF0000"/>
                </a:solidFill>
              </a:rPr>
              <a:t>จะได้ใส่ไว้กั้นกาน้ำกิน</a:t>
            </a:r>
            <a:r>
              <a:rPr lang="th-TH" sz="3200" b="1" dirty="0" smtClean="0"/>
              <a:t> เป็นสิ่งซึ่งคุณสายเชื่อว่าขาดไม่ได้ </a:t>
            </a:r>
            <a:r>
              <a:rPr lang="th-TH" sz="3200" b="1" dirty="0" smtClean="0">
                <a:solidFill>
                  <a:srgbClr val="00B050"/>
                </a:solidFill>
              </a:rPr>
              <a:t>มิฉะนั้นจะเป็นโรคผิดน้ำถึงป่วยไข้ เป็นอันตรายทีเดียว</a:t>
            </a:r>
          </a:p>
          <a:p>
            <a:endParaRPr lang="th-TH" sz="3200" b="1" dirty="0" smtClean="0">
              <a:solidFill>
                <a:srgbClr val="00B050"/>
              </a:solidFill>
            </a:endParaRPr>
          </a:p>
          <a:p>
            <a:endParaRPr lang="th-TH" sz="3200" b="1" dirty="0">
              <a:solidFill>
                <a:srgbClr val="00B050"/>
              </a:solidFill>
            </a:endParaRPr>
          </a:p>
          <a:p>
            <a:endParaRPr lang="th-TH" sz="3200" b="1" dirty="0" smtClean="0">
              <a:solidFill>
                <a:srgbClr val="00B050"/>
              </a:solidFill>
            </a:endParaRPr>
          </a:p>
          <a:p>
            <a:r>
              <a:rPr lang="th-TH" b="1" dirty="0" smtClean="0"/>
              <a:t>สี่แผ่นดิน หน้า </a:t>
            </a:r>
            <a:r>
              <a:rPr lang="en-US" sz="2000" b="1" dirty="0" smtClean="0"/>
              <a:t>401-402</a:t>
            </a:r>
            <a:endParaRPr lang="th-TH" b="1" dirty="0"/>
          </a:p>
        </p:txBody>
      </p:sp>
      <p:sp>
        <p:nvSpPr>
          <p:cNvPr id="4" name="TextBox 3"/>
          <p:cNvSpPr txBox="1"/>
          <p:nvPr/>
        </p:nvSpPr>
        <p:spPr>
          <a:xfrm>
            <a:off x="4429124" y="500042"/>
            <a:ext cx="4357718" cy="64325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According to </a:t>
            </a:r>
            <a:r>
              <a:rPr lang="en-US" b="1" dirty="0" err="1" smtClean="0">
                <a:solidFill>
                  <a:srgbClr val="002060"/>
                </a:solidFill>
              </a:rPr>
              <a:t>Khun</a:t>
            </a:r>
            <a:r>
              <a:rPr lang="en-US" b="1" dirty="0" smtClean="0">
                <a:solidFill>
                  <a:srgbClr val="002060"/>
                </a:solidFill>
              </a:rPr>
              <a:t> </a:t>
            </a:r>
            <a:r>
              <a:rPr lang="en-US" b="1" dirty="0" err="1" smtClean="0">
                <a:solidFill>
                  <a:srgbClr val="002060"/>
                </a:solidFill>
              </a:rPr>
              <a:t>Sai</a:t>
            </a:r>
            <a:r>
              <a:rPr lang="en-US" b="1" dirty="0" smtClean="0"/>
              <a:t>, water in unfamiliar parts was never fit to drink</a:t>
            </a:r>
            <a:r>
              <a:rPr lang="en-US" b="1" dirty="0" smtClean="0">
                <a:solidFill>
                  <a:srgbClr val="00B050"/>
                </a:solidFill>
              </a:rPr>
              <a:t>-in fact, it could make you seriously, if not fatally, ill-unless you naturalized it, </a:t>
            </a:r>
            <a:r>
              <a:rPr lang="en-US" b="1" dirty="0" smtClean="0"/>
              <a:t>so to speak,</a:t>
            </a:r>
            <a:r>
              <a:rPr lang="en-US" b="1" dirty="0" smtClean="0">
                <a:solidFill>
                  <a:srgbClr val="FF0000"/>
                </a:solidFill>
              </a:rPr>
              <a:t> by placing </a:t>
            </a:r>
            <a:r>
              <a:rPr lang="en-US" b="1" dirty="0" smtClean="0">
                <a:solidFill>
                  <a:srgbClr val="7030A0"/>
                </a:solidFill>
              </a:rPr>
              <a:t>a token</a:t>
            </a:r>
            <a:r>
              <a:rPr lang="en-US" b="1" dirty="0" smtClean="0"/>
              <a:t> </a:t>
            </a:r>
            <a:r>
              <a:rPr lang="en-US" b="1" dirty="0" smtClean="0">
                <a:solidFill>
                  <a:srgbClr val="7030A0"/>
                </a:solidFill>
              </a:rPr>
              <a:t>lump of earth from your native habitat </a:t>
            </a:r>
            <a:r>
              <a:rPr lang="en-US" b="1" dirty="0" smtClean="0">
                <a:solidFill>
                  <a:srgbClr val="FF0000"/>
                </a:solidFill>
              </a:rPr>
              <a:t>at the bottom of the boiling kettle.</a:t>
            </a:r>
          </a:p>
          <a:p>
            <a:endParaRPr lang="en-US" b="1" dirty="0">
              <a:solidFill>
                <a:srgbClr val="FF0000"/>
              </a:solidFill>
            </a:endParaRPr>
          </a:p>
          <a:p>
            <a:endParaRPr lang="th-TH" b="1" dirty="0" smtClean="0">
              <a:solidFill>
                <a:srgbClr val="FF0000"/>
              </a:solidFill>
            </a:endParaRPr>
          </a:p>
          <a:p>
            <a:endParaRPr lang="en-US" b="1" dirty="0" smtClean="0">
              <a:solidFill>
                <a:srgbClr val="FF0000"/>
              </a:solidFill>
            </a:endParaRPr>
          </a:p>
          <a:p>
            <a:r>
              <a:rPr lang="en-US" sz="2000" b="1" dirty="0" smtClean="0"/>
              <a:t>Four Reigns, P. 179</a:t>
            </a:r>
            <a:endParaRPr lang="th-TH" sz="2000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605</TotalTime>
  <Words>5153</Words>
  <Application>Microsoft Office PowerPoint</Application>
  <PresentationFormat>On-screen Show (4:3)</PresentationFormat>
  <Paragraphs>223</Paragraphs>
  <Slides>28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29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  <vt:lpstr>Slide 26</vt:lpstr>
      <vt:lpstr>Slide 27</vt:lpstr>
      <vt:lpstr>Slide 28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Copper</dc:creator>
  <cp:lastModifiedBy>papa</cp:lastModifiedBy>
  <cp:revision>289</cp:revision>
  <dcterms:created xsi:type="dcterms:W3CDTF">2015-11-04T09:12:11Z</dcterms:created>
  <dcterms:modified xsi:type="dcterms:W3CDTF">2015-11-25T14:28:46Z</dcterms:modified>
</cp:coreProperties>
</file>