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65C"/>
    <a:srgbClr val="633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82DF5C3-8E35-4A0A-BA47-5446770303E8}" type="datetimeFigureOut">
              <a:rPr lang="th-TH" smtClean="0"/>
              <a:pPr/>
              <a:t>11/05/56</a:t>
            </a:fld>
            <a:endParaRPr lang="th-TH"/>
          </a:p>
        </p:txBody>
      </p:sp>
      <p:sp>
        <p:nvSpPr>
          <p:cNvPr id="7" name="Footer Placeholder 6"/>
          <p:cNvSpPr>
            <a:spLocks noGrp="1"/>
          </p:cNvSpPr>
          <p:nvPr>
            <p:ph type="ftr" sz="quarter" idx="11"/>
          </p:nvPr>
        </p:nvSpPr>
        <p:spPr/>
        <p:txBody>
          <a:bodyPr/>
          <a:lstStyle/>
          <a:p>
            <a:endParaRPr lang="th-TH"/>
          </a:p>
        </p:txBody>
      </p:sp>
      <p:sp>
        <p:nvSpPr>
          <p:cNvPr id="8" name="Slide Number Placeholder 7"/>
          <p:cNvSpPr>
            <a:spLocks noGrp="1"/>
          </p:cNvSpPr>
          <p:nvPr>
            <p:ph type="sldNum" sz="quarter" idx="12"/>
          </p:nvPr>
        </p:nvSpPr>
        <p:spPr/>
        <p:txBody>
          <a:bodyPr/>
          <a:lstStyle/>
          <a:p>
            <a:fld id="{D104C56D-A8E1-4C9D-997A-8253A20B91EF}" type="slidenum">
              <a:rPr lang="th-TH" smtClean="0"/>
              <a:pPr/>
              <a:t>‹#›</a:t>
            </a:fld>
            <a:endParaRPr lang="th-TH"/>
          </a:p>
        </p:txBody>
      </p:sp>
      <p:grpSp>
        <p:nvGrpSpPr>
          <p:cNvPr id="2"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3"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4" name="Group 111"/>
          <p:cNvGrpSpPr/>
          <p:nvPr/>
        </p:nvGrpSpPr>
        <p:grpSpPr>
          <a:xfrm>
            <a:off x="3991867" y="34361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6799661" y="2048894"/>
            <a:ext cx="17145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27460" y="914400"/>
            <a:ext cx="462915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056708" y="6019801"/>
            <a:ext cx="1047195" cy="228600"/>
          </a:xfrm>
        </p:spPr>
        <p:txBody>
          <a:bodyPr/>
          <a:lstStyle/>
          <a:p>
            <a:fld id="{E82DF5C3-8E35-4A0A-BA47-5446770303E8}" type="datetimeFigureOut">
              <a:rPr lang="th-TH" smtClean="0"/>
              <a:pPr/>
              <a:t>11/05/56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D104C56D-A8E1-4C9D-997A-8253A20B91EF}" type="slidenum">
              <a:rPr lang="th-TH" smtClean="0"/>
              <a:pPr/>
              <a:t>‹#›</a:t>
            </a:fld>
            <a:endParaRPr lang="th-TH"/>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5619668" y="1330347"/>
            <a:ext cx="288036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DF5C3-8E35-4A0A-BA47-5446770303E8}" type="datetimeFigureOut">
              <a:rPr lang="th-TH" smtClean="0"/>
              <a:pPr/>
              <a:t>11/05/56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2DF5C3-8E35-4A0A-BA47-5446770303E8}" type="datetimeFigureOut">
              <a:rPr lang="th-TH" smtClean="0"/>
              <a:pPr/>
              <a:t>11/05/56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2DF5C3-8E35-4A0A-BA47-5446770303E8}" type="datetimeFigureOut">
              <a:rPr lang="th-TH" smtClean="0"/>
              <a:pPr/>
              <a:t>11/05/56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2DF5C3-8E35-4A0A-BA47-5446770303E8}" type="datetimeFigureOut">
              <a:rPr lang="th-TH" smtClean="0"/>
              <a:pPr/>
              <a:t>11/05/56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82DF5C3-8E35-4A0A-BA47-5446770303E8}" type="datetimeFigureOut">
              <a:rPr lang="th-TH" smtClean="0"/>
              <a:pPr/>
              <a:t>11/05/56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82DF5C3-8E35-4A0A-BA47-5446770303E8}" type="datetimeFigureOut">
              <a:rPr lang="th-TH" smtClean="0"/>
              <a:pPr/>
              <a:t>11/05/56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82DF5C3-8E35-4A0A-BA47-5446770303E8}" type="datetimeFigureOut">
              <a:rPr lang="th-TH" smtClean="0"/>
              <a:pPr/>
              <a:t>11/05/56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DF5C3-8E35-4A0A-BA47-5446770303E8}" type="datetimeFigureOut">
              <a:rPr lang="th-TH" smtClean="0"/>
              <a:pPr/>
              <a:t>11/05/56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D104C56D-A8E1-4C9D-997A-8253A20B91EF}" type="slidenum">
              <a:rPr lang="th-TH" smtClean="0"/>
              <a:pPr/>
              <a:t>‹#›</a:t>
            </a:fld>
            <a:endParaRPr lang="th-TH"/>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82DF5C3-8E35-4A0A-BA47-5446770303E8}" type="datetimeFigureOut">
              <a:rPr lang="th-TH" smtClean="0"/>
              <a:pPr/>
              <a:t>11/05/56</a:t>
            </a:fld>
            <a:endParaRPr lang="th-TH"/>
          </a:p>
        </p:txBody>
      </p:sp>
      <p:sp>
        <p:nvSpPr>
          <p:cNvPr id="7" name="Footer Placeholder 6"/>
          <p:cNvSpPr>
            <a:spLocks noGrp="1"/>
          </p:cNvSpPr>
          <p:nvPr>
            <p:ph type="ftr" sz="quarter" idx="11"/>
          </p:nvPr>
        </p:nvSpPr>
        <p:spPr/>
        <p:txBody>
          <a:bodyPr/>
          <a:lstStyle/>
          <a:p>
            <a:endParaRPr lang="th-TH"/>
          </a:p>
        </p:txBody>
      </p:sp>
      <p:sp>
        <p:nvSpPr>
          <p:cNvPr id="8" name="Slide Number Placeholder 7"/>
          <p:cNvSpPr>
            <a:spLocks noGrp="1"/>
          </p:cNvSpPr>
          <p:nvPr>
            <p:ph type="sldNum" sz="quarter" idx="12"/>
          </p:nvPr>
        </p:nvSpPr>
        <p:spPr/>
        <p:txBody>
          <a:bodyPr/>
          <a:lstStyle/>
          <a:p>
            <a:fld id="{D104C56D-A8E1-4C9D-997A-8253A20B91EF}" type="slidenum">
              <a:rPr lang="th-TH" smtClean="0"/>
              <a:pPr/>
              <a:t>‹#›</a:t>
            </a:fld>
            <a:endParaRPr lang="th-TH"/>
          </a:p>
        </p:txBody>
      </p:sp>
      <p:grpSp>
        <p:nvGrpSpPr>
          <p:cNvPr id="2" name="Group 8"/>
          <p:cNvGrpSpPr/>
          <p:nvPr/>
        </p:nvGrpSpPr>
        <p:grpSpPr>
          <a:xfrm>
            <a:off x="430824" y="724620"/>
            <a:ext cx="3989234"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3" name="Group 21"/>
          <p:cNvGrpSpPr/>
          <p:nvPr/>
        </p:nvGrpSpPr>
        <p:grpSpPr>
          <a:xfrm>
            <a:off x="4713841" y="724620"/>
            <a:ext cx="3989234"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789317"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5057181"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82DF5C3-8E35-4A0A-BA47-5446770303E8}" type="datetimeFigureOut">
              <a:rPr lang="th-TH" smtClean="0"/>
              <a:pPr/>
              <a:t>11/05/56</a:t>
            </a:fld>
            <a:endParaRPr lang="th-TH"/>
          </a:p>
        </p:txBody>
      </p:sp>
      <p:sp>
        <p:nvSpPr>
          <p:cNvPr id="7" name="Footer Placeholder 6"/>
          <p:cNvSpPr>
            <a:spLocks noGrp="1"/>
          </p:cNvSpPr>
          <p:nvPr>
            <p:ph type="ftr" sz="quarter" idx="11"/>
          </p:nvPr>
        </p:nvSpPr>
        <p:spPr/>
        <p:txBody>
          <a:bodyPr/>
          <a:lstStyle/>
          <a:p>
            <a:endParaRPr lang="th-TH"/>
          </a:p>
        </p:txBody>
      </p:sp>
      <p:sp>
        <p:nvSpPr>
          <p:cNvPr id="8" name="Slide Number Placeholder 7"/>
          <p:cNvSpPr>
            <a:spLocks noGrp="1"/>
          </p:cNvSpPr>
          <p:nvPr>
            <p:ph type="sldNum" sz="quarter" idx="12"/>
          </p:nvPr>
        </p:nvSpPr>
        <p:spPr/>
        <p:txBody>
          <a:bodyPr/>
          <a:lstStyle/>
          <a:p>
            <a:fld id="{D104C56D-A8E1-4C9D-997A-8253A20B91EF}" type="slidenum">
              <a:rPr lang="th-TH" smtClean="0"/>
              <a:pPr/>
              <a:t>‹#›</a:t>
            </a:fld>
            <a:endParaRPr lang="th-TH"/>
          </a:p>
        </p:txBody>
      </p:sp>
      <p:grpSp>
        <p:nvGrpSpPr>
          <p:cNvPr id="2" name="Group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3" name="Group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4" name="Group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3449914" y="533400"/>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625928" y="1013590"/>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6281554" y="1013591"/>
            <a:ext cx="222885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711653"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3530406" y="4582378"/>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6367279"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1000">
                <a:solidFill>
                  <a:schemeClr val="tx1"/>
                </a:solidFill>
              </a:defRPr>
            </a:lvl1pPr>
          </a:lstStyle>
          <a:p>
            <a:fld id="{E82DF5C3-8E35-4A0A-BA47-5446770303E8}" type="datetimeFigureOut">
              <a:rPr lang="th-TH" smtClean="0"/>
              <a:pPr/>
              <a:t>11/05/56</a:t>
            </a:fld>
            <a:endParaRPr lang="th-TH"/>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1000">
                <a:solidFill>
                  <a:schemeClr val="tx1"/>
                </a:solidFill>
              </a:defRPr>
            </a:lvl1pPr>
          </a:lstStyle>
          <a:p>
            <a:endParaRPr lang="th-TH"/>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1000">
                <a:solidFill>
                  <a:schemeClr val="tx1"/>
                </a:solidFill>
              </a:defRPr>
            </a:lvl1pPr>
          </a:lstStyle>
          <a:p>
            <a:fld id="{D104C56D-A8E1-4C9D-997A-8253A20B91EF}" type="slidenum">
              <a:rPr lang="th-TH" smtClean="0"/>
              <a:pPr/>
              <a:t>‹#›</a:t>
            </a:fld>
            <a:endParaRPr lang="th-TH"/>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Sample IV</a:t>
            </a:r>
            <a:endParaRPr lang="th-TH"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142984"/>
            <a:ext cx="8715404" cy="4500594"/>
          </a:xfrm>
        </p:spPr>
        <p:txBody>
          <a:bodyPr/>
          <a:lstStyle/>
          <a:p>
            <a:pPr marL="514350" indent="-514350">
              <a:buNone/>
            </a:pPr>
            <a:endParaRPr lang="en-US" sz="2800" dirty="0" smtClean="0"/>
          </a:p>
          <a:p>
            <a:pPr marL="514350" indent="-514350">
              <a:buNone/>
            </a:pPr>
            <a:r>
              <a:rPr lang="en-US" sz="2800" dirty="0" smtClean="0">
                <a:solidFill>
                  <a:srgbClr val="CE165C"/>
                </a:solidFill>
              </a:rPr>
              <a:t>Purpose :</a:t>
            </a:r>
          </a:p>
          <a:p>
            <a:pPr marL="514350" indent="-514350">
              <a:buNone/>
            </a:pPr>
            <a:r>
              <a:rPr lang="en-US" dirty="0" smtClean="0"/>
              <a:t>	To examine the family function as perceived by amphetamine-dependent  adolescents in </a:t>
            </a:r>
            <a:r>
              <a:rPr lang="en-US" dirty="0" err="1" smtClean="0"/>
              <a:t>Phrae</a:t>
            </a:r>
            <a:r>
              <a:rPr lang="en-US" dirty="0" smtClean="0"/>
              <a:t> province.</a:t>
            </a:r>
          </a:p>
          <a:p>
            <a:pPr marL="514350" indent="-514350">
              <a:buNone/>
            </a:pPr>
            <a:r>
              <a:rPr lang="en-US" sz="2800" dirty="0" smtClean="0">
                <a:solidFill>
                  <a:srgbClr val="CE165C"/>
                </a:solidFill>
              </a:rPr>
              <a:t>Procedure :</a:t>
            </a:r>
          </a:p>
          <a:p>
            <a:pPr marL="514350" indent="-514350">
              <a:buNone/>
            </a:pPr>
            <a:r>
              <a:rPr lang="en-US" dirty="0" smtClean="0"/>
              <a:t>	The data is obtained by using a questionnaire (consisting of 2 parts : personal data and the </a:t>
            </a:r>
            <a:r>
              <a:rPr lang="en-US" dirty="0" err="1" smtClean="0"/>
              <a:t>Chulalongkorn</a:t>
            </a:r>
            <a:r>
              <a:rPr lang="en-US" dirty="0" smtClean="0"/>
              <a:t> Family Inventory)</a:t>
            </a:r>
          </a:p>
          <a:p>
            <a:pPr marL="514350" indent="-514350">
              <a:buNone/>
            </a:pPr>
            <a:r>
              <a:rPr lang="en-US" dirty="0" smtClean="0"/>
              <a:t> </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142984"/>
            <a:ext cx="8715404" cy="4500594"/>
          </a:xfrm>
        </p:spPr>
        <p:txBody>
          <a:bodyPr/>
          <a:lstStyle/>
          <a:p>
            <a:pPr marL="514350" indent="-514350">
              <a:buNone/>
            </a:pPr>
            <a:endParaRPr lang="en-US" dirty="0" smtClean="0"/>
          </a:p>
          <a:p>
            <a:pPr marL="514350" indent="-514350">
              <a:buNone/>
            </a:pPr>
            <a:r>
              <a:rPr lang="en-US" sz="2800" dirty="0" smtClean="0">
                <a:solidFill>
                  <a:srgbClr val="CE165C"/>
                </a:solidFill>
              </a:rPr>
              <a:t>Findings : ( 2 of the followings )</a:t>
            </a:r>
          </a:p>
          <a:p>
            <a:pPr marL="514350" indent="-514350">
              <a:buAutoNum type="arabicPeriod"/>
            </a:pPr>
            <a:r>
              <a:rPr lang="en-US" dirty="0" smtClean="0"/>
              <a:t>Family function as perceived by amphetamine-dependent adolescents was rated at a quite good level.</a:t>
            </a:r>
          </a:p>
          <a:p>
            <a:pPr marL="514350" indent="-514350">
              <a:buAutoNum type="arabicPeriod"/>
            </a:pPr>
            <a:r>
              <a:rPr lang="en-US" dirty="0" smtClean="0"/>
              <a:t>The six </a:t>
            </a:r>
            <a:r>
              <a:rPr lang="en-US" dirty="0" smtClean="0"/>
              <a:t>functions, </a:t>
            </a:r>
            <a:r>
              <a:rPr lang="en-US" dirty="0" smtClean="0"/>
              <a:t>including problem solving, communication; role; affective responsiveness; behavior control; and general functioning were rated at a quite good level, </a:t>
            </a:r>
            <a:r>
              <a:rPr lang="en-US" dirty="0" smtClean="0"/>
              <a:t>whereas </a:t>
            </a:r>
            <a:r>
              <a:rPr lang="en-US" dirty="0" smtClean="0"/>
              <a:t>the affective involvement was rated at a fair level.</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142984"/>
            <a:ext cx="8715404" cy="4500594"/>
          </a:xfrm>
        </p:spPr>
        <p:txBody>
          <a:bodyPr/>
          <a:lstStyle/>
          <a:p>
            <a:pPr marL="514350" indent="-514350">
              <a:buNone/>
            </a:pPr>
            <a:endParaRPr lang="en-US" dirty="0" smtClean="0"/>
          </a:p>
          <a:p>
            <a:pPr marL="514350" indent="-514350">
              <a:buFont typeface="+mj-lt"/>
              <a:buAutoNum type="arabicPeriod" startAt="3"/>
            </a:pPr>
            <a:r>
              <a:rPr lang="en-US" dirty="0" smtClean="0"/>
              <a:t>With regard to communication, 21.7% of the sample reported they faced the problems in expressing feeling, while 45.8% reported affective involvement was related to behavioral control by the senior in the family.</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142984"/>
            <a:ext cx="8715404" cy="4500594"/>
          </a:xfrm>
        </p:spPr>
        <p:txBody>
          <a:bodyPr/>
          <a:lstStyle/>
          <a:p>
            <a:pPr marL="514350" indent="-514350">
              <a:buNone/>
            </a:pPr>
            <a:endParaRPr lang="en-US" dirty="0" smtClean="0"/>
          </a:p>
          <a:p>
            <a:pPr marL="514350" indent="-514350">
              <a:buNone/>
            </a:pPr>
            <a:r>
              <a:rPr lang="en-US" sz="2800" dirty="0" smtClean="0">
                <a:solidFill>
                  <a:srgbClr val="CE165C"/>
                </a:solidFill>
              </a:rPr>
              <a:t>Recommendations : ( 1 of the followings </a:t>
            </a:r>
            <a:r>
              <a:rPr lang="en-US" dirty="0" smtClean="0"/>
              <a:t>)</a:t>
            </a:r>
          </a:p>
          <a:p>
            <a:pPr marL="514350" indent="-514350"/>
            <a:r>
              <a:rPr lang="en-US" dirty="0" smtClean="0"/>
              <a:t>Nurses should be aware of the significant role of the family in strengthening the family members.</a:t>
            </a:r>
          </a:p>
          <a:p>
            <a:pPr marL="514350" indent="-514350"/>
            <a:r>
              <a:rPr lang="en-US" dirty="0" smtClean="0"/>
              <a:t>The dimensions of affective involvement, problems solving skills and communication skills should by enhanced to empower the family function, which will subsequently result in good mental health of family members.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142984"/>
            <a:ext cx="8715404" cy="4500594"/>
          </a:xfrm>
        </p:spPr>
        <p:txBody>
          <a:bodyPr/>
          <a:lstStyle/>
          <a:p>
            <a:pPr marL="514350" indent="-514350">
              <a:buNone/>
            </a:pPr>
            <a:endParaRPr lang="en-US" dirty="0" smtClean="0"/>
          </a:p>
          <a:p>
            <a:pPr marL="514350" indent="-514350">
              <a:buNone/>
            </a:pPr>
            <a:r>
              <a:rPr lang="en-US" dirty="0" smtClean="0"/>
              <a:t>	This research aims to examine spiritual well-being as perceived by persons with HIV/AIDS. The data was collected from nine people with HIV/AIDS, selected from an HIV/AIDS group in </a:t>
            </a:r>
            <a:r>
              <a:rPr lang="en-US" dirty="0" err="1" smtClean="0"/>
              <a:t>Chiangmai</a:t>
            </a:r>
            <a:r>
              <a:rPr lang="en-US" dirty="0" smtClean="0"/>
              <a:t> </a:t>
            </a:r>
            <a:r>
              <a:rPr lang="en-US" dirty="0" smtClean="0"/>
              <a:t>from April to October 2001 by means of participant observation and in-depth interviews. The results of the study are that persons with HIV/AIDS describe aspects of spiritual well-being as happiness, peaceful mind, mindfulness, loving kindness and compassion and mental strength.</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142984"/>
            <a:ext cx="8715404" cy="4500594"/>
          </a:xfrm>
        </p:spPr>
        <p:txBody>
          <a:bodyPr/>
          <a:lstStyle/>
          <a:p>
            <a:pPr marL="514350" indent="-514350">
              <a:buNone/>
            </a:pPr>
            <a:endParaRPr lang="en-US" dirty="0" smtClean="0"/>
          </a:p>
          <a:p>
            <a:pPr marL="514350" indent="-514350">
              <a:buNone/>
            </a:pPr>
            <a:r>
              <a:rPr lang="en-US" dirty="0" smtClean="0"/>
              <a:t>	</a:t>
            </a:r>
            <a:r>
              <a:rPr lang="en-US" dirty="0" smtClean="0">
                <a:solidFill>
                  <a:srgbClr val="CE165C"/>
                </a:solidFill>
              </a:rPr>
              <a:t> ( Cont. </a:t>
            </a:r>
            <a:r>
              <a:rPr lang="en-US" dirty="0" smtClean="0"/>
              <a:t>)</a:t>
            </a:r>
          </a:p>
          <a:p>
            <a:pPr marL="514350" indent="-514350">
              <a:buNone/>
            </a:pPr>
            <a:r>
              <a:rPr lang="en-US" dirty="0" smtClean="0"/>
              <a:t>	The Study also shows that the construction of  spiritual will-being involves the incorporation of the teaching  of Buddhism and following traditional cultural practices. It is, therefore, recommended that the results should be used for developing nursing care plans to promote spiritual well-being corresponding to the needs of HIV/AIDS patients.</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Ping">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TS103431377</Template>
  <TotalTime>230</TotalTime>
  <Words>163</Words>
  <Application>Microsoft Office PowerPoint</Application>
  <PresentationFormat>On-screen Show (4:3)</PresentationFormat>
  <Paragraphs>22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Nature Illustration 16x9</vt:lpstr>
      <vt:lpstr>Test Sample IV</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Lenovo</dc:creator>
  <cp:lastModifiedBy>user</cp:lastModifiedBy>
  <cp:revision>72</cp:revision>
  <dcterms:created xsi:type="dcterms:W3CDTF">2013-04-05T11:18:41Z</dcterms:created>
  <dcterms:modified xsi:type="dcterms:W3CDTF">2013-05-11T03:05:31Z</dcterms:modified>
</cp:coreProperties>
</file>