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67" r:id="rId14"/>
    <p:sldId id="258" r:id="rId15"/>
    <p:sldId id="259" r:id="rId16"/>
    <p:sldId id="272" r:id="rId17"/>
    <p:sldId id="260" r:id="rId18"/>
    <p:sldId id="261" r:id="rId19"/>
    <p:sldId id="268" r:id="rId20"/>
    <p:sldId id="264" r:id="rId21"/>
    <p:sldId id="257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F4B91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6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A539-D158-4879-989A-9C85FF9FE3ED}" type="datetimeFigureOut">
              <a:rPr lang="th-TH" smtClean="0"/>
              <a:pPr/>
              <a:t>17/02/55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395-F446-4CA6-8166-4B57C04CF63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143932" cy="20717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5000" b="1" dirty="0" smtClean="0"/>
              <a:t>Language Consolidation Through Translation </a:t>
            </a:r>
            <a:br>
              <a:rPr lang="en-US" sz="5000" b="1" dirty="0" smtClean="0"/>
            </a:br>
            <a:r>
              <a:rPr lang="en-US" sz="5000" b="1" dirty="0" smtClean="0"/>
              <a:t>001212</a:t>
            </a:r>
            <a:endParaRPr lang="th-TH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IMG-20120213-0228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237" r="18940" b="7143"/>
          <a:stretch>
            <a:fillRect/>
          </a:stretch>
        </p:blipFill>
        <p:spPr>
          <a:xfrm rot="16200000">
            <a:off x="-147626" y="576198"/>
            <a:ext cx="5367287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785926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คุณไม่อาจเปลี่ยนแปลงอดีตได้ แต่ความกังวลถึงอนาคตมากเกินไป อาจทำลายปัจจุบันของคุณ</a:t>
            </a:r>
            <a:endParaRPr lang="th-TH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20213-022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075" b="14766"/>
          <a:stretch>
            <a:fillRect/>
          </a:stretch>
        </p:blipFill>
        <p:spPr>
          <a:xfrm rot="16200000">
            <a:off x="285720" y="357166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000240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สูตรความสำเร็จในอนาคตของคุณ ซ่อนอยู่ในสิ่งที่คุณทำเป็นกิจวัตรประจำทุกวัน</a:t>
            </a:r>
            <a:endParaRPr lang="th-TH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Q42-281TX\Desktop\Translate\Good\417476_2709862154398_1492183512_32097938_100067544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43768" cy="4518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The Glee Series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521495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“from crayons to perfume”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u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00372"/>
            <a:ext cx="2381249" cy="332422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143240" y="500042"/>
            <a:ext cx="5072098" cy="3643338"/>
          </a:xfrm>
          <a:prstGeom prst="cloudCallout">
            <a:avLst>
              <a:gd name="adj1" fmla="val -44131"/>
              <a:gd name="adj2" fmla="val 5979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Bad</a:t>
            </a:r>
            <a:r>
              <a:rPr lang="en-US" sz="3600" b="1" dirty="0" smtClean="0"/>
              <a:t> Translation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1073856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29124" y="142852"/>
            <a:ext cx="428628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chemeClr val="bg1"/>
                </a:solidFill>
              </a:rPr>
              <a:t>ผู้ช่วยนายสถานี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Wrong </a:t>
            </a:r>
            <a:r>
              <a:rPr lang="en-US" sz="2200" dirty="0" smtClean="0">
                <a:solidFill>
                  <a:schemeClr val="bg1"/>
                </a:solidFill>
                <a:sym typeface="Wingdings" pitchFamily="2" charset="2"/>
              </a:rPr>
              <a:t> Assist To </a:t>
            </a:r>
            <a:r>
              <a:rPr lang="en-US" sz="2200" dirty="0" err="1" smtClean="0">
                <a:solidFill>
                  <a:schemeClr val="bg1"/>
                </a:solidFill>
                <a:sym typeface="Wingdings" pitchFamily="2" charset="2"/>
              </a:rPr>
              <a:t>Statio</a:t>
            </a:r>
            <a:r>
              <a:rPr lang="en-US" sz="2200" dirty="0" smtClean="0">
                <a:solidFill>
                  <a:schemeClr val="bg1"/>
                </a:solidFill>
                <a:sym typeface="Wingdings" pitchFamily="2" charset="2"/>
              </a:rPr>
              <a:t> Master</a:t>
            </a:r>
          </a:p>
          <a:p>
            <a:endParaRPr lang="en-US" sz="25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Correct  Station Master Assistant</a:t>
            </a:r>
            <a:endParaRPr lang="th-TH" sz="25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 descr="Funny Thai Signs (4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3595713" cy="2696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429124" y="3857628"/>
            <a:ext cx="4429124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ขอให้รอดคลื่นรอดลม</a:t>
            </a:r>
          </a:p>
          <a:p>
            <a:r>
              <a:rPr lang="en-US" sz="2200" dirty="0" smtClean="0"/>
              <a:t>Wrong </a:t>
            </a:r>
            <a:r>
              <a:rPr lang="en-US" sz="2200" dirty="0" smtClean="0">
                <a:sym typeface="Wingdings" pitchFamily="2" charset="2"/>
              </a:rPr>
              <a:t> Have A Good Wind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sz="2500" dirty="0" smtClean="0">
                <a:sym typeface="Wingdings" pitchFamily="2" charset="2"/>
              </a:rPr>
              <a:t>Correct  Bon Voyage, Have a safe trip</a:t>
            </a:r>
            <a:endParaRPr lang="th-TH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25717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Railway station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57224" y="2214554"/>
            <a:ext cx="150019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E10738567-6.jpg"/>
          <p:cNvPicPr>
            <a:picLocks noChangeAspect="1"/>
          </p:cNvPicPr>
          <p:nvPr/>
        </p:nvPicPr>
        <p:blipFill>
          <a:blip r:embed="rId2"/>
          <a:srcRect l="27234" t="17872" r="9787" b="20851"/>
          <a:stretch>
            <a:fillRect/>
          </a:stretch>
        </p:blipFill>
        <p:spPr>
          <a:xfrm>
            <a:off x="5643570" y="214290"/>
            <a:ext cx="26432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3500438"/>
            <a:ext cx="4071966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sym typeface="Wingdings" pitchFamily="2" charset="2"/>
              </a:rPr>
              <a:t>หากไม่ต้องการใส่น้ำตาลหรือน้ำแข็ง กรุณาบอกพนักงาน</a:t>
            </a:r>
            <a:br>
              <a:rPr lang="th-TH" b="1" dirty="0" smtClean="0">
                <a:solidFill>
                  <a:schemeClr val="bg1"/>
                </a:solidFill>
                <a:sym typeface="Wingdings" pitchFamily="2" charset="2"/>
              </a:rPr>
            </a:b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Correct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If you would not like to add sugar or ice, please tell our staff.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857628"/>
            <a:ext cx="3214710" cy="1723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ชานชาลาที่ 1</a:t>
            </a:r>
          </a:p>
          <a:p>
            <a:r>
              <a:rPr lang="en-US" sz="2200" dirty="0" smtClean="0"/>
              <a:t>Wong </a:t>
            </a:r>
            <a:r>
              <a:rPr lang="en-US" sz="2200" dirty="0" smtClean="0">
                <a:sym typeface="Wingdings" pitchFamily="2" charset="2"/>
              </a:rPr>
              <a:t>  </a:t>
            </a:r>
            <a:r>
              <a:rPr lang="en-US" sz="2200" dirty="0" err="1" smtClean="0">
                <a:sym typeface="Wingdings" pitchFamily="2" charset="2"/>
              </a:rPr>
              <a:t>Partfrom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Correct </a:t>
            </a:r>
            <a:r>
              <a:rPr lang="en-US" dirty="0" smtClean="0">
                <a:sym typeface="Wingdings" pitchFamily="2" charset="2"/>
              </a:rPr>
              <a:t> Platform</a:t>
            </a:r>
            <a:endParaRPr lang="th-TH" dirty="0"/>
          </a:p>
        </p:txBody>
      </p:sp>
      <p:pic>
        <p:nvPicPr>
          <p:cNvPr id="12" name="Content Placeholder 11" descr="DSC09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4262971" cy="319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857884" y="57150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Railway station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63347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Somphed</a:t>
            </a:r>
            <a:r>
              <a:rPr lang="en-US" dirty="0" smtClean="0"/>
              <a:t>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ny Thai Sign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290"/>
            <a:ext cx="4357718" cy="326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1670" y="3714752"/>
            <a:ext cx="4714908" cy="21544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ขออภัยในความไม่สะดวก</a:t>
            </a:r>
          </a:p>
          <a:p>
            <a:r>
              <a:rPr lang="en-US" sz="2200" dirty="0" smtClean="0"/>
              <a:t>Wong </a:t>
            </a:r>
            <a:r>
              <a:rPr lang="en-US" sz="2200" dirty="0" smtClean="0">
                <a:sym typeface="Wingdings" pitchFamily="2" charset="2"/>
              </a:rPr>
              <a:t>  Sorry for you </a:t>
            </a:r>
            <a:r>
              <a:rPr lang="en-US" sz="2200" dirty="0" err="1" smtClean="0">
                <a:sym typeface="Wingdings" pitchFamily="2" charset="2"/>
              </a:rPr>
              <a:t>unconvenience</a:t>
            </a:r>
            <a:endParaRPr lang="en-US" sz="22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Correct </a:t>
            </a:r>
            <a:r>
              <a:rPr lang="en-US" dirty="0" smtClean="0">
                <a:sym typeface="Wingdings" pitchFamily="2" charset="2"/>
              </a:rPr>
              <a:t> Sorry for the inconvenience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607220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Central Airport Plaza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-01-13 20.31.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05447" y="666727"/>
            <a:ext cx="3619493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3786190"/>
            <a:ext cx="435771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Correct  Out of services 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4000504"/>
            <a:ext cx="3214678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ทางตัน</a:t>
            </a:r>
          </a:p>
          <a:p>
            <a:endParaRPr lang="en-US" sz="2000" dirty="0" smtClean="0"/>
          </a:p>
          <a:p>
            <a:r>
              <a:rPr lang="en-US" sz="2400" dirty="0" smtClean="0"/>
              <a:t>Wrong </a:t>
            </a:r>
            <a:r>
              <a:rPr lang="en-US" sz="2400" dirty="0" smtClean="0">
                <a:sym typeface="Wingdings" pitchFamily="2" charset="2"/>
              </a:rPr>
              <a:t> Stop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Correct  Dead End</a:t>
            </a:r>
            <a:endParaRPr lang="th-TH" dirty="0"/>
          </a:p>
        </p:txBody>
      </p:sp>
      <p:pic>
        <p:nvPicPr>
          <p:cNvPr id="10" name="Content Placeholder 9" descr="403642_3211448128937_1348260226_3370750_42219962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714356"/>
            <a:ext cx="4000528" cy="276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43570" y="63347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</a:t>
            </a:r>
            <a:r>
              <a:rPr lang="en-US" dirty="0" err="1" smtClean="0"/>
              <a:t>Maehia</a:t>
            </a:r>
            <a:r>
              <a:rPr lang="en-US" dirty="0" smtClean="0"/>
              <a:t> Market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51435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Post office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ny Thai Signs (10).jpg"/>
          <p:cNvPicPr>
            <a:picLocks noGrp="1" noChangeAspect="1"/>
          </p:cNvPicPr>
          <p:nvPr>
            <p:ph idx="1"/>
          </p:nvPr>
        </p:nvPicPr>
        <p:blipFill>
          <a:blip r:embed="rId2"/>
          <a:srcRect l="9588" t="10958" r="9598"/>
          <a:stretch>
            <a:fillRect/>
          </a:stretch>
        </p:blipFill>
        <p:spPr>
          <a:xfrm>
            <a:off x="642910" y="714356"/>
            <a:ext cx="423599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1214422"/>
            <a:ext cx="321471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ระวังวัสดุตกจากด้านบน</a:t>
            </a:r>
          </a:p>
          <a:p>
            <a:r>
              <a:rPr lang="en-US" sz="2000" dirty="0" smtClean="0"/>
              <a:t>Wrong </a:t>
            </a:r>
            <a:r>
              <a:rPr lang="en-US" sz="2000" dirty="0" smtClean="0">
                <a:sym typeface="Wingdings" pitchFamily="2" charset="2"/>
              </a:rPr>
              <a:t> Falling Objects</a:t>
            </a:r>
          </a:p>
          <a:p>
            <a:endParaRPr lang="en-US" sz="2200" dirty="0" smtClean="0">
              <a:sym typeface="Wingdings" pitchFamily="2" charset="2"/>
            </a:endParaRPr>
          </a:p>
          <a:p>
            <a:r>
              <a:rPr lang="en-US" sz="2500" dirty="0" smtClean="0">
                <a:sym typeface="Wingdings" pitchFamily="2" charset="2"/>
              </a:rPr>
              <a:t>Correct  Beware of falling objects</a:t>
            </a:r>
            <a:endParaRPr lang="th-TH" sz="2500" dirty="0"/>
          </a:p>
        </p:txBody>
      </p:sp>
      <p:sp>
        <p:nvSpPr>
          <p:cNvPr id="8" name="Oval 7"/>
          <p:cNvSpPr/>
          <p:nvPr/>
        </p:nvSpPr>
        <p:spPr>
          <a:xfrm>
            <a:off x="3428992" y="2357430"/>
            <a:ext cx="1643074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1142976" y="2285992"/>
            <a:ext cx="157163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71472" y="4643446"/>
            <a:ext cx="4143404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ห้ามเข้าก่อนได้รับอนุญาต</a:t>
            </a:r>
            <a:endParaRPr lang="en-US" b="1" dirty="0" smtClean="0"/>
          </a:p>
          <a:p>
            <a:r>
              <a:rPr lang="en-US" sz="2000" dirty="0" smtClean="0"/>
              <a:t>Wrong </a:t>
            </a:r>
            <a:r>
              <a:rPr lang="en-US" sz="2000" dirty="0" smtClean="0">
                <a:sym typeface="Wingdings" pitchFamily="2" charset="2"/>
              </a:rPr>
              <a:t>Please wear jacket life</a:t>
            </a:r>
            <a:endParaRPr lang="en-US" sz="2000" dirty="0" smtClean="0">
              <a:sym typeface="Wingdings" pitchFamily="2" charset="2"/>
            </a:endParaRPr>
          </a:p>
          <a:p>
            <a:endParaRPr lang="en-US" sz="2200" dirty="0" smtClean="0">
              <a:sym typeface="Wingdings" pitchFamily="2" charset="2"/>
            </a:endParaRPr>
          </a:p>
          <a:p>
            <a:r>
              <a:rPr lang="en-US" sz="2500" dirty="0" smtClean="0">
                <a:sym typeface="Wingdings" pitchFamily="2" charset="2"/>
              </a:rPr>
              <a:t>Correct  </a:t>
            </a:r>
            <a:r>
              <a:rPr lang="en-US" sz="2500" dirty="0" smtClean="0">
                <a:sym typeface="Wingdings" pitchFamily="2" charset="2"/>
              </a:rPr>
              <a:t>Please wear life jacket</a:t>
            </a:r>
            <a:endParaRPr lang="th-TH" sz="25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14348" y="3500438"/>
            <a:ext cx="1428760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 flipV="1">
            <a:off x="4878906" y="1643050"/>
            <a:ext cx="836102" cy="821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421481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beach in </a:t>
            </a:r>
            <a:r>
              <a:rPr lang="en-US" dirty="0" err="1" smtClean="0"/>
              <a:t>Prachuap</a:t>
            </a:r>
            <a:r>
              <a:rPr lang="en-US" dirty="0" smtClean="0"/>
              <a:t> </a:t>
            </a:r>
            <a:r>
              <a:rPr lang="en-US" dirty="0" err="1" smtClean="0"/>
              <a:t>Khiri</a:t>
            </a:r>
            <a:r>
              <a:rPr lang="en-US" dirty="0" smtClean="0"/>
              <a:t> Khan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Cloud Callout 3"/>
          <p:cNvSpPr/>
          <p:nvPr/>
        </p:nvSpPr>
        <p:spPr>
          <a:xfrm flipH="1">
            <a:off x="642910" y="285728"/>
            <a:ext cx="5214974" cy="3571900"/>
          </a:xfrm>
          <a:prstGeom prst="cloudCallout">
            <a:avLst>
              <a:gd name="adj1" fmla="val -44131"/>
              <a:gd name="adj2" fmla="val 59797"/>
            </a:avLst>
          </a:prstGeom>
          <a:solidFill>
            <a:srgbClr val="EF4B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Word by word translation</a:t>
            </a:r>
            <a:endParaRPr lang="th-TH" sz="3600" b="1" dirty="0"/>
          </a:p>
        </p:txBody>
      </p:sp>
      <p:pic>
        <p:nvPicPr>
          <p:cNvPr id="8" name="Content Placeholder 7" descr="laughing_smileface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3500438"/>
            <a:ext cx="3771900" cy="28289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flipH="1">
            <a:off x="928662" y="857232"/>
            <a:ext cx="4429156" cy="2928958"/>
          </a:xfrm>
          <a:prstGeom prst="cloudCallout">
            <a:avLst>
              <a:gd name="adj1" fmla="val -44131"/>
              <a:gd name="adj2" fmla="val 59797"/>
            </a:avLst>
          </a:prstGeom>
          <a:solidFill>
            <a:srgbClr val="12810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Good</a:t>
            </a:r>
            <a:r>
              <a:rPr lang="en-US" sz="4000" b="1" dirty="0" smtClean="0"/>
              <a:t> Translation</a:t>
            </a:r>
            <a:endParaRPr lang="th-TH" sz="4000" b="1" dirty="0"/>
          </a:p>
        </p:txBody>
      </p:sp>
      <p:pic>
        <p:nvPicPr>
          <p:cNvPr id="26628" name="Picture 4" descr="beauty,avatar,emoticom,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496"/>
            <a:ext cx="3290902" cy="329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000504"/>
            <a:ext cx="5257808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Fried Pork With Garlic</a:t>
            </a:r>
            <a:endParaRPr lang="th-TH" sz="2800" dirty="0"/>
          </a:p>
        </p:txBody>
      </p:sp>
      <p:pic>
        <p:nvPicPr>
          <p:cNvPr id="2050" name="Picture 2" descr="C:\Users\Dell\Desktop\Translation\Khwan\DSC09254.jpg"/>
          <p:cNvPicPr>
            <a:picLocks noChangeAspect="1" noChangeArrowheads="1"/>
          </p:cNvPicPr>
          <p:nvPr/>
        </p:nvPicPr>
        <p:blipFill>
          <a:blip r:embed="rId2"/>
          <a:srcRect t="24206" b="18160"/>
          <a:stretch>
            <a:fillRect/>
          </a:stretch>
        </p:blipFill>
        <p:spPr bwMode="auto">
          <a:xfrm>
            <a:off x="500034" y="214290"/>
            <a:ext cx="8040687" cy="34791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4643446"/>
            <a:ext cx="5788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Meat Fried with Sweet and Sour Sauce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71472" y="5929330"/>
            <a:ext cx="288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Meat Fried in Basil</a:t>
            </a:r>
            <a:endParaRPr lang="th-TH" dirty="0"/>
          </a:p>
        </p:txBody>
      </p:sp>
      <p:sp>
        <p:nvSpPr>
          <p:cNvPr id="8" name="Oval 7"/>
          <p:cNvSpPr/>
          <p:nvPr/>
        </p:nvSpPr>
        <p:spPr>
          <a:xfrm>
            <a:off x="2857488" y="1428736"/>
            <a:ext cx="307183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3357554" y="2285992"/>
            <a:ext cx="207170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5715008" y="714356"/>
            <a:ext cx="221457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857224" y="2285992"/>
            <a:ext cx="235745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929322" y="714356"/>
            <a:ext cx="2857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Connector 13"/>
          <p:cNvCxnSpPr>
            <a:endCxn id="11" idx="4"/>
          </p:cNvCxnSpPr>
          <p:nvPr/>
        </p:nvCxnSpPr>
        <p:spPr>
          <a:xfrm>
            <a:off x="1857356" y="3214686"/>
            <a:ext cx="17859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0034" y="5286388"/>
            <a:ext cx="2839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Meat Fried in Chili</a:t>
            </a:r>
            <a:endParaRPr lang="th-TH" dirty="0"/>
          </a:p>
        </p:txBody>
      </p:sp>
      <p:pic>
        <p:nvPicPr>
          <p:cNvPr id="2052" name="Picture 4" descr="http://t3.gstatic.com/images?q=tbn:ANd9GcRwNIe7N8p43kirhg2nC2gnSgpfJWvJfIA9fmMFnLgUFdLq5Fe4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2214578" cy="201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>
            <a:stCxn id="9" idx="4"/>
          </p:cNvCxnSpPr>
          <p:nvPr/>
        </p:nvCxnSpPr>
        <p:spPr>
          <a:xfrm rot="16200000" flipH="1">
            <a:off x="4625578" y="2839636"/>
            <a:ext cx="1428760" cy="189310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614364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Somphed</a:t>
            </a:r>
            <a:r>
              <a:rPr lang="en-US" dirty="0" smtClean="0">
                <a:solidFill>
                  <a:srgbClr val="FF0000"/>
                </a:solidFill>
              </a:rPr>
              <a:t> Market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10738567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3405716" cy="255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00562" y="214290"/>
            <a:ext cx="4214842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ขบวนรถเที่ยวขึ้น</a:t>
            </a:r>
          </a:p>
          <a:p>
            <a:endParaRPr lang="en-US" dirty="0" smtClean="0"/>
          </a:p>
          <a:p>
            <a:r>
              <a:rPr lang="en-US" dirty="0" smtClean="0"/>
              <a:t>Wrong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000" dirty="0" smtClean="0"/>
              <a:t>(Train Trip Up)</a:t>
            </a:r>
            <a:endParaRPr lang="th-TH" sz="2000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>
                <a:sym typeface="Wingdings" pitchFamily="2" charset="2"/>
              </a:rPr>
              <a:t>  To go north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11" name="Picture 10" descr="E10738567-2.jpg"/>
          <p:cNvPicPr>
            <a:picLocks noChangeAspect="1"/>
          </p:cNvPicPr>
          <p:nvPr/>
        </p:nvPicPr>
        <p:blipFill>
          <a:blip r:embed="rId3"/>
          <a:srcRect l="26374" r="19780" b="26373"/>
          <a:stretch>
            <a:fillRect/>
          </a:stretch>
        </p:blipFill>
        <p:spPr>
          <a:xfrm>
            <a:off x="428596" y="3357562"/>
            <a:ext cx="3143272" cy="322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500562" y="4286256"/>
            <a:ext cx="4286280" cy="21082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ขบวนเที่ยวล่อง</a:t>
            </a:r>
          </a:p>
          <a:p>
            <a:pPr>
              <a:buFontTx/>
              <a:buChar char="-"/>
            </a:pPr>
            <a:endParaRPr lang="th-TH" sz="2500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Wrong </a:t>
            </a:r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(Train travel downstream)</a:t>
            </a:r>
          </a:p>
          <a:p>
            <a:r>
              <a:rPr lang="en-US" sz="25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Correct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 To go south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07181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www.cm108.com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20213-02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IMG-20120213-02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572132" y="642918"/>
            <a:ext cx="2928958" cy="17859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public electricity is prohibited. </a:t>
            </a:r>
            <a:endParaRPr lang="th-TH" dirty="0"/>
          </a:p>
        </p:txBody>
      </p:sp>
      <p:sp>
        <p:nvSpPr>
          <p:cNvPr id="7" name="Right Arrow 6"/>
          <p:cNvSpPr/>
          <p:nvPr/>
        </p:nvSpPr>
        <p:spPr>
          <a:xfrm>
            <a:off x="4714876" y="1357298"/>
            <a:ext cx="714380" cy="5715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4714876" y="4572008"/>
            <a:ext cx="714380" cy="5715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5643570" y="4000504"/>
            <a:ext cx="2928958" cy="17859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Red?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2643183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baseline="30000" dirty="0" smtClean="0"/>
              <a:t>th</a:t>
            </a:r>
            <a:r>
              <a:rPr lang="en-US" dirty="0" smtClean="0"/>
              <a:t>  dormitory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61436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Library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Q42-281TX\Desktop\Translate\post-27966-0-01603100-1327974486.jpg"/>
          <p:cNvPicPr>
            <a:picLocks noChangeAspect="1" noChangeArrowheads="1"/>
          </p:cNvPicPr>
          <p:nvPr/>
        </p:nvPicPr>
        <p:blipFill>
          <a:blip r:embed="rId2"/>
          <a:srcRect r="28826" b="30932"/>
          <a:stretch>
            <a:fillRect/>
          </a:stretch>
        </p:blipFill>
        <p:spPr bwMode="auto">
          <a:xfrm>
            <a:off x="285720" y="285728"/>
            <a:ext cx="4562484" cy="388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86380" y="1071546"/>
            <a:ext cx="3571900" cy="25717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Wrong </a:t>
            </a:r>
            <a:r>
              <a:rPr lang="en-US" dirty="0" smtClean="0">
                <a:sym typeface="Wingdings" pitchFamily="2" charset="2"/>
              </a:rPr>
              <a:t> Go slow Accident Porn Area</a:t>
            </a:r>
            <a:endParaRPr lang="th-TH" sz="2000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>
                <a:sym typeface="Wingdings" pitchFamily="2" charset="2"/>
              </a:rPr>
              <a:t> Drive Slowly Accident Prone Area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28638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India from www. Cm108.com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Cloud Callout 3"/>
          <p:cNvSpPr/>
          <p:nvPr/>
        </p:nvSpPr>
        <p:spPr>
          <a:xfrm>
            <a:off x="2143108" y="357166"/>
            <a:ext cx="6715172" cy="3571900"/>
          </a:xfrm>
          <a:prstGeom prst="cloudCallout">
            <a:avLst>
              <a:gd name="adj1" fmla="val -22000"/>
              <a:gd name="adj2" fmla="val 68855"/>
            </a:avLst>
          </a:prstGeom>
          <a:solidFill>
            <a:srgbClr val="C436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Misunderstanding about language &amp; culture</a:t>
            </a:r>
            <a:endParaRPr lang="th-TH" sz="4000" b="1" dirty="0"/>
          </a:p>
        </p:txBody>
      </p:sp>
      <p:pic>
        <p:nvPicPr>
          <p:cNvPr id="39938" name="Picture 2" descr="oh,avatar,emoticom,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643206" cy="271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 descr="boy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6" y="4214818"/>
            <a:ext cx="2005018" cy="2005018"/>
          </a:xfrm>
        </p:spPr>
      </p:pic>
      <p:pic>
        <p:nvPicPr>
          <p:cNvPr id="41986" name="Picture 2" descr="boy,avatar,cartoon,face,kid,people,person,child,human,profile,account,u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14792"/>
            <a:ext cx="2643206" cy="2643208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857224" y="785794"/>
            <a:ext cx="4143404" cy="1857388"/>
          </a:xfrm>
          <a:prstGeom prst="wedgeEllipseCallout">
            <a:avLst>
              <a:gd name="adj1" fmla="val -27964"/>
              <a:gd name="adj2" fmla="val 13672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Where’s Tom? Mr. Jeff want to talk to him.</a:t>
            </a:r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29256" y="2285992"/>
            <a:ext cx="3214710" cy="1500198"/>
          </a:xfrm>
          <a:prstGeom prst="wedgeRoundRectCallout">
            <a:avLst>
              <a:gd name="adj1" fmla="val -463"/>
              <a:gd name="adj2" fmla="val 894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saw him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pass away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just a minute.</a:t>
            </a:r>
            <a:endParaRPr lang="th-TH" dirty="0"/>
          </a:p>
        </p:txBody>
      </p:sp>
      <p:sp>
        <p:nvSpPr>
          <p:cNvPr id="7" name="Oval Callout 6"/>
          <p:cNvSpPr/>
          <p:nvPr/>
        </p:nvSpPr>
        <p:spPr>
          <a:xfrm>
            <a:off x="2428860" y="3786190"/>
            <a:ext cx="2214578" cy="1000132"/>
          </a:xfrm>
          <a:prstGeom prst="wedgeEllipseCallout">
            <a:avLst>
              <a:gd name="adj1" fmla="val -34430"/>
              <a:gd name="adj2" fmla="val 864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Huh!? </a:t>
            </a:r>
            <a:r>
              <a:rPr lang="en-US" dirty="0" err="1" smtClean="0"/>
              <a:t>O_o</a:t>
            </a:r>
            <a:r>
              <a:rPr lang="en-US" dirty="0" smtClean="0"/>
              <a:t>!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3929058" y="5143512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Pass away = die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Pass by =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เดินผ่าน</a:t>
            </a:r>
            <a:endParaRPr lang="en-US" sz="40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2.bp.blogspot.com/_NwtpvVYhcVo/SfmA9ktIJaI/AAAAAAAABKs/lSO2SMk58wA/s400/SNSD+Taeyeon+A+Solution+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500694" cy="376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15008" y="428604"/>
            <a:ext cx="2857520" cy="1428760"/>
          </a:xfrm>
          <a:prstGeom prst="wedgeRoundRectCallout">
            <a:avLst>
              <a:gd name="adj1" fmla="val -53326"/>
              <a:gd name="adj2" fmla="val 11173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Fighting!!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57356" y="5500702"/>
            <a:ext cx="3357586" cy="114300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 Cheer up!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Fighting</a:t>
            </a:r>
          </a:p>
        </p:txBody>
      </p:sp>
      <p:pic>
        <p:nvPicPr>
          <p:cNvPr id="45058" name="Picture 2" descr="http://www.collapseboard.com/wp-content/uploads/2011/09/Beavis-and-Butt-head-figh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096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571472" y="428604"/>
            <a:ext cx="2928958" cy="1000132"/>
          </a:xfrm>
          <a:prstGeom prst="snip2Diag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Funny / Fun</a:t>
            </a:r>
            <a:endParaRPr lang="th-TH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92906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Funny = </a:t>
            </a:r>
            <a:r>
              <a:rPr lang="th-TH" sz="3600" dirty="0" smtClean="0"/>
              <a:t>ตลกขบขัน</a:t>
            </a:r>
          </a:p>
          <a:p>
            <a:r>
              <a:rPr lang="en-US" sz="3600" dirty="0" smtClean="0"/>
              <a:t>Fun = </a:t>
            </a:r>
            <a:r>
              <a:rPr lang="th-TH" sz="3600" dirty="0" smtClean="0"/>
              <a:t>สนุกสนาน</a:t>
            </a:r>
            <a:r>
              <a:rPr lang="en-US" sz="3600" dirty="0" smtClean="0"/>
              <a:t>, </a:t>
            </a:r>
            <a:r>
              <a:rPr lang="th-TH" sz="3600" dirty="0" smtClean="0"/>
              <a:t>รื่นเริง</a:t>
            </a:r>
            <a:endParaRPr lang="en-US" sz="3600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1071538" y="1643050"/>
            <a:ext cx="2857520" cy="1357322"/>
          </a:xfrm>
          <a:prstGeom prst="wedgeRoundRectCallout">
            <a:avLst>
              <a:gd name="adj1" fmla="val -34125"/>
              <a:gd name="adj2" fmla="val 8322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was the party last night?</a:t>
            </a:r>
            <a:endParaRPr lang="th-TH" dirty="0"/>
          </a:p>
        </p:txBody>
      </p:sp>
      <p:sp>
        <p:nvSpPr>
          <p:cNvPr id="10" name="Rectangular Callout 9"/>
          <p:cNvSpPr/>
          <p:nvPr/>
        </p:nvSpPr>
        <p:spPr>
          <a:xfrm>
            <a:off x="5786446" y="2143116"/>
            <a:ext cx="2714644" cy="1071570"/>
          </a:xfrm>
          <a:prstGeom prst="wedgeRectCallout">
            <a:avLst>
              <a:gd name="adj1" fmla="val -3214"/>
              <a:gd name="adj2" fmla="val 8613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was so </a:t>
            </a:r>
            <a:r>
              <a:rPr lang="en-US" sz="3200" b="1" dirty="0" smtClean="0"/>
              <a:t>funny</a:t>
            </a:r>
            <a:r>
              <a:rPr lang="en-US" dirty="0" smtClean="0"/>
              <a:t>!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2786050" y="5572140"/>
            <a:ext cx="4286280" cy="100013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= The party was so fun.</a:t>
            </a:r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boy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1714480" cy="1714480"/>
          </a:xfrm>
          <a:prstGeom prst="rect">
            <a:avLst/>
          </a:prstGeom>
        </p:spPr>
      </p:pic>
      <p:pic>
        <p:nvPicPr>
          <p:cNvPr id="13" name="Picture 12" descr="boy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78" y="3357530"/>
            <a:ext cx="1681202" cy="168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947" t="22782" r="5296" b="24605"/>
          <a:stretch>
            <a:fillRect/>
          </a:stretch>
        </p:blipFill>
        <p:spPr>
          <a:xfrm>
            <a:off x="1214413" y="500042"/>
            <a:ext cx="6900911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Chiang Mai Airport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421481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Avoid to use redundant word.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Oval Callout 4"/>
          <p:cNvSpPr/>
          <p:nvPr/>
        </p:nvSpPr>
        <p:spPr>
          <a:xfrm>
            <a:off x="1285852" y="785794"/>
            <a:ext cx="4500594" cy="2214578"/>
          </a:xfrm>
          <a:prstGeom prst="wedgeEllipseCallout">
            <a:avLst>
              <a:gd name="adj1" fmla="val -21140"/>
              <a:gd name="adj2" fmla="val 720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will </a:t>
            </a:r>
            <a:r>
              <a:rPr lang="en-US" sz="3200" b="1" dirty="0" smtClean="0"/>
              <a:t>entrance</a:t>
            </a:r>
            <a:r>
              <a:rPr lang="en-US" sz="3200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Chulalongkorn</a:t>
            </a:r>
            <a:r>
              <a:rPr lang="en-US" dirty="0" smtClean="0"/>
              <a:t> University in March.</a:t>
            </a:r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643570" y="2857496"/>
            <a:ext cx="1714512" cy="1000132"/>
          </a:xfrm>
          <a:prstGeom prst="wedgeRoundRectCallout">
            <a:avLst>
              <a:gd name="adj1" fmla="val -636"/>
              <a:gd name="adj2" fmla="val 753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1714480" y="5286388"/>
            <a:ext cx="4500594" cy="10772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= I'll   take  the  entrance exam in  March.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boy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1719266" cy="1719266"/>
          </a:xfrm>
          <a:prstGeom prst="rect">
            <a:avLst/>
          </a:prstGeom>
        </p:spPr>
      </p:pic>
      <p:pic>
        <p:nvPicPr>
          <p:cNvPr id="11" name="Picture 10" descr="boy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5140" y="4071942"/>
            <a:ext cx="158225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fus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785794"/>
            <a:ext cx="1351872" cy="1887213"/>
          </a:xfrm>
        </p:spPr>
      </p:pic>
      <p:sp>
        <p:nvSpPr>
          <p:cNvPr id="4" name="Rectangular Callout 3"/>
          <p:cNvSpPr/>
          <p:nvPr/>
        </p:nvSpPr>
        <p:spPr>
          <a:xfrm>
            <a:off x="1785918" y="1000108"/>
            <a:ext cx="4214842" cy="1500198"/>
          </a:xfrm>
          <a:prstGeom prst="wedgeRectCallout">
            <a:avLst>
              <a:gd name="adj1" fmla="val -37840"/>
              <a:gd name="adj2" fmla="val 995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4000" b="1" dirty="0" smtClean="0"/>
              <a:t>Stop your mouth!! 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(=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หุบปาก)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4000" dirty="0"/>
          </a:p>
        </p:txBody>
      </p:sp>
      <p:sp>
        <p:nvSpPr>
          <p:cNvPr id="5" name="Rectangle 4"/>
          <p:cNvSpPr/>
          <p:nvPr/>
        </p:nvSpPr>
        <p:spPr>
          <a:xfrm>
            <a:off x="3857620" y="4786322"/>
            <a:ext cx="2500330" cy="12144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= Shut up!</a:t>
            </a:r>
          </a:p>
        </p:txBody>
      </p:sp>
      <p:pic>
        <p:nvPicPr>
          <p:cNvPr id="7" name="Picture 6" descr="boy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1681170" cy="168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Cloud Callout 3"/>
          <p:cNvSpPr/>
          <p:nvPr/>
        </p:nvSpPr>
        <p:spPr>
          <a:xfrm>
            <a:off x="714348" y="928670"/>
            <a:ext cx="4929222" cy="1785950"/>
          </a:xfrm>
          <a:prstGeom prst="cloudCallout">
            <a:avLst>
              <a:gd name="adj1" fmla="val -27682"/>
              <a:gd name="adj2" fmla="val 625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you want to have </a:t>
            </a:r>
            <a:r>
              <a:rPr lang="en-US" sz="3200" b="1" dirty="0" smtClean="0"/>
              <a:t>a story </a:t>
            </a:r>
            <a:r>
              <a:rPr lang="en-US" dirty="0" smtClean="0"/>
              <a:t>with 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364331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 </a:t>
            </a:r>
            <a:r>
              <a:rPr lang="th-TH" sz="4000" b="1" dirty="0" smtClean="0"/>
              <a:t>อยากมี</a:t>
            </a:r>
            <a:r>
              <a:rPr lang="th-TH" sz="4400" b="1" dirty="0" smtClean="0">
                <a:solidFill>
                  <a:srgbClr val="FF0000"/>
                </a:solidFill>
              </a:rPr>
              <a:t>เรื่อง</a:t>
            </a:r>
            <a:r>
              <a:rPr lang="th-TH" sz="4000" b="1" dirty="0" smtClean="0"/>
              <a:t>กับฉันหรอ 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ห๊ะ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!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?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422" y="5143512"/>
            <a:ext cx="4500594" cy="1143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= Do you </a:t>
            </a:r>
            <a:r>
              <a:rPr lang="en-US" sz="3200" b="1" dirty="0" err="1" smtClean="0">
                <a:solidFill>
                  <a:schemeClr val="tx1"/>
                </a:solidFill>
              </a:rPr>
              <a:t>wanna</a:t>
            </a:r>
            <a:r>
              <a:rPr lang="en-US" sz="3200" b="1" dirty="0" smtClean="0">
                <a:solidFill>
                  <a:schemeClr val="tx1"/>
                </a:solidFill>
              </a:rPr>
              <a:t> fight? 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000100" y="3357562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cs typeface="+mj-cs"/>
              </a:rPr>
              <a:t>= </a:t>
            </a:r>
            <a:r>
              <a:rPr lang="th-TH" sz="4000" b="1" dirty="0" smtClean="0">
                <a:cs typeface="+mj-cs"/>
              </a:rPr>
              <a:t>อย่าเข้ามานะ ไม่</a:t>
            </a:r>
            <a:r>
              <a:rPr lang="th-TH" sz="4000" b="1" dirty="0" err="1" smtClean="0">
                <a:cs typeface="+mj-cs"/>
              </a:rPr>
              <a:t>งั้น</a:t>
            </a:r>
            <a:r>
              <a:rPr lang="th-TH" sz="4000" b="1" dirty="0" smtClean="0">
                <a:cs typeface="+mj-cs"/>
              </a:rPr>
              <a:t>เอ็งสวย! (เห็นดีกันแน่</a:t>
            </a:r>
            <a:r>
              <a:rPr lang="en-US" sz="4000" b="1" dirty="0" smtClean="0">
                <a:cs typeface="+mj-cs"/>
              </a:rPr>
              <a:t>!</a:t>
            </a:r>
            <a:r>
              <a:rPr lang="th-TH" sz="4000" b="1" dirty="0" smtClean="0">
                <a:cs typeface="+mj-cs"/>
              </a:rPr>
              <a:t>)</a:t>
            </a:r>
            <a:endParaRPr lang="en-US" sz="4000" dirty="0">
              <a:cs typeface="+mj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85852" y="714356"/>
            <a:ext cx="4071966" cy="2000264"/>
          </a:xfrm>
          <a:prstGeom prst="wedgeRoundRectCallout">
            <a:avLst>
              <a:gd name="adj1" fmla="val -43980"/>
              <a:gd name="adj2" fmla="val 807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"</a:t>
            </a:r>
            <a:r>
              <a:rPr lang="en-US" b="1" dirty="0" smtClean="0"/>
              <a:t>Don't come , you will be </a:t>
            </a:r>
            <a:r>
              <a:rPr lang="en-US" sz="3600" b="1" dirty="0" smtClean="0"/>
              <a:t>beautiful</a:t>
            </a:r>
            <a:r>
              <a:rPr lang="en-US" b="1" dirty="0" smtClean="0"/>
              <a:t> !"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2643174" y="5286388"/>
            <a:ext cx="3929090" cy="9286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If you come, you die!!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love,smiley,valentine,emotion,emoticon,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14038">
            <a:off x="4099146" y="2813270"/>
            <a:ext cx="2933712" cy="2933714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142976" y="1000108"/>
            <a:ext cx="4143404" cy="1571636"/>
          </a:xfrm>
          <a:prstGeom prst="cloudCallout">
            <a:avLst>
              <a:gd name="adj1" fmla="val 27432"/>
              <a:gd name="adj2" fmla="val 859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THANK YOU</a:t>
            </a:r>
            <a:endParaRPr lang="th-TH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084" r="704" b="8451"/>
          <a:stretch>
            <a:fillRect/>
          </a:stretch>
        </p:blipFill>
        <p:spPr>
          <a:xfrm>
            <a:off x="1000100" y="214290"/>
            <a:ext cx="6715172" cy="3929090"/>
          </a:xfr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Chiang Mai Airport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64344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easy word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00496" y="4857760"/>
            <a:ext cx="71438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857752" y="464344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Easy to understand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" t="22134" r="5351" b="20497"/>
          <a:stretch>
            <a:fillRect/>
          </a:stretch>
        </p:blipFill>
        <p:spPr>
          <a:xfrm>
            <a:off x="1071538" y="428604"/>
            <a:ext cx="7000924" cy="3214710"/>
          </a:xfrm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Chiang Mai Airport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435769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Avoid to translate word by word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20213-0227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156" r="21308" b="8321"/>
          <a:stretch>
            <a:fillRect/>
          </a:stretch>
        </p:blipFill>
        <p:spPr>
          <a:xfrm rot="16200000">
            <a:off x="1107257" y="-678685"/>
            <a:ext cx="4286280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14884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เวลาของคุณมีน้อยกว่า ที่จะเสียเวลาเดินตามความฝันของคนอื่น</a:t>
            </a:r>
            <a:endParaRPr lang="th-TH" sz="4000" dirty="0"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0298" y="2643182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500826" y="714356"/>
            <a:ext cx="264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Avoid to translate word by word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20213-022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4891" r="16573" b="7997"/>
          <a:stretch>
            <a:fillRect/>
          </a:stretch>
        </p:blipFill>
        <p:spPr>
          <a:xfrm rot="16200000">
            <a:off x="1157182" y="-728609"/>
            <a:ext cx="4472183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85776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cs typeface="+mj-cs"/>
              </a:rPr>
              <a:t>เราทุกคนมี</a:t>
            </a:r>
            <a:r>
              <a:rPr lang="th-TH" sz="3200" dirty="0" err="1" smtClean="0">
                <a:cs typeface="+mj-cs"/>
              </a:rPr>
              <a:t>ไทม์แมชชี</a:t>
            </a:r>
            <a:r>
              <a:rPr lang="th-TH" sz="3200" dirty="0" smtClean="0">
                <a:cs typeface="+mj-cs"/>
              </a:rPr>
              <a:t>นของตัวเอง  </a:t>
            </a:r>
          </a:p>
          <a:p>
            <a:r>
              <a:rPr lang="th-TH" sz="3200" dirty="0" smtClean="0">
                <a:cs typeface="+mj-cs"/>
              </a:rPr>
              <a:t>บางครั้งพาเราย้อนกลับไปในอดีต ที่เรียกว่า “ ความทรงจำ” </a:t>
            </a:r>
          </a:p>
          <a:p>
            <a:r>
              <a:rPr lang="th-TH" sz="3200" dirty="0" smtClean="0">
                <a:cs typeface="+mj-cs"/>
              </a:rPr>
              <a:t>บางครั้งพาเราไปสู่อนาคตที่เรียกว่า “ ความฝัน”</a:t>
            </a:r>
            <a:endParaRPr lang="th-TH" sz="32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1000109"/>
            <a:ext cx="2500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simple word but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Meaning is register</a:t>
            </a:r>
          </a:p>
          <a:p>
            <a:r>
              <a:rPr lang="en-US" dirty="0" smtClean="0"/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IMG-20120213-022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45" t="6314" r="21970" b="13188"/>
          <a:stretch>
            <a:fillRect/>
          </a:stretch>
        </p:blipFill>
        <p:spPr>
          <a:xfrm rot="16200000">
            <a:off x="2490305" y="-596553"/>
            <a:ext cx="4535589" cy="608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4929198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ถ้าเวลาคือชีวิต ดังนั้นการใช้เวลาอย่างเปล่าประโยชน์ คือ การใช้ชีวิตอย่างไรค้า</a:t>
            </a:r>
            <a:endParaRPr lang="th-TH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IMG-20120213-022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707" t="6314" r="15389" b="8452"/>
          <a:stretch>
            <a:fillRect/>
          </a:stretch>
        </p:blipFill>
        <p:spPr>
          <a:xfrm rot="16200000">
            <a:off x="2681539" y="-252700"/>
            <a:ext cx="4209554" cy="528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878" y="6396335"/>
            <a:ext cx="392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AIS serenade notebook 2012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4572008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cs typeface="+mj-cs"/>
              </a:rPr>
              <a:t>เวลาก็เหมือนเม็ดทรายในกำมือ ยิ่งกำแน่นเท่าไหร่ ก็ยิ่งไหลผ่านมือเราเร็วขึ้นเท่านั้น</a:t>
            </a:r>
            <a:endParaRPr lang="th-TH" sz="3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604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Language Consolidation Through Translation  001212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55</cp:revision>
  <dcterms:created xsi:type="dcterms:W3CDTF">2012-02-14T12:37:28Z</dcterms:created>
  <dcterms:modified xsi:type="dcterms:W3CDTF">2012-02-16T19:53:12Z</dcterms:modified>
</cp:coreProperties>
</file>