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0" r:id="rId5"/>
    <p:sldId id="266" r:id="rId6"/>
    <p:sldId id="267" r:id="rId7"/>
    <p:sldId id="268" r:id="rId8"/>
    <p:sldId id="283" r:id="rId9"/>
    <p:sldId id="284" r:id="rId10"/>
    <p:sldId id="259" r:id="rId11"/>
    <p:sldId id="295" r:id="rId12"/>
    <p:sldId id="296" r:id="rId13"/>
    <p:sldId id="297" r:id="rId14"/>
    <p:sldId id="298" r:id="rId15"/>
    <p:sldId id="299" r:id="rId16"/>
    <p:sldId id="293" r:id="rId17"/>
    <p:sldId id="294" r:id="rId18"/>
    <p:sldId id="260" r:id="rId19"/>
    <p:sldId id="261" r:id="rId20"/>
    <p:sldId id="262" r:id="rId21"/>
    <p:sldId id="263" r:id="rId22"/>
    <p:sldId id="264" r:id="rId23"/>
    <p:sldId id="277" r:id="rId24"/>
    <p:sldId id="278" r:id="rId25"/>
    <p:sldId id="279" r:id="rId26"/>
    <p:sldId id="300" r:id="rId27"/>
    <p:sldId id="272" r:id="rId28"/>
    <p:sldId id="273" r:id="rId29"/>
    <p:sldId id="274" r:id="rId30"/>
    <p:sldId id="286" r:id="rId31"/>
    <p:sldId id="287" r:id="rId32"/>
    <p:sldId id="291" r:id="rId33"/>
    <p:sldId id="292" r:id="rId34"/>
    <p:sldId id="30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0343572-85DA-6B4E-B9D1-484207B91D03}" type="datetimeFigureOut">
              <a:rPr lang="en-US" smtClean="0"/>
              <a:pPr/>
              <a:t>2/16/2012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FB252B2-DF42-F34D-8FA1-2F74911B01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343572-85DA-6B4E-B9D1-484207B91D03}" type="datetimeFigureOut">
              <a:rPr lang="en-US" smtClean="0"/>
              <a:pPr/>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252B2-DF42-F34D-8FA1-2F74911B01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0343572-85DA-6B4E-B9D1-484207B91D03}" type="datetimeFigureOut">
              <a:rPr lang="en-US" smtClean="0"/>
              <a:pPr/>
              <a:t>2/16/2012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FB252B2-DF42-F34D-8FA1-2F74911B01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343572-85DA-6B4E-B9D1-484207B91D03}" type="datetimeFigureOut">
              <a:rPr lang="en-US" smtClean="0"/>
              <a:pPr/>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FB252B2-DF42-F34D-8FA1-2F74911B012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0343572-85DA-6B4E-B9D1-484207B91D03}" type="datetimeFigureOut">
              <a:rPr lang="en-US" smtClean="0"/>
              <a:pPr/>
              <a:t>2/16/2012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0343572-85DA-6B4E-B9D1-484207B91D03}" type="datetimeFigureOut">
              <a:rPr lang="en-US" smtClean="0"/>
              <a:pPr/>
              <a:t>2/16/2012</a:t>
            </a:fld>
            <a:endParaRPr lang="en-US"/>
          </a:p>
        </p:txBody>
      </p:sp>
      <p:sp>
        <p:nvSpPr>
          <p:cNvPr id="10" name="Slide Number Placeholder 9"/>
          <p:cNvSpPr>
            <a:spLocks noGrp="1"/>
          </p:cNvSpPr>
          <p:nvPr>
            <p:ph type="sldNum" sz="quarter" idx="16"/>
          </p:nvPr>
        </p:nvSpPr>
        <p:spPr/>
        <p:txBody>
          <a:bodyPr rtlCol="0"/>
          <a:lstStyle/>
          <a:p>
            <a:fld id="{1FB252B2-DF42-F34D-8FA1-2F74911B012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0343572-85DA-6B4E-B9D1-484207B91D03}" type="datetimeFigureOut">
              <a:rPr lang="en-US" smtClean="0"/>
              <a:pPr/>
              <a:t>2/16/2012</a:t>
            </a:fld>
            <a:endParaRPr lang="en-US"/>
          </a:p>
        </p:txBody>
      </p:sp>
      <p:sp>
        <p:nvSpPr>
          <p:cNvPr id="12" name="Slide Number Placeholder 11"/>
          <p:cNvSpPr>
            <a:spLocks noGrp="1"/>
          </p:cNvSpPr>
          <p:nvPr>
            <p:ph type="sldNum" sz="quarter" idx="16"/>
          </p:nvPr>
        </p:nvSpPr>
        <p:spPr/>
        <p:txBody>
          <a:bodyPr rtlCol="0"/>
          <a:lstStyle/>
          <a:p>
            <a:fld id="{1FB252B2-DF42-F34D-8FA1-2F74911B012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343572-85DA-6B4E-B9D1-484207B91D03}" type="datetimeFigureOut">
              <a:rPr lang="en-US" smtClean="0"/>
              <a:pPr/>
              <a:t>2/16/2012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FB252B2-DF42-F34D-8FA1-2F74911B01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43572-85DA-6B4E-B9D1-484207B91D03}" type="datetimeFigureOut">
              <a:rPr lang="en-US" smtClean="0"/>
              <a:pPr/>
              <a:t>2/16/2012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FB252B2-DF42-F34D-8FA1-2F74911B01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0343572-85DA-6B4E-B9D1-484207B91D03}" type="datetimeFigureOut">
              <a:rPr lang="en-US" smtClean="0"/>
              <a:pPr/>
              <a:t>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FB252B2-DF42-F34D-8FA1-2F74911B012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0343572-85DA-6B4E-B9D1-484207B91D03}" type="datetimeFigureOut">
              <a:rPr lang="en-US" smtClean="0"/>
              <a:pPr/>
              <a:t>2/16/2012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FB252B2-DF42-F34D-8FA1-2F74911B012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0343572-85DA-6B4E-B9D1-484207B91D03}" type="datetimeFigureOut">
              <a:rPr lang="en-US" smtClean="0"/>
              <a:pPr/>
              <a:t>2/16/2012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FB252B2-DF42-F34D-8FA1-2F74911B01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lickr.com/photos/failinth/621434926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lickr.com/photos/failinth/62092814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flickr.com/photos/failinth/600233152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lickr.com/photos/failinth/5201930200/" TargetMode="External"/><Relationship Id="rId1" Type="http://schemas.openxmlformats.org/officeDocument/2006/relationships/slideLayout" Target="../slideLayouts/slideLayout2.xml"/><Relationship Id="rId4" Type="http://schemas.microsoft.com/office/2007/relationships/hdphoto" Target="NUL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10600" cy="1524000"/>
          </a:xfrm>
        </p:spPr>
        <p:txBody>
          <a:bodyPr>
            <a:noAutofit/>
          </a:bodyPr>
          <a:lstStyle/>
          <a:p>
            <a:pPr algn="ctr"/>
            <a:r>
              <a:rPr lang="en-US" sz="5000" b="1" u="sng" dirty="0" smtClean="0">
                <a:latin typeface="Bookman Old Style"/>
                <a:cs typeface="Bookman Old Style"/>
              </a:rPr>
              <a:t>Translation project</a:t>
            </a:r>
            <a:endParaRPr lang="en-US" sz="5000" b="1" u="sng" dirty="0">
              <a:latin typeface="Bookman Old Style"/>
              <a:cs typeface="Bookman Old Style"/>
            </a:endParaRPr>
          </a:p>
        </p:txBody>
      </p:sp>
      <p:sp>
        <p:nvSpPr>
          <p:cNvPr id="3" name="Subtitle 2"/>
          <p:cNvSpPr>
            <a:spLocks noGrp="1"/>
          </p:cNvSpPr>
          <p:nvPr>
            <p:ph type="subTitle" idx="1"/>
          </p:nvPr>
        </p:nvSpPr>
        <p:spPr>
          <a:xfrm>
            <a:off x="2519346" y="2819400"/>
            <a:ext cx="6624654" cy="3078237"/>
          </a:xfrm>
        </p:spPr>
        <p:txBody>
          <a:bodyPr>
            <a:noAutofit/>
          </a:bodyPr>
          <a:lstStyle/>
          <a:p>
            <a:pPr marL="514350" indent="-514350">
              <a:buAutoNum type="arabicPeriod"/>
            </a:pPr>
            <a:r>
              <a:rPr lang="en-US" sz="3200" dirty="0" smtClean="0">
                <a:solidFill>
                  <a:schemeClr val="tx2"/>
                </a:solidFill>
                <a:latin typeface="Bookman Old Style"/>
                <a:cs typeface="Bookman Old Style"/>
              </a:rPr>
              <a:t>Good translation</a:t>
            </a:r>
          </a:p>
          <a:p>
            <a:pPr marL="514350" indent="-514350">
              <a:buAutoNum type="arabicPeriod"/>
            </a:pPr>
            <a:r>
              <a:rPr lang="en-US" sz="3200" dirty="0" smtClean="0">
                <a:solidFill>
                  <a:schemeClr val="tx2"/>
                </a:solidFill>
                <a:latin typeface="Bookman Old Style"/>
                <a:cs typeface="Bookman Old Style"/>
              </a:rPr>
              <a:t>Bad translation</a:t>
            </a:r>
          </a:p>
          <a:p>
            <a:pPr marL="514350" indent="-514350">
              <a:buAutoNum type="arabicPeriod"/>
            </a:pPr>
            <a:r>
              <a:rPr lang="en-US" sz="3200" dirty="0" smtClean="0">
                <a:solidFill>
                  <a:schemeClr val="tx2"/>
                </a:solidFill>
                <a:latin typeface="Bookman Old Style"/>
                <a:cs typeface="Bookman Old Style"/>
              </a:rPr>
              <a:t>Direct translation</a:t>
            </a:r>
          </a:p>
          <a:p>
            <a:pPr marL="514350" indent="-514350">
              <a:buAutoNum type="arabicPeriod"/>
            </a:pPr>
            <a:r>
              <a:rPr lang="en-US" sz="3200" dirty="0" smtClean="0">
                <a:solidFill>
                  <a:schemeClr val="tx2"/>
                </a:solidFill>
                <a:latin typeface="Bookman Old Style"/>
                <a:cs typeface="Bookman Old Style"/>
              </a:rPr>
              <a:t>Language misunderstandings</a:t>
            </a:r>
            <a:endParaRPr lang="en-US" sz="3200" dirty="0">
              <a:solidFill>
                <a:schemeClr val="tx2"/>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ny-thai-signs-4.jpg"/>
          <p:cNvPicPr>
            <a:picLocks noGrp="1" noChangeAspect="1"/>
          </p:cNvPicPr>
          <p:nvPr>
            <p:ph sz="quarter" idx="1"/>
          </p:nvPr>
        </p:nvPicPr>
        <p:blipFill>
          <a:blip r:embed="rId2"/>
          <a:stretch>
            <a:fillRect/>
          </a:stretch>
        </p:blipFill>
        <p:spPr>
          <a:xfrm>
            <a:off x="1712124" y="1524000"/>
            <a:ext cx="5954702" cy="4495800"/>
          </a:xfrm>
        </p:spPr>
      </p:pic>
      <p:sp>
        <p:nvSpPr>
          <p:cNvPr id="5" name="TextBox 4"/>
          <p:cNvSpPr txBox="1"/>
          <p:nvPr/>
        </p:nvSpPr>
        <p:spPr>
          <a:xfrm>
            <a:off x="304800"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man Old Style"/>
                <a:cs typeface="Bookman Old Style"/>
              </a:rPr>
              <a:t>Do not wash your feet here!</a:t>
            </a:r>
            <a:endParaRPr lang="en-US" sz="2800" dirty="0">
              <a:latin typeface="Bookman Old Style"/>
              <a:cs typeface="Bookman Old Styl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5638800"/>
            <a:ext cx="9144000" cy="1261884"/>
          </a:xfrm>
          <a:prstGeom prst="rect">
            <a:avLst/>
          </a:prstGeom>
          <a:solidFill>
            <a:srgbClr val="DD804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000" b="1" dirty="0" smtClean="0">
              <a:solidFill>
                <a:schemeClr val="bg2">
                  <a:lumMod val="25000"/>
                </a:schemeClr>
              </a:solidFill>
              <a:latin typeface="Calibri"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Bookman Old Style"/>
                <a:ea typeface="Times New Roman" pitchFamily="18" charset="0"/>
                <a:cs typeface="Bookman Old Style"/>
              </a:rPr>
              <a:t>Push :</a:t>
            </a:r>
            <a:r>
              <a:rPr kumimoji="0" lang="th-TH" sz="2800" b="1" i="0" u="none" strike="noStrike" cap="none" normalizeH="0" baseline="0" dirty="0" smtClean="0">
                <a:ln>
                  <a:noFill/>
                </a:ln>
                <a:solidFill>
                  <a:srgbClr val="FFFFFF"/>
                </a:solidFill>
                <a:effectLst/>
                <a:latin typeface="Bookman Old Style"/>
                <a:ea typeface="Times New Roman" pitchFamily="18" charset="0"/>
                <a:cs typeface="Bookman Old Style"/>
              </a:rPr>
              <a:t> ผลัก</a:t>
            </a:r>
            <a:endParaRPr kumimoji="0" lang="en-US" sz="2800" b="0" i="0" u="none" strike="noStrike" cap="none" normalizeH="0" baseline="0" dirty="0" smtClean="0">
              <a:ln>
                <a:noFill/>
              </a:ln>
              <a:solidFill>
                <a:srgbClr val="FFFFFF"/>
              </a:solidFill>
              <a:effectLst/>
              <a:latin typeface="Bookman Old Style"/>
              <a:cs typeface="Bookman Old Style"/>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Bookman Old Style"/>
                <a:ea typeface="Times New Roman" pitchFamily="18" charset="0"/>
                <a:cs typeface="Bookman Old Style"/>
              </a:rPr>
              <a:t>Pull  :</a:t>
            </a:r>
            <a:r>
              <a:rPr kumimoji="0" lang="th-TH" sz="2800" b="1" i="0" u="none" strike="noStrike" cap="none" normalizeH="0" baseline="0" dirty="0" smtClean="0">
                <a:ln>
                  <a:noFill/>
                </a:ln>
                <a:solidFill>
                  <a:srgbClr val="FFFFFF"/>
                </a:solidFill>
                <a:effectLst/>
                <a:latin typeface="Bookman Old Style"/>
                <a:ea typeface="Times New Roman" pitchFamily="18" charset="0"/>
                <a:cs typeface="Bookman Old Style"/>
              </a:rPr>
              <a:t> ดึง</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h-TH" sz="3200" b="0" i="0" u="none" strike="noStrike" cap="none" normalizeH="0" baseline="0" dirty="0" smtClean="0">
              <a:ln>
                <a:noFill/>
              </a:ln>
              <a:solidFill>
                <a:schemeClr val="bg2">
                  <a:lumMod val="25000"/>
                </a:schemeClr>
              </a:solidFill>
              <a:effectLst/>
              <a:latin typeface="Arial" pitchFamily="34" charset="0"/>
              <a:cs typeface="Angsana New" pitchFamily="18" charset="-34"/>
            </a:endParaRPr>
          </a:p>
        </p:txBody>
      </p:sp>
      <p:pic>
        <p:nvPicPr>
          <p:cNvPr id="10242" name="Picture 2" descr="09">
            <a:hlinkClick r:id="rId2" tooltip="09 by failinth, on Flickr"/>
          </p:cNvPr>
          <p:cNvPicPr>
            <a:picLocks noChangeAspect="1" noChangeArrowheads="1"/>
          </p:cNvPicPr>
          <p:nvPr/>
        </p:nvPicPr>
        <p:blipFill>
          <a:blip r:embed="rId3">
            <a:lum bright="10000" contrast="10000"/>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rot="185463">
            <a:off x="2163456" y="1803844"/>
            <a:ext cx="4826815" cy="3703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0"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Tree>
    <p:extLst>
      <p:ext uri="{BB962C8B-B14F-4D97-AF65-F5344CB8AC3E}">
        <p14:creationId xmlns:mc="http://schemas.openxmlformats.org/markup-compatibility/2006" xmlns:mv="urn:schemas-microsoft-com:mac:vml" xmlns:p14="http://schemas.microsoft.com/office/powerpoint/2010/main" xmlns="" val="3598914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334000"/>
            <a:ext cx="9144000" cy="2092881"/>
          </a:xfrm>
          <a:prstGeom prst="rect">
            <a:avLst/>
          </a:prstGeom>
          <a:solidFill>
            <a:srgbClr val="DD804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h-TH" sz="3200" b="1" i="0" u="none" strike="noStrike" cap="none" normalizeH="0" baseline="0" dirty="0" smtClean="0">
              <a:ln>
                <a:noFill/>
              </a:ln>
              <a:solidFill>
                <a:schemeClr val="bg2">
                  <a:lumMod val="25000"/>
                </a:schemeClr>
              </a:solidFill>
              <a:effectLst/>
              <a:ea typeface="Times New Roman" pitchFamily="18" charset="0"/>
              <a:cs typeface="Leelawadee" pitchFamily="34" charset="-34"/>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dirty="0" smtClean="0">
                <a:ln>
                  <a:noFill/>
                </a:ln>
                <a:solidFill>
                  <a:schemeClr val="bg1"/>
                </a:solidFill>
                <a:effectLst/>
                <a:latin typeface="Bookman Old Style"/>
                <a:ea typeface="Times New Roman" pitchFamily="18" charset="0"/>
                <a:cs typeface="Bookman Old Style"/>
              </a:rPr>
              <a:t>ยาเสพย์ติดอันตราย  คุณอาจตายถ้าลองมัน</a:t>
            </a:r>
            <a:endParaRPr kumimoji="0" lang="en-US" sz="3200" b="1" i="0" u="none" strike="noStrike" cap="none" normalizeH="0" baseline="0" dirty="0" smtClean="0">
              <a:ln>
                <a:noFill/>
              </a:ln>
              <a:solidFill>
                <a:schemeClr val="bg1"/>
              </a:solidFill>
              <a:effectLst/>
              <a:latin typeface="Bookman Old Style"/>
              <a:ea typeface="Times New Roman" pitchFamily="18" charset="0"/>
              <a:cs typeface="Bookman Old Style"/>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Bookman Old Style"/>
                <a:ea typeface="Times New Roman" pitchFamily="18" charset="0"/>
                <a:cs typeface="Bookman Old Style"/>
              </a:rPr>
              <a:t>Addictive substance is dangerous to life.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400" b="0" i="0" u="none" strike="noStrike" cap="none" normalizeH="0" baseline="0" dirty="0" smtClean="0">
              <a:ln>
                <a:noFill/>
              </a:ln>
              <a:solidFill>
                <a:schemeClr val="bg2">
                  <a:lumMod val="25000"/>
                </a:schemeClr>
              </a:solidFill>
              <a:effectLst/>
              <a:latin typeface="Arial" pitchFamily="34" charset="0"/>
              <a:cs typeface="Angsana New" pitchFamily="18" charset="-34"/>
            </a:endParaRPr>
          </a:p>
        </p:txBody>
      </p:sp>
      <p:pic>
        <p:nvPicPr>
          <p:cNvPr id="11266" name="Picture 2" descr="15">
            <a:hlinkClick r:id="rId2" tooltip="15 by failinth, on Flickr"/>
          </p:cNvPr>
          <p:cNvPicPr>
            <a:picLocks noChangeAspect="1" noChangeArrowheads="1"/>
          </p:cNvPicPr>
          <p:nvPr/>
        </p:nvPicPr>
        <p:blipFill>
          <a:blip r:embed="rId3">
            <a:lum bright="-10000" contrast="10000"/>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rot="275367">
            <a:off x="1672129" y="1154717"/>
            <a:ext cx="6179259" cy="4304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p:cNvSpPr txBox="1"/>
          <p:nvPr/>
        </p:nvSpPr>
        <p:spPr>
          <a:xfrm>
            <a:off x="304800"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Tree>
    <p:extLst>
      <p:ext uri="{BB962C8B-B14F-4D97-AF65-F5344CB8AC3E}">
        <p14:creationId xmlns:mc="http://schemas.openxmlformats.org/markup-compatibility/2006" xmlns:mv="urn:schemas-microsoft-com:mac:vml" xmlns:p14="http://schemas.microsoft.com/office/powerpoint/2010/main" xmlns="" val="426803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188029" y="1600200"/>
            <a:ext cx="4898571" cy="4267200"/>
          </a:xfrm>
          <a:prstGeom prst="rect">
            <a:avLst/>
          </a:prstGeom>
        </p:spPr>
      </p:pic>
      <p:sp>
        <p:nvSpPr>
          <p:cNvPr id="5" name="TextBox 4"/>
          <p:cNvSpPr txBox="1"/>
          <p:nvPr/>
        </p:nvSpPr>
        <p:spPr>
          <a:xfrm>
            <a:off x="357154"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FFFF"/>
                </a:solidFill>
                <a:latin typeface="Bookman Old Style"/>
                <a:cs typeface="Bookman Old Style"/>
              </a:rPr>
              <a:t>Chicken </a:t>
            </a:r>
            <a:r>
              <a:rPr lang="en-US" sz="2800" dirty="0" err="1" smtClean="0">
                <a:solidFill>
                  <a:srgbClr val="FFFFFF"/>
                </a:solidFill>
                <a:latin typeface="Bookman Old Style"/>
                <a:cs typeface="Bookman Old Style"/>
              </a:rPr>
              <a:t>Flavoured</a:t>
            </a:r>
            <a:endParaRPr lang="en-US" sz="2800" dirty="0">
              <a:solidFill>
                <a:srgbClr val="FFFFFF"/>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4"/>
          <p:cNvSpPr/>
          <p:nvPr/>
        </p:nvSpPr>
        <p:spPr>
          <a:xfrm>
            <a:off x="0" y="5486400"/>
            <a:ext cx="9144000" cy="1371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386" name="Picture 10"/>
          <p:cNvPicPr>
            <a:picLocks noChangeAspect="1" noChangeArrowheads="1"/>
          </p:cNvPicPr>
          <p:nvPr/>
        </p:nvPicPr>
        <p:blipFill>
          <a:blip r:embed="rId2"/>
          <a:srcRect l="4013" t="1939" b="5479"/>
          <a:stretch>
            <a:fillRect/>
          </a:stretch>
        </p:blipFill>
        <p:spPr bwMode="auto">
          <a:xfrm>
            <a:off x="914400" y="1447800"/>
            <a:ext cx="7429500" cy="4038600"/>
          </a:xfrm>
          <a:prstGeom prst="rect">
            <a:avLst/>
          </a:prstGeom>
          <a:noFill/>
          <a:ln w="9525">
            <a:noFill/>
            <a:miter lim="800000"/>
            <a:headEnd/>
            <a:tailEnd/>
          </a:ln>
        </p:spPr>
      </p:pic>
      <p:sp>
        <p:nvSpPr>
          <p:cNvPr id="16387" name="ชื่อเรื่อง 13"/>
          <p:cNvSpPr>
            <a:spLocks noGrp="1"/>
          </p:cNvSpPr>
          <p:nvPr>
            <p:ph type="title"/>
          </p:nvPr>
        </p:nvSpPr>
        <p:spPr>
          <a:xfrm>
            <a:off x="533400" y="5486400"/>
            <a:ext cx="8305800" cy="1371600"/>
          </a:xfrm>
        </p:spPr>
        <p:txBody>
          <a:bodyPr/>
          <a:lstStyle/>
          <a:p>
            <a:pPr algn="ctr"/>
            <a:r>
              <a:rPr lang="en-US" sz="3600" dirty="0">
                <a:solidFill>
                  <a:srgbClr val="FFFFFF"/>
                </a:solidFill>
              </a:rPr>
              <a:t>Please dress up </a:t>
            </a:r>
            <a:r>
              <a:rPr lang="en-US" sz="3600" dirty="0" smtClean="0">
                <a:solidFill>
                  <a:srgbClr val="FFFFFF"/>
                </a:solidFill>
              </a:rPr>
              <a:t>properly </a:t>
            </a:r>
            <a:r>
              <a:rPr lang="en-US" sz="3600" dirty="0">
                <a:solidFill>
                  <a:srgbClr val="FFFFFF"/>
                </a:solidFill>
              </a:rPr>
              <a:t>before </a:t>
            </a:r>
            <a:r>
              <a:rPr lang="en-US" sz="3600" dirty="0" smtClean="0">
                <a:solidFill>
                  <a:srgbClr val="FFFFFF"/>
                </a:solidFill>
              </a:rPr>
              <a:t>worshiping </a:t>
            </a:r>
            <a:r>
              <a:rPr lang="en-US" sz="3600" dirty="0">
                <a:solidFill>
                  <a:srgbClr val="FFFFFF"/>
                </a:solidFill>
              </a:rPr>
              <a:t>Buddha on the pagoda.</a:t>
            </a:r>
            <a:endParaRPr lang="th-TH" sz="3600" dirty="0">
              <a:solidFill>
                <a:srgbClr val="FFFFFF"/>
              </a:solidFill>
              <a:latin typeface="Tw Cen MT" pitchFamily="-104" charset="0"/>
              <a:ea typeface="FreesiaUPC" pitchFamily="-104" charset="0"/>
              <a:cs typeface="FreesiaUPC" pitchFamily="-104" charset="0"/>
            </a:endParaRPr>
          </a:p>
        </p:txBody>
      </p:sp>
      <p:sp>
        <p:nvSpPr>
          <p:cNvPr id="4" name="TextBox 3"/>
          <p:cNvSpPr txBox="1"/>
          <p:nvPr/>
        </p:nvSpPr>
        <p:spPr>
          <a:xfrm>
            <a:off x="433354"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4"/>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8" name="ชื่อเรื่อง 1"/>
          <p:cNvSpPr>
            <a:spLocks noGrp="1"/>
          </p:cNvSpPr>
          <p:nvPr>
            <p:ph type="title"/>
          </p:nvPr>
        </p:nvSpPr>
        <p:spPr>
          <a:xfrm>
            <a:off x="609600" y="5786462"/>
            <a:ext cx="8229600" cy="1143000"/>
          </a:xfrm>
        </p:spPr>
        <p:txBody>
          <a:bodyPr>
            <a:normAutofit fontScale="90000"/>
          </a:bodyPr>
          <a:lstStyle/>
          <a:p>
            <a:pPr algn="ctr"/>
            <a:r>
              <a:rPr lang="en-US" sz="3600" dirty="0"/>
              <a:t/>
            </a:r>
            <a:br>
              <a:rPr lang="en-US" sz="3600" dirty="0"/>
            </a:br>
            <a:r>
              <a:rPr lang="en-US" sz="3600" dirty="0">
                <a:solidFill>
                  <a:srgbClr val="FFFFFF"/>
                </a:solidFill>
              </a:rPr>
              <a:t>Sorry for the inconvenience.</a:t>
            </a:r>
            <a:br>
              <a:rPr lang="en-US" sz="3600" dirty="0">
                <a:solidFill>
                  <a:srgbClr val="FFFFFF"/>
                </a:solidFill>
              </a:rPr>
            </a:br>
            <a:r>
              <a:rPr lang="en-US" sz="3600" dirty="0">
                <a:solidFill>
                  <a:srgbClr val="FFFFFF"/>
                </a:solidFill>
              </a:rPr>
              <a:t>We apologize for the inconvenience.</a:t>
            </a:r>
            <a:br>
              <a:rPr lang="en-US" sz="3600" dirty="0">
                <a:solidFill>
                  <a:srgbClr val="FFFFFF"/>
                </a:solidFill>
              </a:rPr>
            </a:br>
            <a:endParaRPr lang="th-TH" sz="3600" dirty="0">
              <a:solidFill>
                <a:srgbClr val="FFFFFF"/>
              </a:solidFill>
              <a:latin typeface="Tw Cen MT" pitchFamily="-104" charset="0"/>
              <a:ea typeface="FreesiaUPC" pitchFamily="-104" charset="0"/>
              <a:cs typeface="FreesiaUPC" pitchFamily="-104" charset="0"/>
            </a:endParaRPr>
          </a:p>
        </p:txBody>
      </p:sp>
      <p:pic>
        <p:nvPicPr>
          <p:cNvPr id="19459" name="Picture 2"/>
          <p:cNvPicPr>
            <a:picLocks noChangeAspect="1" noChangeArrowheads="1"/>
          </p:cNvPicPr>
          <p:nvPr/>
        </p:nvPicPr>
        <p:blipFill>
          <a:blip r:embed="rId2"/>
          <a:srcRect l="11688" t="14230" r="19193" b="14423"/>
          <a:stretch>
            <a:fillRect/>
          </a:stretch>
        </p:blipFill>
        <p:spPr bwMode="auto">
          <a:xfrm>
            <a:off x="1828800" y="1490679"/>
            <a:ext cx="5638800" cy="4367213"/>
          </a:xfrm>
          <a:prstGeom prst="rect">
            <a:avLst/>
          </a:prstGeom>
          <a:noFill/>
          <a:ln w="9525">
            <a:noFill/>
            <a:miter lim="800000"/>
            <a:headEnd/>
            <a:tailEnd/>
          </a:ln>
        </p:spPr>
      </p:pic>
      <p:sp>
        <p:nvSpPr>
          <p:cNvPr id="4" name="TextBox 3"/>
          <p:cNvSpPr txBox="1"/>
          <p:nvPr/>
        </p:nvSpPr>
        <p:spPr>
          <a:xfrm>
            <a:off x="433354"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4"/>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78" name="ชื่อเรื่อง 1"/>
          <p:cNvSpPr>
            <a:spLocks noGrp="1"/>
          </p:cNvSpPr>
          <p:nvPr>
            <p:ph type="title"/>
          </p:nvPr>
        </p:nvSpPr>
        <p:spPr>
          <a:xfrm>
            <a:off x="609600" y="5715000"/>
            <a:ext cx="8229600" cy="1143000"/>
          </a:xfrm>
        </p:spPr>
        <p:txBody>
          <a:bodyPr/>
          <a:lstStyle/>
          <a:p>
            <a:pPr algn="ctr"/>
            <a:r>
              <a:rPr lang="en-US" sz="3600" dirty="0">
                <a:solidFill>
                  <a:srgbClr val="FFFFFF"/>
                </a:solidFill>
              </a:rPr>
              <a:t>Buy the old</a:t>
            </a:r>
            <a:r>
              <a:rPr lang="en-US" sz="3600" dirty="0" smtClean="0">
                <a:solidFill>
                  <a:srgbClr val="FFFFFF"/>
                </a:solidFill>
              </a:rPr>
              <a:t> furniture </a:t>
            </a:r>
            <a:r>
              <a:rPr lang="en-US" sz="3600" dirty="0">
                <a:solidFill>
                  <a:srgbClr val="FFFFFF"/>
                </a:solidFill>
              </a:rPr>
              <a:t>and second hand safe</a:t>
            </a:r>
            <a:endParaRPr lang="th-TH" sz="3600" dirty="0">
              <a:solidFill>
                <a:srgbClr val="FFFFFF"/>
              </a:solidFill>
              <a:latin typeface="Tw Cen MT" pitchFamily="-104" charset="0"/>
              <a:ea typeface="FreesiaUPC" pitchFamily="-104" charset="0"/>
              <a:cs typeface="FreesiaUPC" pitchFamily="-104" charset="0"/>
            </a:endParaRPr>
          </a:p>
        </p:txBody>
      </p:sp>
      <p:pic>
        <p:nvPicPr>
          <p:cNvPr id="24579" name="รูปภาพ 2" descr="http://i901.photobucket.com/albums/ac211/i_jasper/FAIL1.jpg"/>
          <p:cNvPicPr>
            <a:picLocks noChangeAspect="1" noChangeArrowheads="1"/>
          </p:cNvPicPr>
          <p:nvPr/>
        </p:nvPicPr>
        <p:blipFill>
          <a:blip r:embed="rId2"/>
          <a:srcRect/>
          <a:stretch>
            <a:fillRect/>
          </a:stretch>
        </p:blipFill>
        <p:spPr bwMode="auto">
          <a:xfrm>
            <a:off x="1676400" y="1676400"/>
            <a:ext cx="5791200" cy="4114800"/>
          </a:xfrm>
          <a:prstGeom prst="rect">
            <a:avLst/>
          </a:prstGeom>
          <a:noFill/>
          <a:ln w="9525">
            <a:noFill/>
            <a:miter lim="800000"/>
            <a:headEnd/>
            <a:tailEnd/>
          </a:ln>
        </p:spPr>
      </p:pic>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nkey.jpg"/>
          <p:cNvPicPr>
            <a:picLocks noGrp="1" noChangeAspect="1"/>
          </p:cNvPicPr>
          <p:nvPr>
            <p:ph sz="quarter" idx="1"/>
          </p:nvPr>
        </p:nvPicPr>
        <p:blipFill>
          <a:blip r:embed="rId2"/>
          <a:stretch>
            <a:fillRect/>
          </a:stretch>
        </p:blipFill>
        <p:spPr>
          <a:xfrm>
            <a:off x="854075" y="1689100"/>
            <a:ext cx="7670800" cy="4318000"/>
          </a:xfrm>
        </p:spPr>
      </p:pic>
      <p:sp>
        <p:nvSpPr>
          <p:cNvPr id="5" name="TextBox 4"/>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FFFF"/>
                </a:solidFill>
                <a:latin typeface="Bookman Old Style"/>
                <a:cs typeface="Bookman Old Style"/>
              </a:rPr>
              <a:t>Do not feed the monkeys</a:t>
            </a:r>
            <a:endParaRPr lang="en-US" sz="2800" dirty="0">
              <a:solidFill>
                <a:srgbClr val="FFFFFF"/>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091123_195149 (1).jpg"/>
          <p:cNvPicPr>
            <a:picLocks noGrp="1" noChangeAspect="1"/>
          </p:cNvPicPr>
          <p:nvPr>
            <p:ph sz="quarter" idx="1"/>
          </p:nvPr>
        </p:nvPicPr>
        <p:blipFill>
          <a:blip r:embed="rId2"/>
          <a:stretch>
            <a:fillRect/>
          </a:stretch>
        </p:blipFill>
        <p:spPr>
          <a:xfrm>
            <a:off x="1981200" y="1752599"/>
            <a:ext cx="5491360" cy="4134671"/>
          </a:xfrm>
        </p:spPr>
      </p:pic>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man Old Style"/>
                <a:cs typeface="Bookman Old Style"/>
              </a:rPr>
              <a:t>Thai stir-fried spicy fish</a:t>
            </a:r>
            <a:endParaRPr lang="en-US" sz="2800" dirty="0">
              <a:latin typeface="Bookman Old Style"/>
              <a:cs typeface="Bookman Old Styl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091123_195149 (12).jpg"/>
          <p:cNvPicPr>
            <a:picLocks noGrp="1" noChangeAspect="1"/>
          </p:cNvPicPr>
          <p:nvPr>
            <p:ph sz="quarter" idx="1"/>
          </p:nvPr>
        </p:nvPicPr>
        <p:blipFill>
          <a:blip r:embed="rId2"/>
          <a:stretch>
            <a:fillRect/>
          </a:stretch>
        </p:blipFill>
        <p:spPr>
          <a:xfrm>
            <a:off x="2133600" y="1625386"/>
            <a:ext cx="5562599" cy="4112137"/>
          </a:xfrm>
        </p:spPr>
      </p:pic>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Bookman Old Style"/>
                <a:cs typeface="Bookman Old Style"/>
              </a:rPr>
              <a:t>Deep fried fish with lemon spicy sauce and mixed herb</a:t>
            </a:r>
            <a:endParaRPr lang="en-US" sz="2400" dirty="0">
              <a:latin typeface="Bookman Old Style"/>
              <a:cs typeface="Bookman Old Styl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ookman Old Style"/>
                <a:cs typeface="Bookman Old Style"/>
              </a:rPr>
              <a:t>Good translation</a:t>
            </a:r>
            <a:endParaRPr lang="en-US" sz="5400" b="1" dirty="0">
              <a:latin typeface="Bookman Old Style"/>
              <a:cs typeface="Bookman Old Style"/>
            </a:endParaRPr>
          </a:p>
        </p:txBody>
      </p:sp>
      <p:sp>
        <p:nvSpPr>
          <p:cNvPr id="3" name="Content Placeholder 2"/>
          <p:cNvSpPr>
            <a:spLocks noGrp="1"/>
          </p:cNvSpPr>
          <p:nvPr>
            <p:ph sz="quarter" idx="1"/>
          </p:nvPr>
        </p:nvSpPr>
        <p:spPr/>
        <p:txBody>
          <a:bodyPr/>
          <a:lstStyle/>
          <a:p>
            <a:endParaRPr lang="en-US" dirty="0"/>
          </a:p>
        </p:txBody>
      </p:sp>
      <p:sp>
        <p:nvSpPr>
          <p:cNvPr id="4" name="Alternate Process 3"/>
          <p:cNvSpPr/>
          <p:nvPr/>
        </p:nvSpPr>
        <p:spPr>
          <a:xfrm>
            <a:off x="914400" y="1600200"/>
            <a:ext cx="7315200" cy="1905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h-TH" sz="2400" dirty="0">
                <a:solidFill>
                  <a:schemeClr val="tx2"/>
                </a:solidFill>
              </a:rPr>
              <a:t>ลากรณีสมาชิกในครอบครัวเสียชีวิต</a:t>
            </a:r>
            <a:r>
              <a:rPr lang="en-US" sz="2400" dirty="0">
                <a:solidFill>
                  <a:schemeClr val="tx2"/>
                </a:solidFill>
              </a:rPr>
              <a:t/>
            </a:r>
            <a:br>
              <a:rPr lang="en-US" sz="2400" dirty="0">
                <a:solidFill>
                  <a:schemeClr val="tx2"/>
                </a:solidFill>
              </a:rPr>
            </a:br>
            <a:r>
              <a:rPr lang="th-TH" sz="2400" dirty="0">
                <a:solidFill>
                  <a:schemeClr val="tx2"/>
                </a:solidFill>
              </a:rPr>
              <a:t>สมาชิกในครอบครัวคือ</a:t>
            </a:r>
            <a:r>
              <a:rPr lang="th-TH" sz="2400" dirty="0" smtClean="0">
                <a:solidFill>
                  <a:schemeClr val="tx2"/>
                </a:solidFill>
              </a:rPr>
              <a:t>บิดา</a:t>
            </a:r>
            <a:r>
              <a:rPr lang="en-US" sz="2400" dirty="0" smtClean="0">
                <a:solidFill>
                  <a:schemeClr val="tx2"/>
                </a:solidFill>
              </a:rPr>
              <a:t>-</a:t>
            </a:r>
            <a:r>
              <a:rPr lang="th-TH" sz="2400" dirty="0" smtClean="0">
                <a:solidFill>
                  <a:schemeClr val="tx2"/>
                </a:solidFill>
              </a:rPr>
              <a:t>มารดา</a:t>
            </a:r>
            <a:r>
              <a:rPr lang="en-US" sz="2400" dirty="0">
                <a:solidFill>
                  <a:schemeClr val="tx2"/>
                </a:solidFill>
              </a:rPr>
              <a:t>, </a:t>
            </a:r>
            <a:r>
              <a:rPr lang="th-TH" sz="2400" dirty="0" smtClean="0">
                <a:solidFill>
                  <a:schemeClr val="tx2"/>
                </a:solidFill>
              </a:rPr>
              <a:t>สามี</a:t>
            </a:r>
            <a:r>
              <a:rPr lang="en-US" sz="2400" dirty="0" smtClean="0">
                <a:solidFill>
                  <a:schemeClr val="tx2"/>
                </a:solidFill>
              </a:rPr>
              <a:t>-</a:t>
            </a:r>
            <a:r>
              <a:rPr lang="th-TH" sz="2400" dirty="0" smtClean="0">
                <a:solidFill>
                  <a:schemeClr val="tx2"/>
                </a:solidFill>
              </a:rPr>
              <a:t>ภรรยา</a:t>
            </a:r>
            <a:r>
              <a:rPr lang="en-US" sz="2400" dirty="0">
                <a:solidFill>
                  <a:schemeClr val="tx2"/>
                </a:solidFill>
              </a:rPr>
              <a:t>, </a:t>
            </a:r>
            <a:r>
              <a:rPr lang="th-TH" sz="2400" dirty="0">
                <a:solidFill>
                  <a:schemeClr val="tx2"/>
                </a:solidFill>
              </a:rPr>
              <a:t>บุตรและธิดา ร่วมบิดามารดาเดียวกัน ลาได้ โดยใช้วันพักร้อน ส่งใบลาทันทีที่กลับมาทำงานพร้อมแนบสำเนาใบมรณะบัตร บริษัทฯจัดส่งพวงหรีดแสดงความอาลัย</a:t>
            </a:r>
            <a:endParaRPr lang="en-US" sz="2400" dirty="0">
              <a:solidFill>
                <a:schemeClr val="tx2"/>
              </a:solidFill>
            </a:endParaRPr>
          </a:p>
        </p:txBody>
      </p:sp>
      <p:sp>
        <p:nvSpPr>
          <p:cNvPr id="5" name="Alternate Process 4"/>
          <p:cNvSpPr/>
          <p:nvPr/>
        </p:nvSpPr>
        <p:spPr>
          <a:xfrm>
            <a:off x="381000" y="3657600"/>
            <a:ext cx="8385048" cy="29718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775F55"/>
                </a:solidFill>
                <a:latin typeface="Bookman Old Style"/>
                <a:cs typeface="Bookman Old Style"/>
              </a:rPr>
              <a:t>Funeral leave</a:t>
            </a:r>
            <a:br>
              <a:rPr lang="en-US" sz="2000" dirty="0">
                <a:solidFill>
                  <a:srgbClr val="775F55"/>
                </a:solidFill>
                <a:latin typeface="Bookman Old Style"/>
                <a:cs typeface="Bookman Old Style"/>
              </a:rPr>
            </a:br>
            <a:r>
              <a:rPr lang="en-US" sz="2000" dirty="0">
                <a:solidFill>
                  <a:srgbClr val="775F55"/>
                </a:solidFill>
                <a:latin typeface="Bookman Old Style"/>
                <a:cs typeface="Bookman Old Style"/>
              </a:rPr>
              <a:t>The employee shall be entitled to take time off work to attend the funeral of any of his family members such as his father, mother, brother, sister, spouse or child. The Company shall send a wreath to express its condolences. Upon return to work, the employee shall submit a leave request form and a photocopy of the decedent's death certificate. The employee's vacation entitlement shall be reduced by the number of days taken off to attend such funeral.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rht.jpg"/>
          <p:cNvPicPr>
            <a:picLocks noGrp="1" noChangeAspect="1"/>
          </p:cNvPicPr>
          <p:nvPr>
            <p:ph sz="quarter" idx="1"/>
          </p:nvPr>
        </p:nvPicPr>
        <p:blipFill>
          <a:blip r:embed="rId2"/>
          <a:stretch>
            <a:fillRect/>
          </a:stretch>
        </p:blipFill>
        <p:spPr>
          <a:xfrm>
            <a:off x="1981200" y="1605245"/>
            <a:ext cx="5715000" cy="4263081"/>
          </a:xfrm>
        </p:spPr>
      </p:pic>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man Old Style"/>
                <a:cs typeface="Bookman Old Style"/>
              </a:rPr>
              <a:t>Fried squid with garlic and pepper</a:t>
            </a:r>
            <a:endParaRPr lang="en-US" sz="2800" dirty="0">
              <a:latin typeface="Bookman Old Style"/>
              <a:cs typeface="Bookman Old Styl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ht.jpg"/>
          <p:cNvPicPr>
            <a:picLocks noGrp="1" noChangeAspect="1"/>
          </p:cNvPicPr>
          <p:nvPr>
            <p:ph sz="quarter" idx="1"/>
          </p:nvPr>
        </p:nvPicPr>
        <p:blipFill>
          <a:blip r:embed="rId2"/>
          <a:stretch>
            <a:fillRect/>
          </a:stretch>
        </p:blipFill>
        <p:spPr>
          <a:xfrm>
            <a:off x="1981200" y="1593056"/>
            <a:ext cx="5714999" cy="4286249"/>
          </a:xfrm>
        </p:spPr>
      </p:pic>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man Old Style"/>
                <a:cs typeface="Bookman Old Style"/>
              </a:rPr>
              <a:t>Grilled pork with spicy salad</a:t>
            </a:r>
            <a:endParaRPr lang="en-US" sz="2800" dirty="0">
              <a:latin typeface="Bookman Old Style"/>
              <a:cs typeface="Bookman Old Styl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htefe.jpg"/>
          <p:cNvPicPr>
            <a:picLocks noGrp="1" noChangeAspect="1"/>
          </p:cNvPicPr>
          <p:nvPr>
            <p:ph sz="quarter" idx="1"/>
          </p:nvPr>
        </p:nvPicPr>
        <p:blipFill>
          <a:blip r:embed="rId2"/>
          <a:stretch>
            <a:fillRect/>
          </a:stretch>
        </p:blipFill>
        <p:spPr>
          <a:xfrm>
            <a:off x="1828801" y="1667979"/>
            <a:ext cx="5791200" cy="4308278"/>
          </a:xfrm>
        </p:spPr>
      </p:pic>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
        <p:nvSpPr>
          <p:cNvPr id="6" name="Process 5"/>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Bookman Old Style"/>
                <a:cs typeface="Bookman Old Style"/>
              </a:rPr>
              <a:t>Seafood fried rice</a:t>
            </a:r>
            <a:endParaRPr lang="en-US" sz="2800" dirty="0">
              <a:latin typeface="Bookman Old Style"/>
              <a:cs typeface="Bookman Old Styl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5750004"/>
            <a:ext cx="9144000" cy="1107996"/>
          </a:xfrm>
          <a:prstGeom prst="rect">
            <a:avLst/>
          </a:prstGeom>
          <a:solidFill>
            <a:srgbClr val="DD804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2">
                  <a:lumMod val="25000"/>
                </a:schemeClr>
              </a:solidFill>
              <a:effectLst/>
              <a:latin typeface="Calibri"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Bookman Old Style"/>
                <a:ea typeface="Times New Roman" pitchFamily="18" charset="0"/>
                <a:cs typeface="Bookman Old Style"/>
              </a:rPr>
              <a:t>Thai is Easy:  </a:t>
            </a:r>
            <a:r>
              <a:rPr kumimoji="0" lang="th-TH" sz="2800" b="1" i="0" u="none" strike="noStrike" cap="none" normalizeH="0" baseline="0" dirty="0" smtClean="0">
                <a:ln>
                  <a:noFill/>
                </a:ln>
                <a:solidFill>
                  <a:srgbClr val="FFFFFF"/>
                </a:solidFill>
                <a:effectLst/>
                <a:latin typeface="Bookman Old Style"/>
                <a:ea typeface="Times New Roman" pitchFamily="18" charset="0"/>
                <a:cs typeface="Bookman Old Style"/>
              </a:rPr>
              <a:t>ภาษาไทยง่ายนิดเดียว</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h-TH" sz="3200" b="0" i="0" u="none" strike="noStrike" cap="none" normalizeH="0" baseline="0" dirty="0" smtClean="0">
              <a:ln>
                <a:noFill/>
              </a:ln>
              <a:solidFill>
                <a:schemeClr val="bg2">
                  <a:lumMod val="25000"/>
                </a:schemeClr>
              </a:solidFill>
              <a:effectLst/>
              <a:latin typeface="Arial" pitchFamily="34" charset="0"/>
              <a:cs typeface="Angsana New" pitchFamily="18" charset="-34"/>
            </a:endParaRPr>
          </a:p>
        </p:txBody>
      </p:sp>
      <p:pic>
        <p:nvPicPr>
          <p:cNvPr id="4" name="รูปภาพ 3" descr="http://learnthaifromawhiteguy.com/wp-content/uploads/2011/08/image004.jpg"/>
          <p:cNvPicPr/>
          <p:nvPr/>
        </p:nvPicPr>
        <p:blipFill>
          <a:blip r:embed="rId2" cstate="print">
            <a:lum contrast="20000"/>
          </a:blip>
          <a:srcRect/>
          <a:stretch>
            <a:fillRect/>
          </a:stretch>
        </p:blipFill>
        <p:spPr bwMode="auto">
          <a:xfrm rot="206727">
            <a:off x="2863015" y="1701017"/>
            <a:ext cx="3473836" cy="3948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วงรี 6"/>
          <p:cNvSpPr/>
          <p:nvPr/>
        </p:nvSpPr>
        <p:spPr>
          <a:xfrm>
            <a:off x="2714610" y="2000240"/>
            <a:ext cx="3500462" cy="12858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1">
            <a:hlinkClick r:id="rId2" tooltip="21 by failinth, on Flickr"/>
          </p:cNvPr>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rot="167337">
            <a:off x="3089455" y="1388624"/>
            <a:ext cx="3348354" cy="4323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0" y="5791200"/>
            <a:ext cx="9144000" cy="1066800"/>
          </a:xfrm>
          <a:prstGeom prst="rect">
            <a:avLst/>
          </a:prstGeom>
          <a:solidFill>
            <a:srgbClr val="DD8047"/>
          </a:solidFill>
        </p:spPr>
        <p:txBody>
          <a:bodyPr wrap="square" rtlCol="0">
            <a:noAutofit/>
          </a:bodyPr>
          <a:lstStyle/>
          <a:p>
            <a:pPr algn="ctr"/>
            <a:r>
              <a:rPr lang="en-US" sz="3600" b="1" dirty="0" smtClean="0">
                <a:solidFill>
                  <a:schemeClr val="bg1"/>
                </a:solidFill>
                <a:latin typeface="Bookman Old Style"/>
                <a:cs typeface="Bookman Old Style"/>
              </a:rPr>
              <a:t>Rice and curry</a:t>
            </a:r>
          </a:p>
          <a:p>
            <a:endParaRPr lang="en-US" sz="6600" b="1" dirty="0" smtClean="0">
              <a:solidFill>
                <a:schemeClr val="bg1"/>
              </a:solidFill>
            </a:endParaRPr>
          </a:p>
        </p:txBody>
      </p:sp>
      <p:sp>
        <p:nvSpPr>
          <p:cNvPr id="5" name="TextBox 4"/>
          <p:cNvSpPr txBox="1"/>
          <p:nvPr/>
        </p:nvSpPr>
        <p:spPr>
          <a:xfrm>
            <a:off x="385645"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Tree>
    <p:extLst>
      <p:ext uri="{BB962C8B-B14F-4D97-AF65-F5344CB8AC3E}">
        <p14:creationId xmlns:mc="http://schemas.openxmlformats.org/markup-compatibility/2006" xmlns:mv="urn:schemas-microsoft-com:mac:vml" xmlns:p14="http://schemas.microsoft.com/office/powerpoint/2010/main" xmlns="" val="1423660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6">
            <a:hlinkClick r:id="rId2" tooltip="06 by failinth, on Flickr"/>
          </p:cNvPr>
          <p:cNvPicPr>
            <a:picLocks noChangeAspect="1" noChangeArrowheads="1"/>
          </p:cNvPicPr>
          <p:nvPr/>
        </p:nvPicPr>
        <p:blipFill>
          <a:blip r:embed="rId3">
            <a:extLst>
              <a:ext uri="{BEBA8EAE-BF5A-486C-A8C5-ECC9F3942E4B}">
                <a14:imgProps xmlns:mc="http://schemas.openxmlformats.org/markup-compatibility/2006" xmlns:mv="urn:schemas-microsoft-com:mac:vml" xmlns:a14="http://schemas.microsoft.com/office/drawing/2010/main" xmlns="">
                  <a14:imgLayer r:embed="rId4">
                    <a14:imgEffect>
                      <a14:colorTemperature colorTemp="5900"/>
                    </a14:imgEffect>
                    <a14:imgEffect>
                      <a14:brightnessContrast contrast="20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rot="373034">
            <a:off x="1708910" y="1657763"/>
            <a:ext cx="5509110" cy="4131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0" y="5764732"/>
            <a:ext cx="9165107" cy="1169468"/>
          </a:xfrm>
          <a:prstGeom prst="rect">
            <a:avLst/>
          </a:prstGeom>
          <a:solidFill>
            <a:srgbClr val="DD8047"/>
          </a:solidFill>
        </p:spPr>
        <p:txBody>
          <a:bodyPr wrap="square" rtlCol="0">
            <a:noAutofit/>
          </a:bodyPr>
          <a:lstStyle/>
          <a:p>
            <a:pPr algn="ctr"/>
            <a:r>
              <a:rPr lang="th-TH" sz="4400" b="1" dirty="0" smtClean="0">
                <a:solidFill>
                  <a:schemeClr val="bg1"/>
                </a:solidFill>
                <a:cs typeface="+mj-cs"/>
              </a:rPr>
              <a:t>น้ำ</a:t>
            </a:r>
            <a:r>
              <a:rPr lang="th-TH" sz="4400" b="1" dirty="0">
                <a:solidFill>
                  <a:schemeClr val="bg1"/>
                </a:solidFill>
                <a:cs typeface="+mj-cs"/>
              </a:rPr>
              <a:t>สตรอเบอรี่ปั่นใส่</a:t>
            </a:r>
            <a:r>
              <a:rPr lang="th-TH" sz="4400" b="1" dirty="0" smtClean="0">
                <a:solidFill>
                  <a:schemeClr val="bg1"/>
                </a:solidFill>
                <a:cs typeface="+mj-cs"/>
              </a:rPr>
              <a:t>นม </a:t>
            </a:r>
          </a:p>
          <a:p>
            <a:pPr algn="ctr"/>
            <a:endParaRPr lang="th-TH" sz="2200" b="1" dirty="0">
              <a:solidFill>
                <a:srgbClr val="002060"/>
              </a:solidFill>
              <a:cs typeface="+mj-cs"/>
            </a:endParaRPr>
          </a:p>
          <a:p>
            <a:endParaRPr lang="th-TH" dirty="0"/>
          </a:p>
        </p:txBody>
      </p:sp>
      <p:sp>
        <p:nvSpPr>
          <p:cNvPr id="4" name="TextBox 3"/>
          <p:cNvSpPr txBox="1"/>
          <p:nvPr/>
        </p:nvSpPr>
        <p:spPr>
          <a:xfrm>
            <a:off x="381000" y="295870"/>
            <a:ext cx="6624755"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Direct translation</a:t>
            </a:r>
            <a:endParaRPr lang="en-US" sz="5400" b="1" dirty="0">
              <a:solidFill>
                <a:srgbClr val="775F55"/>
              </a:solidFill>
              <a:latin typeface="Bookman Old Style"/>
              <a:cs typeface="Bookman Old Style"/>
            </a:endParaRPr>
          </a:p>
        </p:txBody>
      </p:sp>
    </p:spTree>
    <p:extLst>
      <p:ext uri="{BB962C8B-B14F-4D97-AF65-F5344CB8AC3E}">
        <p14:creationId xmlns:mc="http://schemas.openxmlformats.org/markup-compatibility/2006" xmlns:mv="urn:schemas-microsoft-com:mac:vml" xmlns:p14="http://schemas.microsoft.com/office/powerpoint/2010/main" xmlns="" val="2342265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 y="228600"/>
            <a:ext cx="8766048" cy="990600"/>
          </a:xfrm>
        </p:spPr>
        <p:txBody>
          <a:bodyPr>
            <a:noAutofit/>
          </a:bodyPr>
          <a:lstStyle/>
          <a:p>
            <a:r>
              <a:rPr lang="en-US" b="1" dirty="0" smtClean="0">
                <a:latin typeface="Bookman Old Style"/>
                <a:cs typeface="Bookman Old Style"/>
              </a:rPr>
              <a:t>Language Misunderstandings</a:t>
            </a:r>
            <a:endParaRPr lang="en-US" b="1" dirty="0">
              <a:latin typeface="Bookman Old Style"/>
              <a:cs typeface="Bookman Old Style"/>
            </a:endParaRPr>
          </a:p>
        </p:txBody>
      </p:sp>
      <p:pic>
        <p:nvPicPr>
          <p:cNvPr id="4" name="Content Placeholder 3" descr="d conflict (600 x 330).jpg"/>
          <p:cNvPicPr>
            <a:picLocks noGrp="1" noChangeAspect="1"/>
          </p:cNvPicPr>
          <p:nvPr>
            <p:ph sz="quarter" idx="1"/>
          </p:nvPr>
        </p:nvPicPr>
        <p:blipFill>
          <a:blip r:embed="rId2"/>
          <a:stretch>
            <a:fillRect/>
          </a:stretch>
        </p:blipFill>
        <p:spPr>
          <a:xfrm>
            <a:off x="949038" y="1981200"/>
            <a:ext cx="7204362" cy="39623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3306" y="2214554"/>
            <a:ext cx="5184576" cy="4031873"/>
          </a:xfrm>
          <a:prstGeom prst="rect">
            <a:avLst/>
          </a:prstGeom>
          <a:solidFill>
            <a:srgbClr val="DD8047"/>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b="1" dirty="0" smtClean="0">
                <a:solidFill>
                  <a:schemeClr val="bg1"/>
                </a:solidFill>
                <a:latin typeface="Bookman Old Style"/>
                <a:cs typeface="Bookman Old Style"/>
              </a:rPr>
              <a:t>A : I have a bad stomachache, I need to go to the restroom now.</a:t>
            </a:r>
            <a:br>
              <a:rPr lang="en-US" sz="3200" b="1" dirty="0" smtClean="0">
                <a:solidFill>
                  <a:schemeClr val="bg1"/>
                </a:solidFill>
                <a:latin typeface="Bookman Old Style"/>
                <a:cs typeface="Bookman Old Style"/>
              </a:rPr>
            </a:br>
            <a:r>
              <a:rPr lang="en-US" sz="3200" b="1" dirty="0" smtClean="0">
                <a:solidFill>
                  <a:schemeClr val="bg1"/>
                </a:solidFill>
                <a:latin typeface="Bookman Old Style"/>
                <a:cs typeface="Bookman Old Style"/>
              </a:rPr>
              <a:t>B : O.k., take some pills and </a:t>
            </a:r>
            <a:r>
              <a:rPr lang="en-US" sz="3200" b="1" dirty="0" smtClean="0">
                <a:solidFill>
                  <a:schemeClr val="accent1">
                    <a:lumMod val="50000"/>
                  </a:schemeClr>
                </a:solidFill>
                <a:latin typeface="Bookman Old Style"/>
                <a:cs typeface="Bookman Old Style"/>
              </a:rPr>
              <a:t>rest in the restroom.</a:t>
            </a:r>
            <a:r>
              <a:rPr lang="en-US" sz="3200" b="1" dirty="0" smtClean="0">
                <a:solidFill>
                  <a:schemeClr val="bg1"/>
                </a:solidFill>
                <a:latin typeface="Bookman Old Style"/>
                <a:cs typeface="Bookman Old Style"/>
              </a:rPr>
              <a:t/>
            </a:r>
            <a:br>
              <a:rPr lang="en-US" sz="3200" b="1" dirty="0" smtClean="0">
                <a:solidFill>
                  <a:schemeClr val="bg1"/>
                </a:solidFill>
                <a:latin typeface="Bookman Old Style"/>
                <a:cs typeface="Bookman Old Style"/>
              </a:rPr>
            </a:br>
            <a:r>
              <a:rPr lang="en-US" sz="3200" b="1" dirty="0" smtClean="0">
                <a:solidFill>
                  <a:schemeClr val="bg1"/>
                </a:solidFill>
                <a:latin typeface="Bookman Old Style"/>
                <a:cs typeface="Bookman Old Style"/>
              </a:rPr>
              <a:t>A : ?????</a:t>
            </a:r>
            <a:endParaRPr lang="th-TH" sz="3200" b="1" dirty="0" smtClean="0">
              <a:solidFill>
                <a:schemeClr val="bg1"/>
              </a:solidFill>
              <a:latin typeface="Bookman Old Style"/>
              <a:cs typeface="Bookman Old Style"/>
            </a:endParaRPr>
          </a:p>
        </p:txBody>
      </p:sp>
      <p:sp>
        <p:nvSpPr>
          <p:cNvPr id="4" name="TextBox 3"/>
          <p:cNvSpPr txBox="1"/>
          <p:nvPr/>
        </p:nvSpPr>
        <p:spPr>
          <a:xfrm>
            <a:off x="0" y="304800"/>
            <a:ext cx="480060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5400" b="1" dirty="0" smtClean="0">
                <a:solidFill>
                  <a:schemeClr val="bg1"/>
                </a:solidFill>
                <a:latin typeface="Bookman Old Style"/>
                <a:cs typeface="Bookman Old Style"/>
              </a:rPr>
              <a:t>Restroom</a:t>
            </a:r>
            <a:endParaRPr lang="th-TH" sz="5400" b="1" dirty="0" smtClean="0">
              <a:solidFill>
                <a:schemeClr val="bg1"/>
              </a:solidFill>
              <a:latin typeface="Bookman Old Style"/>
              <a:cs typeface="Bookman Old Style"/>
            </a:endParaRPr>
          </a:p>
        </p:txBody>
      </p:sp>
      <p:pic>
        <p:nvPicPr>
          <p:cNvPr id="1026" name="Picture 2" descr="C:\Users\Administrator\Downloads\Bathroom-Signs-2.jpg"/>
          <p:cNvPicPr>
            <a:picLocks noChangeAspect="1" noChangeArrowheads="1"/>
          </p:cNvPicPr>
          <p:nvPr/>
        </p:nvPicPr>
        <p:blipFill>
          <a:blip r:embed="rId2"/>
          <a:srcRect/>
          <a:stretch>
            <a:fillRect/>
          </a:stretch>
        </p:blipFill>
        <p:spPr bwMode="auto">
          <a:xfrm>
            <a:off x="172460" y="2153660"/>
            <a:ext cx="3332740" cy="333274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4222605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495300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800" b="1" dirty="0" smtClean="0">
                <a:solidFill>
                  <a:schemeClr val="bg1"/>
                </a:solidFill>
                <a:latin typeface="Bookman Old Style"/>
                <a:cs typeface="Bookman Old Style"/>
              </a:rPr>
              <a:t>I am going</a:t>
            </a:r>
            <a:endParaRPr lang="th-TH" sz="4800" b="1" dirty="0" smtClean="0">
              <a:solidFill>
                <a:schemeClr val="bg1"/>
              </a:solidFill>
              <a:latin typeface="Bookman Old Style"/>
              <a:cs typeface="Bookman Old Style"/>
            </a:endParaRPr>
          </a:p>
        </p:txBody>
      </p:sp>
      <p:pic>
        <p:nvPicPr>
          <p:cNvPr id="1026" name="Picture 2"/>
          <p:cNvPicPr>
            <a:picLocks noChangeAspect="1" noChangeArrowheads="1"/>
          </p:cNvPicPr>
          <p:nvPr/>
        </p:nvPicPr>
        <p:blipFill>
          <a:blip r:embed="rId2" cstate="print"/>
          <a:srcRect/>
          <a:stretch>
            <a:fillRect/>
          </a:stretch>
        </p:blipFill>
        <p:spPr bwMode="auto">
          <a:xfrm>
            <a:off x="152400" y="2328850"/>
            <a:ext cx="3513850" cy="3690950"/>
          </a:xfrm>
          <a:prstGeom prst="rect">
            <a:avLst/>
          </a:prstGeom>
          <a:ln>
            <a:noFill/>
          </a:ln>
          <a:effectLst>
            <a:softEdge rad="112500"/>
          </a:effectLst>
        </p:spPr>
      </p:pic>
      <p:sp>
        <p:nvSpPr>
          <p:cNvPr id="5" name="TextBox 4"/>
          <p:cNvSpPr txBox="1"/>
          <p:nvPr/>
        </p:nvSpPr>
        <p:spPr>
          <a:xfrm>
            <a:off x="3799570" y="1735753"/>
            <a:ext cx="5192030" cy="4893647"/>
          </a:xfrm>
          <a:prstGeom prst="rect">
            <a:avLst/>
          </a:prstGeom>
          <a:solidFill>
            <a:srgbClr val="DD8047"/>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dirty="0" smtClean="0">
                <a:solidFill>
                  <a:schemeClr val="bg1"/>
                </a:solidFill>
                <a:latin typeface="Bookman Old Style"/>
                <a:cs typeface="Bookman Old Style"/>
              </a:rPr>
              <a:t>A Thai student was on a home stay with an American family. One day, the mother call her to have dinner. When she came downstairs to the kitchen, her mother said…</a:t>
            </a:r>
          </a:p>
          <a:p>
            <a:r>
              <a:rPr lang="en-US" sz="2400" dirty="0" smtClean="0">
                <a:solidFill>
                  <a:schemeClr val="bg1"/>
                </a:solidFill>
                <a:latin typeface="Bookman Old Style"/>
                <a:cs typeface="Bookman Old Style"/>
              </a:rPr>
              <a:t>Mother: Dinner is ready! 	                                   Thai student: </a:t>
            </a:r>
            <a:r>
              <a:rPr lang="en-US" sz="2400" b="1" dirty="0" smtClean="0">
                <a:solidFill>
                  <a:schemeClr val="accent1">
                    <a:lumMod val="50000"/>
                  </a:schemeClr>
                </a:solidFill>
                <a:latin typeface="Bookman Old Style"/>
                <a:cs typeface="Bookman Old Style"/>
              </a:rPr>
              <a:t>Thanks, I’m going.</a:t>
            </a:r>
          </a:p>
          <a:p>
            <a:r>
              <a:rPr lang="en-US" sz="2400" dirty="0" smtClean="0">
                <a:solidFill>
                  <a:schemeClr val="bg1"/>
                </a:solidFill>
                <a:latin typeface="Bookman Old Style"/>
                <a:cs typeface="Bookman Old Style"/>
              </a:rPr>
              <a:t>Mother: Don’t you have dinner with me???</a:t>
            </a:r>
          </a:p>
          <a:p>
            <a:r>
              <a:rPr lang="en-US" sz="2400" dirty="0" smtClean="0">
                <a:solidFill>
                  <a:schemeClr val="bg1"/>
                </a:solidFill>
                <a:latin typeface="Bookman Old Style"/>
                <a:cs typeface="Bookman Old Style"/>
              </a:rPr>
              <a:t>(Thai student should say : </a:t>
            </a:r>
            <a:r>
              <a:rPr lang="en-US" sz="2400" dirty="0" smtClean="0">
                <a:solidFill>
                  <a:schemeClr val="accent1">
                    <a:lumMod val="50000"/>
                  </a:schemeClr>
                </a:solidFill>
                <a:latin typeface="Bookman Old Style"/>
                <a:cs typeface="Bookman Old Style"/>
              </a:rPr>
              <a:t>“ I’m coming down soon”</a:t>
            </a:r>
            <a:r>
              <a:rPr lang="en-US" sz="2400" dirty="0" smtClean="0">
                <a:solidFill>
                  <a:schemeClr val="bg1"/>
                </a:solidFill>
                <a:latin typeface="Bookman Old Style"/>
                <a:cs typeface="Bookman Old Style"/>
              </a:rPr>
              <a:t>)</a:t>
            </a:r>
          </a:p>
          <a:p>
            <a:endParaRPr lang="th-TH" sz="2400" dirty="0" smtClean="0">
              <a:solidFill>
                <a:schemeClr val="bg1"/>
              </a:solidFill>
              <a:cs typeface="+mj-cs"/>
            </a:endParaRPr>
          </a:p>
        </p:txBody>
      </p:sp>
    </p:spTree>
    <p:extLst>
      <p:ext uri="{BB962C8B-B14F-4D97-AF65-F5344CB8AC3E}">
        <p14:creationId xmlns:mc="http://schemas.openxmlformats.org/markup-compatibility/2006" xmlns:mv="urn:schemas-microsoft-com:mac:vml" xmlns:p14="http://schemas.microsoft.com/office/powerpoint/2010/main" xmlns="" val="2596544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2740152" cy="9906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smtClean="0">
                <a:latin typeface="Bookman Old Style"/>
                <a:cs typeface="Bookman Old Style"/>
              </a:rPr>
              <a:t>Hey you !</a:t>
            </a:r>
            <a:endParaRPr lang="th-TH" b="1" dirty="0">
              <a:latin typeface="Bookman Old Style"/>
              <a:cs typeface="Bookman Old Style"/>
            </a:endParaRPr>
          </a:p>
        </p:txBody>
      </p:sp>
      <p:sp>
        <p:nvSpPr>
          <p:cNvPr id="6" name="TextBox 5"/>
          <p:cNvSpPr txBox="1"/>
          <p:nvPr/>
        </p:nvSpPr>
        <p:spPr>
          <a:xfrm>
            <a:off x="3733800" y="1643050"/>
            <a:ext cx="5257800" cy="1785104"/>
          </a:xfrm>
          <a:prstGeom prst="rect">
            <a:avLst/>
          </a:prstGeom>
          <a:solidFill>
            <a:srgbClr val="DD8047"/>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200" dirty="0" smtClean="0">
                <a:solidFill>
                  <a:schemeClr val="bg1"/>
                </a:solidFill>
                <a:latin typeface="Bookman Old Style"/>
                <a:cs typeface="Bookman Old Style"/>
              </a:rPr>
              <a:t>(A foreigner has dropped his wallet during walking in the store.)</a:t>
            </a:r>
          </a:p>
          <a:p>
            <a:r>
              <a:rPr lang="en-US" sz="2200" b="1" dirty="0" smtClean="0">
                <a:solidFill>
                  <a:schemeClr val="bg1"/>
                </a:solidFill>
                <a:latin typeface="Bookman Old Style"/>
                <a:cs typeface="Bookman Old Style"/>
              </a:rPr>
              <a:t>Thai student:  </a:t>
            </a:r>
            <a:r>
              <a:rPr lang="en-US" sz="2200" b="1" dirty="0" smtClean="0">
                <a:solidFill>
                  <a:schemeClr val="accent1">
                    <a:lumMod val="50000"/>
                  </a:schemeClr>
                </a:solidFill>
                <a:latin typeface="Bookman Old Style"/>
                <a:cs typeface="Bookman Old Style"/>
              </a:rPr>
              <a:t>Hey you! Be careful! You dropped your wallet.</a:t>
            </a:r>
          </a:p>
          <a:p>
            <a:r>
              <a:rPr lang="en-US" sz="2200" b="1" dirty="0" err="1" smtClean="0">
                <a:solidFill>
                  <a:schemeClr val="bg1"/>
                </a:solidFill>
                <a:latin typeface="Bookman Old Style"/>
                <a:cs typeface="Bookman Old Style"/>
              </a:rPr>
              <a:t>Farang</a:t>
            </a:r>
            <a:r>
              <a:rPr lang="en-US" sz="2200" b="1" dirty="0" smtClean="0">
                <a:solidFill>
                  <a:schemeClr val="bg1"/>
                </a:solidFill>
                <a:latin typeface="Bookman Old Style"/>
                <a:cs typeface="Bookman Old Style"/>
              </a:rPr>
              <a:t>: @#$*?!@@#$</a:t>
            </a:r>
            <a:endParaRPr lang="th-TH" sz="2200" b="1" dirty="0" smtClean="0">
              <a:solidFill>
                <a:schemeClr val="bg1"/>
              </a:solidFill>
              <a:latin typeface="Bookman Old Style"/>
              <a:cs typeface="Bookman Old Style"/>
            </a:endParaRPr>
          </a:p>
        </p:txBody>
      </p:sp>
      <p:sp>
        <p:nvSpPr>
          <p:cNvPr id="7" name="TextBox 6"/>
          <p:cNvSpPr txBox="1"/>
          <p:nvPr/>
        </p:nvSpPr>
        <p:spPr>
          <a:xfrm>
            <a:off x="3733800" y="3786190"/>
            <a:ext cx="5257800" cy="2800767"/>
          </a:xfrm>
          <a:prstGeom prst="rect">
            <a:avLst/>
          </a:prstGeom>
          <a:solidFill>
            <a:srgbClr val="DD8047"/>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smtClean="0">
                <a:solidFill>
                  <a:schemeClr val="accent1">
                    <a:lumMod val="50000"/>
                  </a:schemeClr>
                </a:solidFill>
                <a:latin typeface="Bookman Old Style"/>
                <a:cs typeface="Bookman Old Style"/>
              </a:rPr>
              <a:t>" Hey you ! " </a:t>
            </a:r>
          </a:p>
          <a:p>
            <a:r>
              <a:rPr lang="th-TH" sz="2400" dirty="0" smtClean="0">
                <a:solidFill>
                  <a:schemeClr val="bg1"/>
                </a:solidFill>
                <a:latin typeface="Bookman Old Style"/>
                <a:cs typeface="Bookman Old Style"/>
              </a:rPr>
              <a:t>ในภาษาอังกฤษ คือ " </a:t>
            </a:r>
            <a:r>
              <a:rPr lang="th-TH" sz="2400" dirty="0" err="1" smtClean="0">
                <a:solidFill>
                  <a:schemeClr val="bg1"/>
                </a:solidFill>
                <a:latin typeface="Bookman Old Style"/>
                <a:cs typeface="Bookman Old Style"/>
              </a:rPr>
              <a:t>เห้ย</a:t>
            </a:r>
            <a:r>
              <a:rPr lang="en-US" sz="2400" dirty="0" smtClean="0">
                <a:solidFill>
                  <a:schemeClr val="bg1"/>
                </a:solidFill>
                <a:latin typeface="Bookman Old Style"/>
                <a:cs typeface="Bookman Old Style"/>
              </a:rPr>
              <a:t>! </a:t>
            </a:r>
            <a:r>
              <a:rPr lang="th-TH" sz="2400" dirty="0" smtClean="0">
                <a:solidFill>
                  <a:schemeClr val="bg1"/>
                </a:solidFill>
                <a:latin typeface="Bookman Old Style"/>
                <a:cs typeface="Bookman Old Style"/>
              </a:rPr>
              <a:t>มึง...มึงโว้ยมึง "  </a:t>
            </a:r>
          </a:p>
          <a:p>
            <a:r>
              <a:rPr lang="th-TH" sz="2400" dirty="0" smtClean="0">
                <a:solidFill>
                  <a:schemeClr val="bg1"/>
                </a:solidFill>
                <a:latin typeface="Bookman Old Style"/>
                <a:cs typeface="Bookman Old Style"/>
              </a:rPr>
              <a:t>ซึ่งเป็นคำไม่สุภาพ  			                        </a:t>
            </a:r>
            <a:r>
              <a:rPr lang="th-TH" sz="2400" b="1" dirty="0" smtClean="0">
                <a:solidFill>
                  <a:schemeClr val="bg1"/>
                </a:solidFill>
                <a:latin typeface="Bookman Old Style"/>
                <a:cs typeface="Bookman Old Style"/>
              </a:rPr>
              <a:t>ที่จริงควรจะพูดว่า</a:t>
            </a:r>
            <a:r>
              <a:rPr lang="en-US" sz="2400" b="1" dirty="0" smtClean="0">
                <a:solidFill>
                  <a:schemeClr val="bg1"/>
                </a:solidFill>
                <a:latin typeface="Bookman Old Style"/>
                <a:cs typeface="Bookman Old Style"/>
              </a:rPr>
              <a:t> : </a:t>
            </a:r>
            <a:r>
              <a:rPr lang="en-US" sz="2400" b="1" dirty="0" smtClean="0">
                <a:solidFill>
                  <a:schemeClr val="accent1">
                    <a:lumMod val="50000"/>
                  </a:schemeClr>
                </a:solidFill>
                <a:latin typeface="Bookman Old Style"/>
                <a:cs typeface="Bookman Old Style"/>
              </a:rPr>
              <a:t>“Sir or Madam </a:t>
            </a:r>
            <a:endParaRPr lang="en-US" sz="2400" dirty="0" smtClean="0">
              <a:solidFill>
                <a:schemeClr val="accent1">
                  <a:lumMod val="50000"/>
                </a:schemeClr>
              </a:solidFill>
              <a:latin typeface="Bookman Old Style"/>
              <a:cs typeface="Bookman Old Style"/>
            </a:endParaRPr>
          </a:p>
          <a:p>
            <a:r>
              <a:rPr lang="en-US" sz="2400" b="1" dirty="0" smtClean="0">
                <a:solidFill>
                  <a:schemeClr val="accent1">
                    <a:lumMod val="50000"/>
                  </a:schemeClr>
                </a:solidFill>
                <a:latin typeface="Bookman Old Style"/>
                <a:cs typeface="Bookman Old Style"/>
              </a:rPr>
              <a:t>		  Excuse me”</a:t>
            </a:r>
            <a:endParaRPr lang="en-US" sz="2400" dirty="0" smtClean="0">
              <a:solidFill>
                <a:schemeClr val="accent1">
                  <a:lumMod val="50000"/>
                </a:schemeClr>
              </a:solidFill>
              <a:latin typeface="Bookman Old Style"/>
              <a:cs typeface="Bookman Old Style"/>
            </a:endParaRPr>
          </a:p>
          <a:p>
            <a:endParaRPr lang="th-TH" sz="3200" dirty="0" smtClean="0"/>
          </a:p>
          <a:p>
            <a:endParaRPr lang="th-TH" sz="3000" b="1" dirty="0" smtClean="0">
              <a:solidFill>
                <a:schemeClr val="bg1"/>
              </a:solidFill>
              <a:cs typeface="+mj-cs"/>
            </a:endParaRPr>
          </a:p>
        </p:txBody>
      </p:sp>
      <p:pic>
        <p:nvPicPr>
          <p:cNvPr id="3" name="Picture 2" descr="C:\Users\Administrator\Downloads\6341-786544.jpg"/>
          <p:cNvPicPr>
            <a:picLocks noChangeAspect="1" noChangeArrowheads="1"/>
          </p:cNvPicPr>
          <p:nvPr/>
        </p:nvPicPr>
        <p:blipFill>
          <a:blip r:embed="rId2"/>
          <a:srcRect/>
          <a:stretch>
            <a:fillRect/>
          </a:stretch>
        </p:blipFill>
        <p:spPr bwMode="auto">
          <a:xfrm>
            <a:off x="152400" y="1928802"/>
            <a:ext cx="3343704" cy="4214842"/>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1713848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4571984"/>
            <a:ext cx="8143932" cy="2000288"/>
          </a:xfrm>
          <a:prstGeom prst="rect">
            <a:avLst/>
          </a:prstGeom>
          <a:solidFill>
            <a:srgbClr val="0B5945"/>
          </a:solidFill>
        </p:spPr>
        <p:txBody>
          <a:bodyPr wrap="square" rtlCol="0">
            <a:noAutofit/>
          </a:bodyPr>
          <a:lstStyle/>
          <a:p>
            <a:pPr algn="ctr"/>
            <a:endParaRPr lang="th-TH" sz="5400" b="1" dirty="0" smtClean="0">
              <a:solidFill>
                <a:srgbClr val="A81B0C"/>
              </a:solidFill>
              <a:cs typeface="+mj-cs"/>
            </a:endParaRPr>
          </a:p>
        </p:txBody>
      </p:sp>
      <p:pic>
        <p:nvPicPr>
          <p:cNvPr id="2"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000100" y="1524000"/>
            <a:ext cx="7315815" cy="307183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71472" y="4571984"/>
            <a:ext cx="8143932" cy="228601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57200" y="219670"/>
            <a:ext cx="6629400" cy="923330"/>
          </a:xfrm>
          <a:prstGeom prst="rect">
            <a:avLst/>
          </a:prstGeom>
          <a:noFill/>
        </p:spPr>
        <p:txBody>
          <a:bodyPr wrap="square" rtlCol="0">
            <a:spAutoFit/>
          </a:bodyPr>
          <a:lstStyle/>
          <a:p>
            <a:r>
              <a:rPr lang="en-US" sz="5400" b="1" dirty="0" smtClean="0">
                <a:solidFill>
                  <a:srgbClr val="775F55"/>
                </a:solidFill>
                <a:latin typeface="Bookman Old Style"/>
                <a:cs typeface="Bookman Old Style"/>
              </a:rPr>
              <a:t>Good translation</a:t>
            </a:r>
            <a:endParaRPr lang="en-US" sz="5400" b="1" dirty="0">
              <a:solidFill>
                <a:srgbClr val="775F55"/>
              </a:solidFill>
              <a:latin typeface="Bookman Old Style"/>
              <a:cs typeface="Bookman Old Style"/>
            </a:endParaRPr>
          </a:p>
        </p:txBody>
      </p:sp>
    </p:spTree>
    <p:extLst>
      <p:ext uri="{BB962C8B-B14F-4D97-AF65-F5344CB8AC3E}">
        <p14:creationId xmlns:mc="http://schemas.openxmlformats.org/markup-compatibility/2006" xmlns:mv="urn:schemas-microsoft-com:mac:vml" xmlns:p14="http://schemas.microsoft.com/office/powerpoint/2010/main" xmlns="" val="1176867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8600"/>
            <a:ext cx="5867400" cy="990600"/>
          </a:xfrm>
          <a:prstGeom prst="rect">
            <a:avLst/>
          </a:prstGeom>
        </p:spPr>
        <p:style>
          <a:lnRef idx="0">
            <a:schemeClr val="accent6"/>
          </a:lnRef>
          <a:fillRef idx="3">
            <a:schemeClr val="accent6"/>
          </a:fillRef>
          <a:effectRef idx="3">
            <a:schemeClr val="accent6"/>
          </a:effectRef>
          <a:fontRef idx="minor">
            <a:schemeClr val="lt1"/>
          </a:fontRef>
        </p:style>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h-TH"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26626" name="ชื่อเรื่อง 2"/>
          <p:cNvSpPr>
            <a:spLocks noGrp="1"/>
          </p:cNvSpPr>
          <p:nvPr>
            <p:ph type="title"/>
          </p:nvPr>
        </p:nvSpPr>
        <p:spPr>
          <a:xfrm>
            <a:off x="0" y="228600"/>
            <a:ext cx="5867400" cy="990600"/>
          </a:xfrm>
        </p:spPr>
        <p:txBody>
          <a:bodyPr>
            <a:normAutofit fontScale="90000"/>
          </a:bodyPr>
          <a:lstStyle/>
          <a:p>
            <a:r>
              <a:rPr lang="en-US" b="1" dirty="0">
                <a:solidFill>
                  <a:srgbClr val="FFFFFF"/>
                </a:solidFill>
                <a:latin typeface="Bookman Old Style"/>
                <a:cs typeface="Bookman Old Style"/>
              </a:rPr>
              <a:t>What do you want ?</a:t>
            </a:r>
            <a:endParaRPr lang="th-TH" dirty="0">
              <a:solidFill>
                <a:srgbClr val="FFFFFF"/>
              </a:solidFill>
              <a:latin typeface="Bookman Old Style"/>
              <a:ea typeface="FreesiaUPC" pitchFamily="-104" charset="0"/>
              <a:cs typeface="Bookman Old Style"/>
            </a:endParaRPr>
          </a:p>
        </p:txBody>
      </p:sp>
      <p:sp>
        <p:nvSpPr>
          <p:cNvPr id="4" name="ตัวยึดเนื้อหา 3"/>
          <p:cNvSpPr>
            <a:spLocks noGrp="1"/>
          </p:cNvSpPr>
          <p:nvPr>
            <p:ph sz="quarter" idx="1"/>
          </p:nvPr>
        </p:nvSpPr>
        <p:spPr>
          <a:xfrm>
            <a:off x="609600" y="1676400"/>
            <a:ext cx="8153400" cy="4495800"/>
          </a:xfrm>
        </p:spPr>
        <p:txBody>
          <a:bodyPr>
            <a:normAutofit lnSpcReduction="10000"/>
          </a:bodyPr>
          <a:lstStyle/>
          <a:p>
            <a:pPr>
              <a:lnSpc>
                <a:spcPct val="90000"/>
              </a:lnSpc>
            </a:pPr>
            <a:r>
              <a:rPr lang="en-US" sz="2700" dirty="0">
                <a:latin typeface="Bookman Old Style"/>
                <a:cs typeface="Bookman Old Style"/>
              </a:rPr>
              <a:t>When Thai speakers said this sentence, their intention is  helping you.</a:t>
            </a:r>
          </a:p>
          <a:p>
            <a:pPr>
              <a:lnSpc>
                <a:spcPct val="90000"/>
              </a:lnSpc>
            </a:pPr>
            <a:endParaRPr lang="en-US" sz="2700" dirty="0">
              <a:latin typeface="Bookman Old Style"/>
              <a:cs typeface="Bookman Old Style"/>
            </a:endParaRPr>
          </a:p>
          <a:p>
            <a:pPr>
              <a:lnSpc>
                <a:spcPct val="90000"/>
              </a:lnSpc>
            </a:pPr>
            <a:r>
              <a:rPr lang="en-US" sz="2700" dirty="0">
                <a:latin typeface="Bookman Old Style"/>
                <a:cs typeface="Bookman Old Style"/>
              </a:rPr>
              <a:t>The phrase “What do you want</a:t>
            </a:r>
            <a:r>
              <a:rPr lang="en-US" sz="2700" dirty="0">
                <a:latin typeface="Bookman Old Style"/>
                <a:ea typeface="Angsana New" pitchFamily="-104" charset="0"/>
                <a:cs typeface="Bookman Old Style"/>
              </a:rPr>
              <a:t>?</a:t>
            </a:r>
            <a:r>
              <a:rPr lang="en-US" sz="2700" dirty="0">
                <a:latin typeface="Bookman Old Style"/>
                <a:cs typeface="Bookman Old Style"/>
              </a:rPr>
              <a:t>” is considered to be impolite. Foreigners may think you want to fight with them. </a:t>
            </a:r>
          </a:p>
          <a:p>
            <a:pPr>
              <a:lnSpc>
                <a:spcPct val="90000"/>
              </a:lnSpc>
            </a:pPr>
            <a:endParaRPr lang="en-US" sz="2700" dirty="0">
              <a:latin typeface="Bookman Old Style"/>
              <a:cs typeface="Bookman Old Style"/>
            </a:endParaRPr>
          </a:p>
          <a:p>
            <a:pPr>
              <a:lnSpc>
                <a:spcPct val="90000"/>
              </a:lnSpc>
            </a:pPr>
            <a:r>
              <a:rPr lang="en-US" sz="2700" dirty="0">
                <a:latin typeface="Bookman Old Style"/>
                <a:cs typeface="Bookman Old Style"/>
              </a:rPr>
              <a:t>The polite phrase that can also be used in this context is “May I help you?”</a:t>
            </a:r>
          </a:p>
          <a:p>
            <a:pPr>
              <a:lnSpc>
                <a:spcPct val="90000"/>
              </a:lnSpc>
              <a:buFont typeface="Wingdings" pitchFamily="-104" charset="2"/>
              <a:buNone/>
            </a:pPr>
            <a:r>
              <a:rPr lang="en-US" sz="2700" dirty="0">
                <a:latin typeface="Bookman Old Style"/>
                <a:ea typeface="FreesiaUPC" pitchFamily="-104" charset="0"/>
                <a:cs typeface="Bookman Old Style"/>
              </a:rPr>
              <a:t>	“What can I do for you?”</a:t>
            </a:r>
          </a:p>
          <a:p>
            <a:pPr>
              <a:lnSpc>
                <a:spcPct val="90000"/>
              </a:lnSpc>
              <a:buFont typeface="Wingdings" pitchFamily="-104" charset="2"/>
              <a:buNone/>
            </a:pPr>
            <a:r>
              <a:rPr lang="en-US" sz="2700" dirty="0">
                <a:latin typeface="Bookman Old Style"/>
                <a:ea typeface="FreesiaUPC" pitchFamily="-104" charset="0"/>
                <a:cs typeface="Bookman Old Style"/>
              </a:rPr>
              <a:t>	“Do you want some help?”</a:t>
            </a:r>
            <a:endParaRPr lang="th-TH" sz="2700" dirty="0">
              <a:latin typeface="Bookman Old Style"/>
              <a:ea typeface="FreesiaUPC" pitchFamily="-104" charset="0"/>
              <a:cs typeface="Bookman Old Style"/>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8600"/>
            <a:ext cx="3733800" cy="990600"/>
          </a:xfrm>
          <a:prstGeom prst="rect">
            <a:avLst/>
          </a:prstGeom>
        </p:spPr>
        <p:style>
          <a:lnRef idx="0">
            <a:schemeClr val="accent6"/>
          </a:lnRef>
          <a:fillRef idx="3">
            <a:schemeClr val="accent6"/>
          </a:fillRef>
          <a:effectRef idx="3">
            <a:schemeClr val="accent6"/>
          </a:effectRef>
          <a:fontRef idx="minor">
            <a:schemeClr val="lt1"/>
          </a:fontRef>
        </p:style>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h-TH"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27650" name="ชื่อเรื่อง 1"/>
          <p:cNvSpPr>
            <a:spLocks noGrp="1"/>
          </p:cNvSpPr>
          <p:nvPr>
            <p:ph type="title"/>
          </p:nvPr>
        </p:nvSpPr>
        <p:spPr>
          <a:xfrm>
            <a:off x="-76200" y="152400"/>
            <a:ext cx="3810000" cy="1143000"/>
          </a:xfrm>
        </p:spPr>
        <p:txBody>
          <a:bodyPr/>
          <a:lstStyle/>
          <a:p>
            <a:r>
              <a:rPr lang="en-US" b="1" dirty="0" smtClean="0">
                <a:solidFill>
                  <a:srgbClr val="FFFFFF"/>
                </a:solidFill>
                <a:latin typeface="Bookman Old Style"/>
                <a:ea typeface="FreesiaUPC" pitchFamily="-104" charset="0"/>
                <a:cs typeface="Bookman Old Style"/>
              </a:rPr>
              <a:t> Never </a:t>
            </a:r>
            <a:r>
              <a:rPr lang="en-US" b="1" dirty="0">
                <a:solidFill>
                  <a:srgbClr val="FFFFFF"/>
                </a:solidFill>
                <a:latin typeface="Bookman Old Style"/>
                <a:ea typeface="FreesiaUPC" pitchFamily="-104" charset="0"/>
                <a:cs typeface="Bookman Old Style"/>
              </a:rPr>
              <a:t>mind</a:t>
            </a:r>
            <a:endParaRPr lang="th-TH" b="1" dirty="0">
              <a:solidFill>
                <a:srgbClr val="FFFFFF"/>
              </a:solidFill>
              <a:latin typeface="Bookman Old Style"/>
              <a:ea typeface="FreesiaUPC" pitchFamily="-104" charset="0"/>
              <a:cs typeface="Bookman Old Style"/>
            </a:endParaRPr>
          </a:p>
        </p:txBody>
      </p:sp>
      <p:sp>
        <p:nvSpPr>
          <p:cNvPr id="4" name="ตัวยึดเนื้อหา 3"/>
          <p:cNvSpPr>
            <a:spLocks/>
          </p:cNvSpPr>
          <p:nvPr/>
        </p:nvSpPr>
        <p:spPr bwMode="auto">
          <a:xfrm>
            <a:off x="609600" y="1905000"/>
            <a:ext cx="8153400" cy="4495800"/>
          </a:xfrm>
          <a:prstGeom prst="rect">
            <a:avLst/>
          </a:prstGeom>
          <a:noFill/>
          <a:ln w="9525">
            <a:noFill/>
            <a:miter lim="800000"/>
            <a:headEnd/>
            <a:tailEnd/>
          </a:ln>
        </p:spPr>
        <p:txBody>
          <a:bodyPr>
            <a:prstTxWarp prst="textNoShape">
              <a:avLst/>
            </a:prstTxWarp>
          </a:bodyPr>
          <a:lstStyle/>
          <a:p>
            <a:pPr marL="319088" indent="-319088">
              <a:lnSpc>
                <a:spcPct val="90000"/>
              </a:lnSpc>
              <a:spcBef>
                <a:spcPts val="700"/>
              </a:spcBef>
              <a:buClr>
                <a:schemeClr val="accent2"/>
              </a:buClr>
              <a:buSzPct val="60000"/>
              <a:buFont typeface="Wingdings" pitchFamily="-104" charset="2"/>
              <a:buChar char=""/>
            </a:pPr>
            <a:r>
              <a:rPr lang="en-US" sz="2900" dirty="0">
                <a:latin typeface="Bookman Old Style"/>
                <a:cs typeface="Bookman Old Style"/>
              </a:rPr>
              <a:t>In Thai culture, when we want to comfort someone from their suffering, we usually say “</a:t>
            </a:r>
            <a:r>
              <a:rPr lang="th-TH" sz="2900" dirty="0">
                <a:latin typeface="Bookman Old Style"/>
                <a:cs typeface="Bookman Old Style"/>
              </a:rPr>
              <a:t>ไม่เป็นไรนะ</a:t>
            </a:r>
            <a:r>
              <a:rPr lang="en-US" sz="2900" dirty="0">
                <a:latin typeface="Bookman Old Style"/>
                <a:cs typeface="Bookman Old Style"/>
              </a:rPr>
              <a:t>”</a:t>
            </a:r>
          </a:p>
          <a:p>
            <a:pPr marL="319088" indent="-319088">
              <a:lnSpc>
                <a:spcPct val="90000"/>
              </a:lnSpc>
              <a:spcBef>
                <a:spcPts val="700"/>
              </a:spcBef>
              <a:buClr>
                <a:schemeClr val="accent2"/>
              </a:buClr>
              <a:buSzPct val="60000"/>
              <a:buFont typeface="Wingdings" pitchFamily="-104" charset="2"/>
              <a:buNone/>
            </a:pPr>
            <a:endParaRPr lang="en-US" sz="2900" dirty="0">
              <a:latin typeface="Bookman Old Style"/>
              <a:cs typeface="Bookman Old Style"/>
            </a:endParaRPr>
          </a:p>
          <a:p>
            <a:pPr marL="319088" indent="-319088">
              <a:lnSpc>
                <a:spcPct val="90000"/>
              </a:lnSpc>
              <a:spcBef>
                <a:spcPts val="700"/>
              </a:spcBef>
              <a:buClr>
                <a:schemeClr val="accent2"/>
              </a:buClr>
              <a:buSzPct val="60000"/>
              <a:buFont typeface="Wingdings" pitchFamily="-104" charset="2"/>
              <a:buChar char=""/>
            </a:pPr>
            <a:r>
              <a:rPr lang="en-US" sz="2900" dirty="0">
                <a:latin typeface="Bookman Old Style"/>
                <a:cs typeface="Bookman Old Style"/>
              </a:rPr>
              <a:t>In Western culture, the phrase “Never mind” is used when someone say “Sorry!” and you response her with “Never mind”</a:t>
            </a:r>
          </a:p>
          <a:p>
            <a:pPr marL="319088" indent="-319088">
              <a:lnSpc>
                <a:spcPct val="90000"/>
              </a:lnSpc>
              <a:spcBef>
                <a:spcPts val="700"/>
              </a:spcBef>
              <a:buClr>
                <a:schemeClr val="accent2"/>
              </a:buClr>
              <a:buSzPct val="60000"/>
              <a:buFont typeface="Wingdings" pitchFamily="-104" charset="2"/>
              <a:buNone/>
            </a:pPr>
            <a:endParaRPr lang="en-US" sz="2900" dirty="0">
              <a:latin typeface="Bookman Old Style"/>
              <a:cs typeface="Bookman Old Style"/>
            </a:endParaRPr>
          </a:p>
          <a:p>
            <a:pPr marL="319088" indent="-319088">
              <a:lnSpc>
                <a:spcPct val="90000"/>
              </a:lnSpc>
              <a:spcBef>
                <a:spcPts val="700"/>
              </a:spcBef>
              <a:buClr>
                <a:schemeClr val="accent2"/>
              </a:buClr>
              <a:buSzPct val="60000"/>
              <a:buFont typeface="Wingdings" pitchFamily="-104" charset="2"/>
              <a:buChar char=""/>
            </a:pPr>
            <a:r>
              <a:rPr lang="en-US" sz="2900" dirty="0">
                <a:latin typeface="Bookman Old Style"/>
                <a:cs typeface="Bookman Old Style"/>
              </a:rPr>
              <a:t>If you want to comfort someone, you should use “Take it easy”</a:t>
            </a:r>
          </a:p>
          <a:p>
            <a:pPr marL="319088" indent="-319088">
              <a:lnSpc>
                <a:spcPct val="90000"/>
              </a:lnSpc>
              <a:spcBef>
                <a:spcPts val="700"/>
              </a:spcBef>
              <a:buClr>
                <a:schemeClr val="accent2"/>
              </a:buClr>
              <a:buSzPct val="60000"/>
              <a:buFont typeface="Wingdings" pitchFamily="-104" charset="2"/>
              <a:buNone/>
            </a:pPr>
            <a:endParaRPr/>
          </a:p>
          <a:p>
            <a:pPr marL="319088" indent="-319088">
              <a:lnSpc>
                <a:spcPct val="90000"/>
              </a:lnSpc>
              <a:spcBef>
                <a:spcPts val="700"/>
              </a:spcBef>
              <a:buClr>
                <a:schemeClr val="accent2"/>
              </a:buClr>
              <a:buSzPct val="60000"/>
              <a:buFont typeface="Wingdings" pitchFamily="-104" charset="2"/>
              <a:buChar char=""/>
            </a:pPr>
            <a:endParaRPr lang="th-TH" sz="2800" dirty="0">
              <a:latin typeface="Tw Cen MT" pitchFamily="-104" charset="0"/>
              <a:ea typeface="FreesiaUPC" pitchFamily="-104" charset="0"/>
              <a:cs typeface="FreesiaUPC" pitchFamily="-10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8600"/>
            <a:ext cx="4038600" cy="990600"/>
          </a:xfrm>
          <a:prstGeom prst="rect">
            <a:avLst/>
          </a:prstGeom>
        </p:spPr>
        <p:style>
          <a:lnRef idx="0">
            <a:schemeClr val="accent6"/>
          </a:lnRef>
          <a:fillRef idx="3">
            <a:schemeClr val="accent6"/>
          </a:fillRef>
          <a:effectRef idx="3">
            <a:schemeClr val="accent6"/>
          </a:effectRef>
          <a:fontRef idx="minor">
            <a:schemeClr val="lt1"/>
          </a:fontRef>
        </p:style>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h-TH"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43010" name="Rectangle 2"/>
          <p:cNvSpPr>
            <a:spLocks noGrp="1"/>
          </p:cNvSpPr>
          <p:nvPr>
            <p:ph type="title"/>
          </p:nvPr>
        </p:nvSpPr>
        <p:spPr>
          <a:xfrm>
            <a:off x="304800" y="228600"/>
            <a:ext cx="3733800" cy="990600"/>
          </a:xfrm>
        </p:spPr>
        <p:txBody>
          <a:bodyPr/>
          <a:lstStyle/>
          <a:p>
            <a:r>
              <a:rPr lang="en-US" b="1" dirty="0">
                <a:solidFill>
                  <a:srgbClr val="FFFFFF"/>
                </a:solidFill>
                <a:latin typeface="Bookman Old Style"/>
                <a:cs typeface="Bookman Old Style"/>
              </a:rPr>
              <a:t>Just keep it</a:t>
            </a:r>
            <a:endParaRPr lang="th-TH" b="1" dirty="0">
              <a:solidFill>
                <a:srgbClr val="FFFFFF"/>
              </a:solidFill>
              <a:latin typeface="Bookman Old Style"/>
              <a:cs typeface="Bookman Old Style"/>
            </a:endParaRPr>
          </a:p>
        </p:txBody>
      </p:sp>
      <p:sp>
        <p:nvSpPr>
          <p:cNvPr id="43011" name="Rectangle 3"/>
          <p:cNvSpPr>
            <a:spLocks noGrp="1"/>
          </p:cNvSpPr>
          <p:nvPr>
            <p:ph type="body" idx="1"/>
          </p:nvPr>
        </p:nvSpPr>
        <p:spPr>
          <a:xfrm>
            <a:off x="609600" y="1981200"/>
            <a:ext cx="8153400" cy="4525963"/>
          </a:xfrm>
        </p:spPr>
        <p:txBody>
          <a:bodyPr/>
          <a:lstStyle/>
          <a:p>
            <a:r>
              <a:rPr lang="en-US" sz="3200" dirty="0">
                <a:latin typeface="Bookman Old Style"/>
                <a:cs typeface="Bookman Old Style"/>
              </a:rPr>
              <a:t>In the temple, a monk teach foreigners about five percepts. </a:t>
            </a:r>
          </a:p>
          <a:p>
            <a:pPr>
              <a:buFont typeface="Wingdings" pitchFamily="-104" charset="2"/>
              <a:buNone/>
            </a:pPr>
            <a:endParaRPr lang="en-US" sz="3200" dirty="0">
              <a:latin typeface="Bookman Old Style"/>
              <a:cs typeface="Bookman Old Style"/>
            </a:endParaRPr>
          </a:p>
          <a:p>
            <a:pPr>
              <a:buFont typeface="Wingdings" pitchFamily="-104" charset="2"/>
              <a:buNone/>
            </a:pPr>
            <a:r>
              <a:rPr lang="en-US" sz="3200" dirty="0">
                <a:latin typeface="Bookman Old Style"/>
                <a:cs typeface="Bookman Old Style"/>
              </a:rPr>
              <a:t>	“It is difficult to keep all five </a:t>
            </a:r>
            <a:r>
              <a:rPr lang="en-US" sz="3200" dirty="0" smtClean="0">
                <a:latin typeface="Bookman Old Style"/>
                <a:cs typeface="Bookman Old Style"/>
              </a:rPr>
              <a:t>percepts, </a:t>
            </a:r>
            <a:r>
              <a:rPr lang="en-US" sz="3200" b="1" dirty="0" smtClean="0">
                <a:effectLst>
                  <a:outerShdw blurRad="38100" dist="38100" dir="2700000" algn="tl">
                    <a:srgbClr val="DDDDDD"/>
                  </a:outerShdw>
                </a:effectLst>
                <a:latin typeface="Bookman Old Style"/>
                <a:cs typeface="Bookman Old Style"/>
              </a:rPr>
              <a:t>just keep </a:t>
            </a:r>
            <a:r>
              <a:rPr lang="en-US" sz="3200" b="1" dirty="0">
                <a:effectLst>
                  <a:outerShdw blurRad="38100" dist="38100" dir="2700000" algn="tl">
                    <a:srgbClr val="DDDDDD"/>
                  </a:outerShdw>
                </a:effectLst>
                <a:latin typeface="Bookman Old Style"/>
                <a:cs typeface="Bookman Old Style"/>
              </a:rPr>
              <a:t>one</a:t>
            </a:r>
            <a:r>
              <a:rPr lang="en-US" sz="3200" dirty="0">
                <a:latin typeface="Bookman Old Style"/>
                <a:cs typeface="Bookman Old Style"/>
              </a:rPr>
              <a:t>.”</a:t>
            </a:r>
          </a:p>
          <a:p>
            <a:pPr>
              <a:buFont typeface="Wingdings" pitchFamily="-104" charset="2"/>
              <a:buNone/>
            </a:pPr>
            <a:endParaRPr lang="en-US" sz="3200" dirty="0"/>
          </a:p>
          <a:p>
            <a:pPr>
              <a:buFont typeface="Wingdings" pitchFamily="-104" charset="2"/>
              <a:buNone/>
            </a:pPr>
            <a:endParaRPr lang="th-TH" dirty="0">
              <a:latin typeface="Tw Cen MT" pitchFamily="-10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28600"/>
            <a:ext cx="4267200" cy="990600"/>
          </a:xfrm>
          <a:prstGeom prst="rect">
            <a:avLst/>
          </a:prstGeom>
        </p:spPr>
        <p:style>
          <a:lnRef idx="0">
            <a:schemeClr val="accent6"/>
          </a:lnRef>
          <a:fillRef idx="3">
            <a:schemeClr val="accent6"/>
          </a:fillRef>
          <a:effectRef idx="3">
            <a:schemeClr val="accent6"/>
          </a:effectRef>
          <a:fontRef idx="minor">
            <a:schemeClr val="lt1"/>
          </a:fontRef>
        </p:style>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h-TH"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44034" name="Rectangle 2"/>
          <p:cNvSpPr>
            <a:spLocks noGrp="1"/>
          </p:cNvSpPr>
          <p:nvPr>
            <p:ph type="title"/>
          </p:nvPr>
        </p:nvSpPr>
        <p:spPr>
          <a:xfrm>
            <a:off x="381000" y="228600"/>
            <a:ext cx="8153400" cy="990600"/>
          </a:xfrm>
        </p:spPr>
        <p:txBody>
          <a:bodyPr/>
          <a:lstStyle/>
          <a:p>
            <a:r>
              <a:rPr lang="en-US" b="1" dirty="0">
                <a:solidFill>
                  <a:srgbClr val="FFFFFF"/>
                </a:solidFill>
                <a:latin typeface="Bookman Old Style"/>
                <a:cs typeface="Bookman Old Style"/>
              </a:rPr>
              <a:t>Just keep it</a:t>
            </a:r>
            <a:endParaRPr lang="th-TH" b="1" dirty="0">
              <a:solidFill>
                <a:srgbClr val="FFFFFF"/>
              </a:solidFill>
              <a:latin typeface="Bookman Old Style"/>
              <a:cs typeface="Bookman Old Style"/>
            </a:endParaRPr>
          </a:p>
        </p:txBody>
      </p:sp>
      <p:sp>
        <p:nvSpPr>
          <p:cNvPr id="44035" name="Rectangle 3"/>
          <p:cNvSpPr>
            <a:spLocks noGrp="1"/>
          </p:cNvSpPr>
          <p:nvPr>
            <p:ph type="body" idx="1"/>
          </p:nvPr>
        </p:nvSpPr>
        <p:spPr>
          <a:xfrm>
            <a:off x="609600" y="1676400"/>
            <a:ext cx="8153400" cy="4525963"/>
          </a:xfrm>
        </p:spPr>
        <p:txBody>
          <a:bodyPr/>
          <a:lstStyle/>
          <a:p>
            <a:r>
              <a:rPr lang="en-US" sz="3200" dirty="0">
                <a:latin typeface="Bookman Old Style"/>
                <a:cs typeface="Bookman Old Style"/>
              </a:rPr>
              <a:t>A monk does not mean that you can keep only one percept instead of five, since it is too difficult.</a:t>
            </a:r>
          </a:p>
          <a:p>
            <a:pPr>
              <a:buFont typeface="Wingdings" pitchFamily="-104" charset="2"/>
              <a:buNone/>
            </a:pPr>
            <a:endParaRPr lang="en-US" sz="3200" dirty="0">
              <a:latin typeface="Bookman Old Style"/>
              <a:cs typeface="Bookman Old Style"/>
            </a:endParaRPr>
          </a:p>
          <a:p>
            <a:r>
              <a:rPr lang="en-US" sz="3200" dirty="0">
                <a:latin typeface="Bookman Old Style"/>
                <a:cs typeface="Bookman Old Style"/>
              </a:rPr>
              <a:t>The appropriate phrase to use is</a:t>
            </a:r>
          </a:p>
          <a:p>
            <a:pPr>
              <a:buFont typeface="Wingdings" pitchFamily="-104" charset="2"/>
              <a:buNone/>
            </a:pPr>
            <a:r>
              <a:rPr lang="en-US" sz="3200" dirty="0">
                <a:latin typeface="Bookman Old Style"/>
                <a:cs typeface="Bookman Old Style"/>
              </a:rPr>
              <a:t>	“It is difficult to keep all five percepts, but </a:t>
            </a:r>
            <a:r>
              <a:rPr lang="en-US" sz="3200" b="1" dirty="0">
                <a:effectLst>
                  <a:outerShdw blurRad="38100" dist="38100" dir="2700000" algn="tl">
                    <a:srgbClr val="DDDDDD"/>
                  </a:outerShdw>
                </a:effectLst>
                <a:latin typeface="Bookman Old Style"/>
                <a:cs typeface="Bookman Old Style"/>
              </a:rPr>
              <a:t>try as best as you can</a:t>
            </a:r>
            <a:r>
              <a:rPr lang="en-US" sz="3200" dirty="0">
                <a:latin typeface="Bookman Old Style"/>
                <a:cs typeface="Bookman Old Style"/>
              </a:rPr>
              <a:t>”</a:t>
            </a:r>
          </a:p>
          <a:p>
            <a:endParaRPr lang="th-TH" sz="3200" dirty="0">
              <a:latin typeface="Tw Cen MT" pitchFamily="-10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ookman Old Style"/>
                <a:cs typeface="Bookman Old Style"/>
              </a:rPr>
              <a:t>Members</a:t>
            </a:r>
            <a:endParaRPr lang="en-US" b="1" dirty="0">
              <a:latin typeface="Bookman Old Style"/>
              <a:cs typeface="Bookman Old Style"/>
            </a:endParaRPr>
          </a:p>
        </p:txBody>
      </p:sp>
      <p:sp>
        <p:nvSpPr>
          <p:cNvPr id="3" name="Content Placeholder 2"/>
          <p:cNvSpPr>
            <a:spLocks noGrp="1"/>
          </p:cNvSpPr>
          <p:nvPr>
            <p:ph sz="quarter" idx="1"/>
          </p:nvPr>
        </p:nvSpPr>
        <p:spPr>
          <a:xfrm>
            <a:off x="612648" y="2590800"/>
            <a:ext cx="8153400" cy="2362200"/>
          </a:xfrm>
        </p:spPr>
        <p:txBody>
          <a:bodyPr>
            <a:normAutofit fontScale="92500"/>
          </a:bodyPr>
          <a:lstStyle/>
          <a:p>
            <a:r>
              <a:rPr lang="en-US" dirty="0" smtClean="0">
                <a:latin typeface="Bookman Old Style"/>
                <a:cs typeface="Bookman Old Style"/>
              </a:rPr>
              <a:t>1. </a:t>
            </a:r>
            <a:r>
              <a:rPr lang="en-US" dirty="0" err="1" smtClean="0">
                <a:latin typeface="Bookman Old Style"/>
                <a:cs typeface="Bookman Old Style"/>
              </a:rPr>
              <a:t>Chuthamat</a:t>
            </a:r>
            <a:r>
              <a:rPr lang="en-US" dirty="0" smtClean="0">
                <a:latin typeface="Bookman Old Style"/>
                <a:cs typeface="Bookman Old Style"/>
              </a:rPr>
              <a:t> </a:t>
            </a:r>
            <a:r>
              <a:rPr lang="en-US" dirty="0" err="1" smtClean="0">
                <a:latin typeface="Bookman Old Style"/>
                <a:cs typeface="Bookman Old Style"/>
              </a:rPr>
              <a:t>Khrueapaeng</a:t>
            </a:r>
            <a:r>
              <a:rPr lang="en-US" dirty="0" smtClean="0">
                <a:latin typeface="Bookman Old Style"/>
                <a:cs typeface="Bookman Old Style"/>
              </a:rPr>
              <a:t>   </a:t>
            </a:r>
            <a:r>
              <a:rPr lang="en-US" dirty="0" smtClean="0">
                <a:latin typeface="Bookman Old Style"/>
                <a:cs typeface="Bookman Old Style"/>
              </a:rPr>
              <a:t>530110014	</a:t>
            </a:r>
          </a:p>
          <a:p>
            <a:r>
              <a:rPr lang="en-US" dirty="0" smtClean="0">
                <a:latin typeface="Bookman Old Style"/>
                <a:cs typeface="Bookman Old Style"/>
              </a:rPr>
              <a:t>2. </a:t>
            </a:r>
            <a:r>
              <a:rPr lang="en-US" dirty="0" err="1" smtClean="0">
                <a:latin typeface="Bookman Old Style"/>
                <a:cs typeface="Bookman Old Style"/>
              </a:rPr>
              <a:t>Jettarin</a:t>
            </a:r>
            <a:r>
              <a:rPr lang="en-US" dirty="0" smtClean="0">
                <a:latin typeface="Bookman Old Style"/>
                <a:cs typeface="Bookman Old Style"/>
              </a:rPr>
              <a:t> </a:t>
            </a:r>
            <a:r>
              <a:rPr lang="en-US" dirty="0" err="1" smtClean="0">
                <a:latin typeface="Bookman Old Style"/>
                <a:cs typeface="Bookman Old Style"/>
              </a:rPr>
              <a:t>Kaewkamnerd</a:t>
            </a:r>
            <a:r>
              <a:rPr lang="en-US" dirty="0" smtClean="0">
                <a:latin typeface="Bookman Old Style"/>
                <a:cs typeface="Bookman Old Style"/>
              </a:rPr>
              <a:t>      </a:t>
            </a:r>
            <a:r>
              <a:rPr lang="en-US" dirty="0" smtClean="0">
                <a:latin typeface="Bookman Old Style"/>
                <a:cs typeface="Bookman Old Style"/>
              </a:rPr>
              <a:t>530110016	</a:t>
            </a:r>
          </a:p>
          <a:p>
            <a:r>
              <a:rPr lang="en-US" dirty="0" smtClean="0">
                <a:latin typeface="Bookman Old Style"/>
                <a:cs typeface="Bookman Old Style"/>
              </a:rPr>
              <a:t>3. Nudpawee Choncharoen   530110043	</a:t>
            </a:r>
          </a:p>
          <a:p>
            <a:r>
              <a:rPr lang="en-US" dirty="0" smtClean="0">
                <a:latin typeface="Bookman Old Style"/>
                <a:cs typeface="Bookman Old Style"/>
              </a:rPr>
              <a:t>4. </a:t>
            </a:r>
            <a:r>
              <a:rPr lang="en-US" dirty="0" err="1" smtClean="0">
                <a:latin typeface="Bookman Old Style"/>
                <a:cs typeface="Bookman Old Style"/>
              </a:rPr>
              <a:t>Mekdang</a:t>
            </a:r>
            <a:r>
              <a:rPr lang="en-US" dirty="0" smtClean="0">
                <a:latin typeface="Bookman Old Style"/>
                <a:cs typeface="Bookman Old Style"/>
              </a:rPr>
              <a:t> </a:t>
            </a:r>
            <a:r>
              <a:rPr lang="en-US" dirty="0" err="1" smtClean="0">
                <a:latin typeface="Bookman Old Style"/>
                <a:cs typeface="Bookman Old Style"/>
              </a:rPr>
              <a:t>Udomsri</a:t>
            </a:r>
            <a:r>
              <a:rPr lang="en-US" dirty="0" smtClean="0">
                <a:latin typeface="Bookman Old Style"/>
                <a:cs typeface="Bookman Old Style"/>
              </a:rPr>
              <a:t>	        530110066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8064" y="1571612"/>
            <a:ext cx="3995936" cy="4786346"/>
          </a:xfrm>
          <a:prstGeom prst="rect">
            <a:avLst/>
          </a:prstGeom>
          <a:solidFill>
            <a:srgbClr val="0B5945"/>
          </a:solidFill>
        </p:spPr>
        <p:txBody>
          <a:bodyPr wrap="square" rtlCol="0">
            <a:noAutofit/>
          </a:bodyPr>
          <a:lstStyle/>
          <a:p>
            <a:endParaRPr lang="th-TH" sz="3000" b="1" dirty="0">
              <a:solidFill>
                <a:schemeClr val="bg1"/>
              </a:solidFill>
              <a:cs typeface="+mj-cs"/>
            </a:endParaRPr>
          </a:p>
          <a:p>
            <a:endParaRPr lang="th-TH" sz="3000" b="1" dirty="0" smtClean="0">
              <a:solidFill>
                <a:schemeClr val="bg1"/>
              </a:solidFill>
              <a:cs typeface="+mj-cs"/>
            </a:endParaRPr>
          </a:p>
        </p:txBody>
      </p:sp>
      <p:pic>
        <p:nvPicPr>
          <p:cNvPr id="1028" name="Picture 4"/>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1571612"/>
            <a:ext cx="5143504" cy="478634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143504" y="1571612"/>
            <a:ext cx="4000496" cy="478634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7200" y="219670"/>
            <a:ext cx="6400800" cy="923330"/>
          </a:xfrm>
          <a:prstGeom prst="rect">
            <a:avLst/>
          </a:prstGeom>
          <a:noFill/>
        </p:spPr>
        <p:txBody>
          <a:bodyPr wrap="square" rtlCol="0">
            <a:spAutoFit/>
          </a:bodyPr>
          <a:lstStyle/>
          <a:p>
            <a:r>
              <a:rPr lang="en-US" sz="5400" b="1" dirty="0" smtClean="0">
                <a:solidFill>
                  <a:srgbClr val="775F55"/>
                </a:solidFill>
                <a:latin typeface="Bookman Old Style"/>
                <a:cs typeface="Bookman Old Style"/>
              </a:rPr>
              <a:t>Good translation</a:t>
            </a:r>
            <a:endParaRPr lang="en-US" sz="5400" b="1" dirty="0">
              <a:solidFill>
                <a:srgbClr val="775F55"/>
              </a:solidFill>
              <a:latin typeface="Bookman Old Style"/>
              <a:cs typeface="Bookman Old Style"/>
            </a:endParaRPr>
          </a:p>
        </p:txBody>
      </p:sp>
    </p:spTree>
    <p:extLst>
      <p:ext uri="{BB962C8B-B14F-4D97-AF65-F5344CB8AC3E}">
        <p14:creationId xmlns:mc="http://schemas.openxmlformats.org/markup-compatibility/2006" xmlns:mv="urn:schemas-microsoft-com:mac:vml" xmlns:p14="http://schemas.microsoft.com/office/powerpoint/2010/main" xmlns="" val="3143217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ookman Old Style"/>
                <a:cs typeface="Bookman Old Style"/>
              </a:rPr>
              <a:t>Good translation</a:t>
            </a:r>
            <a:endParaRPr lang="en-US" sz="5400" b="1" dirty="0">
              <a:latin typeface="Bookman Old Style"/>
              <a:cs typeface="Bookman Old Style"/>
            </a:endParaRPr>
          </a:p>
        </p:txBody>
      </p:sp>
      <p:sp>
        <p:nvSpPr>
          <p:cNvPr id="3" name="Content Placeholder 2"/>
          <p:cNvSpPr>
            <a:spLocks noGrp="1"/>
          </p:cNvSpPr>
          <p:nvPr>
            <p:ph sz="quarter" idx="1"/>
          </p:nvPr>
        </p:nvSpPr>
        <p:spPr/>
        <p:txBody>
          <a:bodyPr/>
          <a:lstStyle/>
          <a:p>
            <a:endParaRPr lang="en-US" dirty="0"/>
          </a:p>
        </p:txBody>
      </p:sp>
      <p:sp>
        <p:nvSpPr>
          <p:cNvPr id="4" name="Alternate Process 3"/>
          <p:cNvSpPr/>
          <p:nvPr/>
        </p:nvSpPr>
        <p:spPr>
          <a:xfrm>
            <a:off x="1066800" y="1600200"/>
            <a:ext cx="7315200" cy="24384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h-TH" sz="2800" dirty="0">
                <a:solidFill>
                  <a:srgbClr val="775F55"/>
                </a:solidFill>
              </a:rPr>
              <a:t>การสอบสวนชันสูตรพลิกศพเป็นความตายมิได้เป็นผลแห่งการกระทำผิดทางอาญา เห็นควรดำเนินการตามประมวลกฎหมายวิธีพิจารณาความอาญามาตรา </a:t>
            </a:r>
            <a:r>
              <a:rPr lang="en-US" sz="2800" dirty="0">
                <a:solidFill>
                  <a:srgbClr val="775F55"/>
                </a:solidFill>
              </a:rPr>
              <a:t>150 </a:t>
            </a:r>
            <a:r>
              <a:rPr lang="th-TH" sz="2800" dirty="0">
                <a:solidFill>
                  <a:srgbClr val="775F55"/>
                </a:solidFill>
              </a:rPr>
              <a:t>วรรคแรกต่อไป</a:t>
            </a:r>
            <a:endParaRPr lang="en-US" sz="2800" dirty="0">
              <a:solidFill>
                <a:srgbClr val="775F55"/>
              </a:solidFill>
            </a:endParaRPr>
          </a:p>
        </p:txBody>
      </p:sp>
      <p:sp>
        <p:nvSpPr>
          <p:cNvPr id="5" name="Alternate Process 4"/>
          <p:cNvSpPr/>
          <p:nvPr/>
        </p:nvSpPr>
        <p:spPr>
          <a:xfrm>
            <a:off x="1066800" y="4267200"/>
            <a:ext cx="7315200" cy="24384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775F55"/>
                </a:solidFill>
                <a:latin typeface="Bookman Old Style"/>
                <a:cs typeface="Bookman Old Style"/>
              </a:rPr>
              <a:t>The investigation and</a:t>
            </a:r>
            <a:r>
              <a:rPr lang="en-US" sz="2400" dirty="0" smtClean="0">
                <a:solidFill>
                  <a:srgbClr val="775F55"/>
                </a:solidFill>
                <a:latin typeface="Bookman Old Style"/>
                <a:cs typeface="Bookman Old Style"/>
              </a:rPr>
              <a:t> autopsy </a:t>
            </a:r>
            <a:r>
              <a:rPr lang="en-US" sz="2400" dirty="0">
                <a:solidFill>
                  <a:srgbClr val="775F55"/>
                </a:solidFill>
                <a:latin typeface="Bookman Old Style"/>
                <a:cs typeface="Bookman Old Style"/>
              </a:rPr>
              <a:t>revealed that</a:t>
            </a:r>
            <a:r>
              <a:rPr lang="en-US" sz="2400" dirty="0" smtClean="0">
                <a:solidFill>
                  <a:srgbClr val="775F55"/>
                </a:solidFill>
                <a:latin typeface="Bookman Old Style"/>
                <a:cs typeface="Bookman Old Style"/>
              </a:rPr>
              <a:t> such </a:t>
            </a:r>
            <a:r>
              <a:rPr lang="en-US" sz="2400" dirty="0">
                <a:solidFill>
                  <a:srgbClr val="775F55"/>
                </a:solidFill>
                <a:latin typeface="Bookman Old Style"/>
                <a:cs typeface="Bookman Old Style"/>
              </a:rPr>
              <a:t>death was not caused by any criminal acts. It is therefore appropriate that the case </a:t>
            </a:r>
            <a:r>
              <a:rPr lang="en-US" sz="2400" dirty="0" smtClean="0">
                <a:solidFill>
                  <a:srgbClr val="775F55"/>
                </a:solidFill>
                <a:latin typeface="Bookman Old Style"/>
                <a:cs typeface="Bookman Old Style"/>
              </a:rPr>
              <a:t>be dealt with </a:t>
            </a:r>
            <a:r>
              <a:rPr lang="en-US" sz="2400" dirty="0">
                <a:solidFill>
                  <a:srgbClr val="775F55"/>
                </a:solidFill>
                <a:latin typeface="Bookman Old Style"/>
                <a:cs typeface="Bookman Old Style"/>
              </a:rPr>
              <a:t>pursuant to Paragraph One, Section 150, Criminal Procedure Code of Thailand.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ookman Old Style"/>
                <a:cs typeface="Bookman Old Style"/>
              </a:rPr>
              <a:t>Good translation</a:t>
            </a:r>
            <a:endParaRPr lang="en-US" sz="5400" b="1" dirty="0">
              <a:latin typeface="Bookman Old Style"/>
              <a:cs typeface="Bookman Old Style"/>
            </a:endParaRPr>
          </a:p>
        </p:txBody>
      </p:sp>
      <p:sp>
        <p:nvSpPr>
          <p:cNvPr id="3" name="Content Placeholder 2"/>
          <p:cNvSpPr>
            <a:spLocks noGrp="1"/>
          </p:cNvSpPr>
          <p:nvPr>
            <p:ph sz="quarter" idx="1"/>
          </p:nvPr>
        </p:nvSpPr>
        <p:spPr/>
        <p:txBody>
          <a:bodyPr/>
          <a:lstStyle/>
          <a:p>
            <a:endParaRPr lang="en-US" dirty="0"/>
          </a:p>
        </p:txBody>
      </p:sp>
      <p:pic>
        <p:nvPicPr>
          <p:cNvPr id="6" name="Picture 2"/>
          <p:cNvPicPr>
            <a:picLocks noChangeAspect="1" noChangeArrowheads="1"/>
          </p:cNvPicPr>
          <p:nvPr/>
        </p:nvPicPr>
        <p:blipFill>
          <a:blip r:embed="rId2"/>
          <a:srcRect/>
          <a:stretch>
            <a:fillRect/>
          </a:stretch>
        </p:blipFill>
        <p:spPr bwMode="auto">
          <a:xfrm>
            <a:off x="1905000" y="16002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Bookman Old Style"/>
                <a:cs typeface="Bookman Old Style"/>
              </a:rPr>
              <a:t>Good translation</a:t>
            </a:r>
            <a:endParaRPr lang="en-US" sz="5400" b="1" dirty="0">
              <a:latin typeface="Bookman Old Style"/>
              <a:cs typeface="Bookman Old Style"/>
            </a:endParaRPr>
          </a:p>
        </p:txBody>
      </p:sp>
      <p:sp>
        <p:nvSpPr>
          <p:cNvPr id="3" name="Content Placeholder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1219200" y="1619250"/>
            <a:ext cx="67818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4"/>
          <p:cNvSpPr/>
          <p:nvPr/>
        </p:nvSpPr>
        <p:spPr>
          <a:xfrm>
            <a:off x="0" y="5867400"/>
            <a:ext cx="9144000" cy="990600"/>
          </a:xfrm>
          <a:prstGeom prst="flowChartProcess">
            <a:avLst/>
          </a:prstGeom>
          <a:solidFill>
            <a:srgbClr val="DD80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ชื่อเรื่อง 1"/>
          <p:cNvSpPr>
            <a:spLocks noGrp="1"/>
          </p:cNvSpPr>
          <p:nvPr>
            <p:ph type="title"/>
          </p:nvPr>
        </p:nvSpPr>
        <p:spPr>
          <a:xfrm>
            <a:off x="0" y="5791200"/>
            <a:ext cx="9144000" cy="1143000"/>
          </a:xfrm>
        </p:spPr>
        <p:txBody>
          <a:bodyPr>
            <a:normAutofit/>
          </a:bodyPr>
          <a:lstStyle/>
          <a:p>
            <a:pPr algn="ctr"/>
            <a:r>
              <a:rPr lang="en-US" sz="2800" dirty="0">
                <a:solidFill>
                  <a:schemeClr val="bg1"/>
                </a:solidFill>
                <a:latin typeface="Bookman Old Style"/>
                <a:cs typeface="Bookman Old Style"/>
              </a:rPr>
              <a:t>No littering, ground floor is under </a:t>
            </a:r>
            <a:r>
              <a:rPr lang="en-US" sz="2800" dirty="0" smtClean="0">
                <a:solidFill>
                  <a:schemeClr val="bg1"/>
                </a:solidFill>
                <a:latin typeface="Bookman Old Style"/>
                <a:cs typeface="Bookman Old Style"/>
              </a:rPr>
              <a:t>construction.</a:t>
            </a:r>
            <a:endParaRPr lang="th-TH" sz="2800" dirty="0">
              <a:solidFill>
                <a:schemeClr val="bg1"/>
              </a:solidFill>
              <a:latin typeface="Bookman Old Style"/>
              <a:ea typeface="FreesiaUPC" pitchFamily="-104" charset="0"/>
              <a:cs typeface="Bookman Old Style"/>
            </a:endParaRPr>
          </a:p>
        </p:txBody>
      </p:sp>
      <p:pic>
        <p:nvPicPr>
          <p:cNvPr id="20483" name="Picture 2"/>
          <p:cNvPicPr>
            <a:picLocks noChangeAspect="1" noChangeArrowheads="1"/>
          </p:cNvPicPr>
          <p:nvPr/>
        </p:nvPicPr>
        <p:blipFill>
          <a:blip r:embed="rId2"/>
          <a:srcRect l="2216" t="5907" r="320" b="2544"/>
          <a:stretch>
            <a:fillRect/>
          </a:stretch>
        </p:blipFill>
        <p:spPr bwMode="auto">
          <a:xfrm>
            <a:off x="1524000" y="1519237"/>
            <a:ext cx="6172200" cy="4348163"/>
          </a:xfrm>
          <a:prstGeom prst="rect">
            <a:avLst/>
          </a:prstGeom>
          <a:noFill/>
          <a:ln w="9525">
            <a:noFill/>
            <a:miter lim="800000"/>
            <a:headEnd/>
            <a:tailEnd/>
          </a:ln>
        </p:spPr>
      </p:pic>
      <p:sp>
        <p:nvSpPr>
          <p:cNvPr id="4" name="TextBox 3"/>
          <p:cNvSpPr txBox="1"/>
          <p:nvPr/>
        </p:nvSpPr>
        <p:spPr>
          <a:xfrm>
            <a:off x="304800"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 4"/>
          <p:cNvSpPr/>
          <p:nvPr/>
        </p:nvSpPr>
        <p:spPr>
          <a:xfrm>
            <a:off x="0" y="5867400"/>
            <a:ext cx="9144000" cy="9906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54" name="ชื่อเรื่อง 1"/>
          <p:cNvSpPr>
            <a:spLocks noGrp="1"/>
          </p:cNvSpPr>
          <p:nvPr>
            <p:ph type="title"/>
          </p:nvPr>
        </p:nvSpPr>
        <p:spPr>
          <a:xfrm>
            <a:off x="0" y="5715000"/>
            <a:ext cx="9144000" cy="1143000"/>
          </a:xfrm>
          <a:solidFill>
            <a:srgbClr val="DD8047"/>
          </a:solidFill>
        </p:spPr>
        <p:txBody>
          <a:bodyPr>
            <a:normAutofit/>
          </a:bodyPr>
          <a:lstStyle/>
          <a:p>
            <a:pPr algn="ctr"/>
            <a:r>
              <a:rPr lang="en-US" sz="2800" dirty="0">
                <a:solidFill>
                  <a:srgbClr val="FFFFFF"/>
                </a:solidFill>
                <a:latin typeface="Bookman Old Style"/>
                <a:cs typeface="Bookman Old Style"/>
              </a:rPr>
              <a:t>Alcohol can</a:t>
            </a:r>
            <a:r>
              <a:rPr lang="en-US" sz="2800" dirty="0" smtClean="0">
                <a:solidFill>
                  <a:srgbClr val="FFFFFF"/>
                </a:solidFill>
                <a:latin typeface="Bookman Old Style"/>
                <a:cs typeface="Bookman Old Style"/>
              </a:rPr>
              <a:t> decrease the </a:t>
            </a:r>
            <a:r>
              <a:rPr lang="en-US" sz="2800" dirty="0">
                <a:solidFill>
                  <a:srgbClr val="FFFFFF"/>
                </a:solidFill>
                <a:latin typeface="Bookman Old Style"/>
                <a:cs typeface="Bookman Old Style"/>
              </a:rPr>
              <a:t>ability of making decision</a:t>
            </a:r>
            <a:endParaRPr lang="th-TH" sz="2800" dirty="0">
              <a:solidFill>
                <a:srgbClr val="FFFFFF"/>
              </a:solidFill>
              <a:latin typeface="Bookman Old Style"/>
              <a:ea typeface="FreesiaUPC" pitchFamily="-104" charset="0"/>
              <a:cs typeface="Bookman Old Style"/>
            </a:endParaRPr>
          </a:p>
        </p:txBody>
      </p:sp>
      <p:pic>
        <p:nvPicPr>
          <p:cNvPr id="23555" name="Picture 1"/>
          <p:cNvPicPr>
            <a:picLocks noChangeAspect="1" noChangeArrowheads="1"/>
          </p:cNvPicPr>
          <p:nvPr/>
        </p:nvPicPr>
        <p:blipFill>
          <a:blip r:embed="rId2"/>
          <a:srcRect l="2400" t="9625" r="-800" b="3743"/>
          <a:stretch>
            <a:fillRect/>
          </a:stretch>
        </p:blipFill>
        <p:spPr bwMode="auto">
          <a:xfrm>
            <a:off x="1330325" y="1600200"/>
            <a:ext cx="6518275" cy="4000500"/>
          </a:xfrm>
          <a:prstGeom prst="rect">
            <a:avLst/>
          </a:prstGeom>
          <a:noFill/>
          <a:ln w="9525">
            <a:noFill/>
            <a:miter lim="800000"/>
            <a:headEnd/>
            <a:tailEnd/>
          </a:ln>
        </p:spPr>
      </p:pic>
      <p:sp>
        <p:nvSpPr>
          <p:cNvPr id="4" name="TextBox 3"/>
          <p:cNvSpPr txBox="1"/>
          <p:nvPr/>
        </p:nvSpPr>
        <p:spPr>
          <a:xfrm>
            <a:off x="304800" y="219669"/>
            <a:ext cx="5738846" cy="923330"/>
          </a:xfrm>
          <a:prstGeom prst="rect">
            <a:avLst/>
          </a:prstGeom>
          <a:noFill/>
        </p:spPr>
        <p:txBody>
          <a:bodyPr wrap="none" rtlCol="0">
            <a:spAutoFit/>
          </a:bodyPr>
          <a:lstStyle/>
          <a:p>
            <a:r>
              <a:rPr lang="en-US" sz="5400" b="1" dirty="0" smtClean="0">
                <a:solidFill>
                  <a:srgbClr val="775F55"/>
                </a:solidFill>
                <a:latin typeface="Bookman Old Style"/>
                <a:cs typeface="Bookman Old Style"/>
              </a:rPr>
              <a:t>Bad translation</a:t>
            </a:r>
            <a:endParaRPr lang="en-US" sz="5400" b="1" dirty="0">
              <a:solidFill>
                <a:srgbClr val="775F55"/>
              </a:solidFill>
              <a:latin typeface="Bookman Old Style"/>
              <a:cs typeface="Bookman Old Style"/>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275</TotalTime>
  <Words>555</Words>
  <Application>Microsoft Macintosh PowerPoint</Application>
  <PresentationFormat>นำเสนอทางหน้าจอ (4:3)</PresentationFormat>
  <Paragraphs>100</Paragraphs>
  <Slides>34</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34</vt:i4>
      </vt:variant>
    </vt:vector>
  </HeadingPairs>
  <TitlesOfParts>
    <vt:vector size="35" baseType="lpstr">
      <vt:lpstr>Median</vt:lpstr>
      <vt:lpstr>Translation project</vt:lpstr>
      <vt:lpstr>Good translation</vt:lpstr>
      <vt:lpstr>ภาพนิ่ง 3</vt:lpstr>
      <vt:lpstr>ภาพนิ่ง 4</vt:lpstr>
      <vt:lpstr>Good translation</vt:lpstr>
      <vt:lpstr>Good translation</vt:lpstr>
      <vt:lpstr>Good translation</vt:lpstr>
      <vt:lpstr>No littering, ground floor is under construction.</vt:lpstr>
      <vt:lpstr>Alcohol can decrease the ability of making decision</vt:lpstr>
      <vt:lpstr>ภาพนิ่ง 10</vt:lpstr>
      <vt:lpstr>ภาพนิ่ง 11</vt:lpstr>
      <vt:lpstr>ภาพนิ่ง 12</vt:lpstr>
      <vt:lpstr>ภาพนิ่ง 13</vt:lpstr>
      <vt:lpstr>Please dress up properly before worshiping Buddha on the pagoda.</vt:lpstr>
      <vt:lpstr> Sorry for the inconvenience. We apologize for the inconvenience. </vt:lpstr>
      <vt:lpstr>Buy the old furniture and second hand safe</vt:lpstr>
      <vt:lpstr>ภาพนิ่ง 17</vt:lpstr>
      <vt:lpstr>ภาพนิ่ง 18</vt:lpstr>
      <vt:lpstr>ภาพนิ่ง 19</vt:lpstr>
      <vt:lpstr>ภาพนิ่ง 20</vt:lpstr>
      <vt:lpstr>ภาพนิ่ง 21</vt:lpstr>
      <vt:lpstr>ภาพนิ่ง 22</vt:lpstr>
      <vt:lpstr>ภาพนิ่ง 23</vt:lpstr>
      <vt:lpstr>ภาพนิ่ง 24</vt:lpstr>
      <vt:lpstr>ภาพนิ่ง 25</vt:lpstr>
      <vt:lpstr>Language Misunderstandings</vt:lpstr>
      <vt:lpstr>ภาพนิ่ง 27</vt:lpstr>
      <vt:lpstr>ภาพนิ่ง 28</vt:lpstr>
      <vt:lpstr>Hey you !</vt:lpstr>
      <vt:lpstr>What do you want ?</vt:lpstr>
      <vt:lpstr> Never mind</vt:lpstr>
      <vt:lpstr>Just keep it</vt:lpstr>
      <vt:lpstr>Just keep it</vt:lpstr>
      <vt:lpstr>Members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project</dc:title>
  <dc:creator>Nudpawee Choncharoen</dc:creator>
  <cp:lastModifiedBy>Jam Aromdee</cp:lastModifiedBy>
  <cp:revision>20</cp:revision>
  <dcterms:created xsi:type="dcterms:W3CDTF">2012-02-16T15:14:06Z</dcterms:created>
  <dcterms:modified xsi:type="dcterms:W3CDTF">2012-02-16T08:38:57Z</dcterms:modified>
</cp:coreProperties>
</file>